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97"/>
  </p:notesMasterIdLst>
  <p:sldIdLst>
    <p:sldId id="601" r:id="rId2"/>
    <p:sldId id="385" r:id="rId3"/>
    <p:sldId id="273" r:id="rId4"/>
    <p:sldId id="419" r:id="rId5"/>
    <p:sldId id="420" r:id="rId6"/>
    <p:sldId id="421" r:id="rId7"/>
    <p:sldId id="434" r:id="rId8"/>
    <p:sldId id="274" r:id="rId9"/>
    <p:sldId id="276" r:id="rId10"/>
    <p:sldId id="279" r:id="rId11"/>
    <p:sldId id="278" r:id="rId12"/>
    <p:sldId id="283" r:id="rId13"/>
    <p:sldId id="288" r:id="rId14"/>
    <p:sldId id="340" r:id="rId15"/>
    <p:sldId id="406" r:id="rId16"/>
    <p:sldId id="294" r:id="rId17"/>
    <p:sldId id="297" r:id="rId18"/>
    <p:sldId id="312" r:id="rId19"/>
    <p:sldId id="350" r:id="rId20"/>
    <p:sldId id="343" r:id="rId21"/>
    <p:sldId id="342" r:id="rId22"/>
    <p:sldId id="387" r:id="rId23"/>
    <p:sldId id="344" r:id="rId24"/>
    <p:sldId id="407" r:id="rId25"/>
    <p:sldId id="408" r:id="rId26"/>
    <p:sldId id="445" r:id="rId27"/>
    <p:sldId id="494" r:id="rId28"/>
    <p:sldId id="345" r:id="rId29"/>
    <p:sldId id="346" r:id="rId30"/>
    <p:sldId id="411" r:id="rId31"/>
    <p:sldId id="347" r:id="rId32"/>
    <p:sldId id="382" r:id="rId33"/>
    <p:sldId id="393" r:id="rId34"/>
    <p:sldId id="357" r:id="rId35"/>
    <p:sldId id="358" r:id="rId36"/>
    <p:sldId id="363" r:id="rId37"/>
    <p:sldId id="365" r:id="rId38"/>
    <p:sldId id="366" r:id="rId39"/>
    <p:sldId id="367" r:id="rId40"/>
    <p:sldId id="368" r:id="rId41"/>
    <p:sldId id="384" r:id="rId42"/>
    <p:sldId id="369" r:id="rId43"/>
    <p:sldId id="444" r:id="rId44"/>
    <p:sldId id="451" r:id="rId45"/>
    <p:sldId id="495" r:id="rId46"/>
    <p:sldId id="496" r:id="rId47"/>
    <p:sldId id="497" r:id="rId48"/>
    <p:sldId id="498" r:id="rId49"/>
    <p:sldId id="499" r:id="rId50"/>
    <p:sldId id="454" r:id="rId51"/>
    <p:sldId id="435" r:id="rId52"/>
    <p:sldId id="492" r:id="rId53"/>
    <p:sldId id="436" r:id="rId54"/>
    <p:sldId id="455" r:id="rId55"/>
    <p:sldId id="438" r:id="rId56"/>
    <p:sldId id="491" r:id="rId57"/>
    <p:sldId id="439" r:id="rId58"/>
    <p:sldId id="440" r:id="rId59"/>
    <p:sldId id="490" r:id="rId60"/>
    <p:sldId id="441" r:id="rId61"/>
    <p:sldId id="458" r:id="rId62"/>
    <p:sldId id="459" r:id="rId63"/>
    <p:sldId id="460" r:id="rId64"/>
    <p:sldId id="461" r:id="rId65"/>
    <p:sldId id="462" r:id="rId66"/>
    <p:sldId id="479" r:id="rId67"/>
    <p:sldId id="480" r:id="rId68"/>
    <p:sldId id="481" r:id="rId69"/>
    <p:sldId id="482" r:id="rId70"/>
    <p:sldId id="483" r:id="rId71"/>
    <p:sldId id="484" r:id="rId72"/>
    <p:sldId id="485" r:id="rId73"/>
    <p:sldId id="486" r:id="rId74"/>
    <p:sldId id="463" r:id="rId75"/>
    <p:sldId id="464" r:id="rId76"/>
    <p:sldId id="493" r:id="rId77"/>
    <p:sldId id="465" r:id="rId78"/>
    <p:sldId id="466" r:id="rId79"/>
    <p:sldId id="467" r:id="rId80"/>
    <p:sldId id="468" r:id="rId81"/>
    <p:sldId id="469" r:id="rId82"/>
    <p:sldId id="470" r:id="rId83"/>
    <p:sldId id="471" r:id="rId84"/>
    <p:sldId id="472" r:id="rId85"/>
    <p:sldId id="473" r:id="rId86"/>
    <p:sldId id="474" r:id="rId87"/>
    <p:sldId id="475" r:id="rId88"/>
    <p:sldId id="476" r:id="rId89"/>
    <p:sldId id="477" r:id="rId90"/>
    <p:sldId id="478" r:id="rId91"/>
    <p:sldId id="487" r:id="rId92"/>
    <p:sldId id="488" r:id="rId93"/>
    <p:sldId id="489" r:id="rId94"/>
    <p:sldId id="500" r:id="rId95"/>
    <p:sldId id="501" r:id="rId96"/>
    <p:sldId id="502" r:id="rId97"/>
    <p:sldId id="503" r:id="rId98"/>
    <p:sldId id="504" r:id="rId99"/>
    <p:sldId id="505" r:id="rId100"/>
    <p:sldId id="506" r:id="rId101"/>
    <p:sldId id="507" r:id="rId102"/>
    <p:sldId id="508" r:id="rId103"/>
    <p:sldId id="509" r:id="rId104"/>
    <p:sldId id="510" r:id="rId105"/>
    <p:sldId id="511" r:id="rId106"/>
    <p:sldId id="512" r:id="rId107"/>
    <p:sldId id="513" r:id="rId108"/>
    <p:sldId id="514" r:id="rId109"/>
    <p:sldId id="515" r:id="rId110"/>
    <p:sldId id="516" r:id="rId111"/>
    <p:sldId id="517" r:id="rId112"/>
    <p:sldId id="518" r:id="rId113"/>
    <p:sldId id="519" r:id="rId114"/>
    <p:sldId id="520" r:id="rId115"/>
    <p:sldId id="521" r:id="rId116"/>
    <p:sldId id="522" r:id="rId117"/>
    <p:sldId id="523" r:id="rId118"/>
    <p:sldId id="524" r:id="rId119"/>
    <p:sldId id="525" r:id="rId120"/>
    <p:sldId id="526" r:id="rId121"/>
    <p:sldId id="527" r:id="rId122"/>
    <p:sldId id="528" r:id="rId123"/>
    <p:sldId id="529" r:id="rId124"/>
    <p:sldId id="530" r:id="rId125"/>
    <p:sldId id="531" r:id="rId126"/>
    <p:sldId id="532" r:id="rId127"/>
    <p:sldId id="533" r:id="rId128"/>
    <p:sldId id="534" r:id="rId129"/>
    <p:sldId id="535" r:id="rId130"/>
    <p:sldId id="536" r:id="rId131"/>
    <p:sldId id="537" r:id="rId132"/>
    <p:sldId id="538" r:id="rId133"/>
    <p:sldId id="539" r:id="rId134"/>
    <p:sldId id="540" r:id="rId135"/>
    <p:sldId id="541" r:id="rId136"/>
    <p:sldId id="542" r:id="rId137"/>
    <p:sldId id="543" r:id="rId138"/>
    <p:sldId id="544" r:id="rId139"/>
    <p:sldId id="545" r:id="rId140"/>
    <p:sldId id="546" r:id="rId141"/>
    <p:sldId id="547" r:id="rId142"/>
    <p:sldId id="548" r:id="rId143"/>
    <p:sldId id="549" r:id="rId144"/>
    <p:sldId id="550" r:id="rId145"/>
    <p:sldId id="551" r:id="rId146"/>
    <p:sldId id="552" r:id="rId147"/>
    <p:sldId id="553" r:id="rId148"/>
    <p:sldId id="554" r:id="rId149"/>
    <p:sldId id="555" r:id="rId150"/>
    <p:sldId id="556" r:id="rId151"/>
    <p:sldId id="559" r:id="rId152"/>
    <p:sldId id="560" r:id="rId153"/>
    <p:sldId id="561" r:id="rId154"/>
    <p:sldId id="562" r:id="rId155"/>
    <p:sldId id="563" r:id="rId156"/>
    <p:sldId id="564" r:id="rId157"/>
    <p:sldId id="565" r:id="rId158"/>
    <p:sldId id="566" r:id="rId159"/>
    <p:sldId id="567" r:id="rId160"/>
    <p:sldId id="568" r:id="rId161"/>
    <p:sldId id="569" r:id="rId162"/>
    <p:sldId id="570" r:id="rId163"/>
    <p:sldId id="571" r:id="rId164"/>
    <p:sldId id="572" r:id="rId165"/>
    <p:sldId id="573" r:id="rId166"/>
    <p:sldId id="574" r:id="rId167"/>
    <p:sldId id="575" r:id="rId168"/>
    <p:sldId id="576" r:id="rId169"/>
    <p:sldId id="577" r:id="rId170"/>
    <p:sldId id="578" r:id="rId171"/>
    <p:sldId id="579" r:id="rId172"/>
    <p:sldId id="580" r:id="rId173"/>
    <p:sldId id="581" r:id="rId174"/>
    <p:sldId id="582" r:id="rId175"/>
    <p:sldId id="583" r:id="rId176"/>
    <p:sldId id="584" r:id="rId177"/>
    <p:sldId id="585" r:id="rId178"/>
    <p:sldId id="586" r:id="rId179"/>
    <p:sldId id="587" r:id="rId180"/>
    <p:sldId id="588" r:id="rId181"/>
    <p:sldId id="589" r:id="rId182"/>
    <p:sldId id="590" r:id="rId183"/>
    <p:sldId id="591" r:id="rId184"/>
    <p:sldId id="592" r:id="rId185"/>
    <p:sldId id="593" r:id="rId186"/>
    <p:sldId id="594" r:id="rId187"/>
    <p:sldId id="595" r:id="rId188"/>
    <p:sldId id="596" r:id="rId189"/>
    <p:sldId id="597" r:id="rId190"/>
    <p:sldId id="598" r:id="rId191"/>
    <p:sldId id="599" r:id="rId192"/>
    <p:sldId id="600" r:id="rId193"/>
    <p:sldId id="447" r:id="rId194"/>
    <p:sldId id="448" r:id="rId195"/>
    <p:sldId id="557" r:id="rId196"/>
  </p:sldIdLst>
  <p:sldSz cx="9144000" cy="6858000" type="screen4x3"/>
  <p:notesSz cx="6858000" cy="9144000"/>
  <p:defaultTextStyle>
    <a:defPPr>
      <a:defRPr lang="en-A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33"/>
    <a:srgbClr val="157E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9" d="100"/>
          <a:sy n="69" d="100"/>
        </p:scale>
        <p:origin x="1416"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17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notesMaster" Target="notesMasters/notesMaster1.xml"/><Relationship Id="rId201"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Pelin\Documents\times\timesFeb2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tx>
            <c:v>0.75</c:v>
          </c:tx>
          <c:invertIfNegative val="0"/>
          <c:val>
            <c:numRef>
              <c:f>Sheet1!$AIY$1</c:f>
              <c:numCache>
                <c:formatCode>General</c:formatCode>
                <c:ptCount val="1"/>
                <c:pt idx="0">
                  <c:v>653.68308351177996</c:v>
                </c:pt>
              </c:numCache>
            </c:numRef>
          </c:val>
          <c:extLst>
            <c:ext xmlns:c16="http://schemas.microsoft.com/office/drawing/2014/chart" uri="{C3380CC4-5D6E-409C-BE32-E72D297353CC}">
              <c16:uniqueId val="{00000000-1D25-4CC5-80FE-0995BB854BFA}"/>
            </c:ext>
          </c:extLst>
        </c:ser>
        <c:ser>
          <c:idx val="1"/>
          <c:order val="1"/>
          <c:tx>
            <c:v>0.5</c:v>
          </c:tx>
          <c:invertIfNegative val="0"/>
          <c:val>
            <c:numRef>
              <c:f>Sheet1!$AIY$2</c:f>
              <c:numCache>
                <c:formatCode>General</c:formatCode>
                <c:ptCount val="1"/>
                <c:pt idx="0">
                  <c:v>610.6070663811563</c:v>
                </c:pt>
              </c:numCache>
            </c:numRef>
          </c:val>
          <c:extLst>
            <c:ext xmlns:c16="http://schemas.microsoft.com/office/drawing/2014/chart" uri="{C3380CC4-5D6E-409C-BE32-E72D297353CC}">
              <c16:uniqueId val="{00000001-1D25-4CC5-80FE-0995BB854BFA}"/>
            </c:ext>
          </c:extLst>
        </c:ser>
        <c:ser>
          <c:idx val="2"/>
          <c:order val="2"/>
          <c:tx>
            <c:v>0.3</c:v>
          </c:tx>
          <c:invertIfNegative val="0"/>
          <c:val>
            <c:numRef>
              <c:f>Sheet1!$AIY$3</c:f>
              <c:numCache>
                <c:formatCode>General</c:formatCode>
                <c:ptCount val="1"/>
                <c:pt idx="0">
                  <c:v>599.05460385438937</c:v>
                </c:pt>
              </c:numCache>
            </c:numRef>
          </c:val>
          <c:extLst>
            <c:ext xmlns:c16="http://schemas.microsoft.com/office/drawing/2014/chart" uri="{C3380CC4-5D6E-409C-BE32-E72D297353CC}">
              <c16:uniqueId val="{00000002-1D25-4CC5-80FE-0995BB854BFA}"/>
            </c:ext>
          </c:extLst>
        </c:ser>
        <c:ser>
          <c:idx val="3"/>
          <c:order val="3"/>
          <c:tx>
            <c:v>0.1</c:v>
          </c:tx>
          <c:invertIfNegative val="0"/>
          <c:val>
            <c:numRef>
              <c:f>Sheet1!$AIY$4</c:f>
              <c:numCache>
                <c:formatCode>General</c:formatCode>
                <c:ptCount val="1"/>
                <c:pt idx="0">
                  <c:v>583.17451820128474</c:v>
                </c:pt>
              </c:numCache>
            </c:numRef>
          </c:val>
          <c:extLst>
            <c:ext xmlns:c16="http://schemas.microsoft.com/office/drawing/2014/chart" uri="{C3380CC4-5D6E-409C-BE32-E72D297353CC}">
              <c16:uniqueId val="{00000003-1D25-4CC5-80FE-0995BB854BFA}"/>
            </c:ext>
          </c:extLst>
        </c:ser>
        <c:ser>
          <c:idx val="4"/>
          <c:order val="4"/>
          <c:tx>
            <c:v>0.05</c:v>
          </c:tx>
          <c:invertIfNegative val="0"/>
          <c:val>
            <c:numRef>
              <c:f>Sheet1!$AIY$5</c:f>
              <c:numCache>
                <c:formatCode>General</c:formatCode>
                <c:ptCount val="1"/>
                <c:pt idx="0">
                  <c:v>573.15203426124253</c:v>
                </c:pt>
              </c:numCache>
            </c:numRef>
          </c:val>
          <c:extLst>
            <c:ext xmlns:c16="http://schemas.microsoft.com/office/drawing/2014/chart" uri="{C3380CC4-5D6E-409C-BE32-E72D297353CC}">
              <c16:uniqueId val="{00000004-1D25-4CC5-80FE-0995BB854BFA}"/>
            </c:ext>
          </c:extLst>
        </c:ser>
        <c:dLbls>
          <c:showLegendKey val="0"/>
          <c:showVal val="0"/>
          <c:showCatName val="0"/>
          <c:showSerName val="0"/>
          <c:showPercent val="0"/>
          <c:showBubbleSize val="0"/>
        </c:dLbls>
        <c:gapWidth val="150"/>
        <c:axId val="377598696"/>
        <c:axId val="378698568"/>
      </c:barChart>
      <c:catAx>
        <c:axId val="377598696"/>
        <c:scaling>
          <c:orientation val="minMax"/>
        </c:scaling>
        <c:delete val="0"/>
        <c:axPos val="b"/>
        <c:title>
          <c:tx>
            <c:rich>
              <a:bodyPr/>
              <a:lstStyle/>
              <a:p>
                <a:pPr>
                  <a:defRPr sz="1600"/>
                </a:pPr>
                <a:r>
                  <a:rPr lang="en-US" sz="1600" dirty="0"/>
                  <a:t>Frame</a:t>
                </a:r>
                <a:r>
                  <a:rPr lang="en-US" sz="1600" baseline="0" dirty="0"/>
                  <a:t> resolution level</a:t>
                </a:r>
                <a:endParaRPr lang="en-US" sz="1600" dirty="0"/>
              </a:p>
            </c:rich>
          </c:tx>
          <c:layout>
            <c:manualLayout>
              <c:xMode val="edge"/>
              <c:yMode val="edge"/>
              <c:x val="0.435356929393728"/>
              <c:y val="0.92480001566968495"/>
            </c:manualLayout>
          </c:layout>
          <c:overlay val="0"/>
        </c:title>
        <c:numFmt formatCode="General" sourceLinked="1"/>
        <c:majorTickMark val="none"/>
        <c:minorTickMark val="none"/>
        <c:tickLblPos val="none"/>
        <c:crossAx val="378698568"/>
        <c:crosses val="autoZero"/>
        <c:auto val="1"/>
        <c:lblAlgn val="ctr"/>
        <c:lblOffset val="100"/>
        <c:noMultiLvlLbl val="0"/>
      </c:catAx>
      <c:valAx>
        <c:axId val="378698568"/>
        <c:scaling>
          <c:orientation val="minMax"/>
        </c:scaling>
        <c:delete val="0"/>
        <c:axPos val="l"/>
        <c:title>
          <c:tx>
            <c:rich>
              <a:bodyPr rot="0" vert="horz" anchor="t" anchorCtr="1"/>
              <a:lstStyle/>
              <a:p>
                <a:pPr>
                  <a:defRPr sz="1600"/>
                </a:pPr>
                <a:r>
                  <a:rPr lang="en-US" sz="1600"/>
                  <a:t>response time(ms)</a:t>
                </a:r>
              </a:p>
            </c:rich>
          </c:tx>
          <c:overlay val="0"/>
        </c:title>
        <c:numFmt formatCode="General" sourceLinked="1"/>
        <c:majorTickMark val="out"/>
        <c:minorTickMark val="none"/>
        <c:tickLblPos val="nextTo"/>
        <c:txPr>
          <a:bodyPr/>
          <a:lstStyle/>
          <a:p>
            <a:pPr>
              <a:defRPr sz="1400"/>
            </a:pPr>
            <a:endParaRPr lang="en-US"/>
          </a:p>
        </c:txPr>
        <c:crossAx val="377598696"/>
        <c:crosses val="autoZero"/>
        <c:crossBetween val="between"/>
      </c:valAx>
    </c:plotArea>
    <c:legend>
      <c:legendPos val="b"/>
      <c:layout>
        <c:manualLayout>
          <c:xMode val="edge"/>
          <c:yMode val="edge"/>
          <c:x val="0.31478249006003001"/>
          <c:y val="0.84842754730285497"/>
          <c:w val="0.63549474477125201"/>
          <c:h val="8.3717191601050095E-2"/>
        </c:manualLayout>
      </c:layout>
      <c:overlay val="0"/>
      <c:txPr>
        <a:bodyPr/>
        <a:lstStyle/>
        <a:p>
          <a:pPr>
            <a:defRPr sz="1400"/>
          </a:pPr>
          <a:endParaRPr lang="en-US"/>
        </a:p>
      </c:txPr>
    </c:legend>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FB8D2A-B2A9-48A3-9A75-DA630B918ACD}"/>
              </a:ext>
            </a:extLst>
          </p:cNvPr>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34" charset="0"/>
                <a:ea typeface="+mn-ea"/>
                <a:cs typeface="Arial" pitchFamily="34" charset="0"/>
              </a:defRPr>
            </a:lvl1pPr>
          </a:lstStyle>
          <a:p>
            <a:pPr>
              <a:defRPr/>
            </a:pPr>
            <a:endParaRPr lang="en-US"/>
          </a:p>
        </p:txBody>
      </p:sp>
      <p:sp>
        <p:nvSpPr>
          <p:cNvPr id="3" name="Date Placeholder 2">
            <a:extLst>
              <a:ext uri="{FF2B5EF4-FFF2-40B4-BE49-F238E27FC236}">
                <a16:creationId xmlns:a16="http://schemas.microsoft.com/office/drawing/2014/main" id="{7AF6DEEC-134F-4B1D-972B-0A3EAD354D04}"/>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863C725B-1ECD-405E-8503-09233856F60D}" type="datetime1">
              <a:rPr lang="en-US" altLang="en-US"/>
              <a:pPr/>
              <a:t>1/14/2022</a:t>
            </a:fld>
            <a:endParaRPr lang="en-US" altLang="en-US"/>
          </a:p>
        </p:txBody>
      </p:sp>
      <p:sp>
        <p:nvSpPr>
          <p:cNvPr id="4" name="Slide Image Placeholder 3">
            <a:extLst>
              <a:ext uri="{FF2B5EF4-FFF2-40B4-BE49-F238E27FC236}">
                <a16:creationId xmlns:a16="http://schemas.microsoft.com/office/drawing/2014/main" id="{086172F1-2B67-42B7-9DDF-37E44436BF61}"/>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FFB4E515-BE5E-4293-9F67-6470382CCE3F}"/>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F8BC2B15-6200-4CE5-81E0-9DFA21A4DA49}"/>
              </a:ext>
            </a:extLst>
          </p:cNvPr>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34" charset="0"/>
                <a:ea typeface="+mn-ea"/>
                <a:cs typeface="Arial" pitchFamily="34" charset="0"/>
              </a:defRPr>
            </a:lvl1pPr>
          </a:lstStyle>
          <a:p>
            <a:pPr>
              <a:defRPr/>
            </a:pPr>
            <a:endParaRPr lang="en-US"/>
          </a:p>
        </p:txBody>
      </p:sp>
      <p:sp>
        <p:nvSpPr>
          <p:cNvPr id="7" name="Slide Number Placeholder 6">
            <a:extLst>
              <a:ext uri="{FF2B5EF4-FFF2-40B4-BE49-F238E27FC236}">
                <a16:creationId xmlns:a16="http://schemas.microsoft.com/office/drawing/2014/main" id="{02C4D0C9-29D3-4056-8692-51B396B60C2A}"/>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645BE176-9E6B-413E-8910-BD432D37F41F}"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71E31904-55C8-4282-8A9C-BD8D828EB14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CE1A6897-8ADE-4033-B4D4-657AC743D570}" type="slidenum">
              <a:rPr lang="en-US" altLang="en-US" sz="1200">
                <a:latin typeface="Calibri" panose="020F0502020204030204" pitchFamily="34" charset="0"/>
              </a:rPr>
              <a:pPr eaLnBrk="1" hangingPunct="1"/>
              <a:t>4</a:t>
            </a:fld>
            <a:endParaRPr lang="en-US" altLang="en-US" sz="1200">
              <a:latin typeface="Calibri" panose="020F0502020204030204" pitchFamily="34" charset="0"/>
            </a:endParaRPr>
          </a:p>
        </p:txBody>
      </p:sp>
      <p:sp>
        <p:nvSpPr>
          <p:cNvPr id="30723" name="Rectangle 7">
            <a:extLst>
              <a:ext uri="{FF2B5EF4-FFF2-40B4-BE49-F238E27FC236}">
                <a16:creationId xmlns:a16="http://schemas.microsoft.com/office/drawing/2014/main" id="{8F218517-8B44-4C1D-8275-9FAA4BAA3C4A}"/>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r" eaLnBrk="1" hangingPunct="1"/>
            <a:fld id="{F06149A7-8507-4538-974D-EC47575A3338}" type="slidenum">
              <a:rPr lang="en-US" altLang="en-US" sz="1200"/>
              <a:pPr algn="r" eaLnBrk="1" hangingPunct="1"/>
              <a:t>4</a:t>
            </a:fld>
            <a:endParaRPr lang="en-US" altLang="en-US" sz="1200"/>
          </a:p>
        </p:txBody>
      </p:sp>
      <p:sp>
        <p:nvSpPr>
          <p:cNvPr id="30724" name="Rectangle 2">
            <a:extLst>
              <a:ext uri="{FF2B5EF4-FFF2-40B4-BE49-F238E27FC236}">
                <a16:creationId xmlns:a16="http://schemas.microsoft.com/office/drawing/2014/main" id="{CC05EC6F-C617-4750-B1A6-4592C8CD1D2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3">
            <a:extLst>
              <a:ext uri="{FF2B5EF4-FFF2-40B4-BE49-F238E27FC236}">
                <a16:creationId xmlns:a16="http://schemas.microsoft.com/office/drawing/2014/main" id="{0A17363B-52A6-4212-BCD6-431EAB0B047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Data mobility: the ability to share data between cloud services</a:t>
            </a:r>
          </a:p>
          <a:p>
            <a:pPr eaLnBrk="1" hangingPunct="1"/>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Where does data reside?</a:t>
            </a:r>
          </a:p>
          <a:p>
            <a:pPr eaLnBrk="1" hangingPunct="1"/>
            <a:r>
              <a:rPr lang="en-US" altLang="en-US">
                <a:ea typeface="ＭＳ Ｐゴシック" panose="020B0600070205080204" pitchFamily="34" charset="-128"/>
              </a:rPr>
              <a:t> - out-of-state, out-of-country issues</a:t>
            </a:r>
          </a:p>
          <a:p>
            <a:pPr eaLnBrk="1" hangingPunct="1"/>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Security Concerns for government in particular</a:t>
            </a:r>
          </a:p>
          <a:p>
            <a:pPr eaLnBrk="1" hangingPunct="1">
              <a:buFontTx/>
              <a:buChar char="-"/>
            </a:pPr>
            <a:r>
              <a:rPr lang="en-US" altLang="en-US">
                <a:ea typeface="ＭＳ Ｐゴシック" panose="020B0600070205080204" pitchFamily="34" charset="-128"/>
              </a:rPr>
              <a:t>FISMA</a:t>
            </a:r>
          </a:p>
          <a:p>
            <a:pPr eaLnBrk="1" hangingPunct="1">
              <a:buFontTx/>
              <a:buChar char="-"/>
            </a:pPr>
            <a:r>
              <a:rPr lang="en-US" altLang="en-US">
                <a:ea typeface="ＭＳ Ｐゴシック" panose="020B0600070205080204" pitchFamily="34" charset="-128"/>
              </a:rPr>
              <a:t>How to certify and accredit cloud computing providers under FISMA</a:t>
            </a:r>
          </a:p>
          <a:p>
            <a:pPr eaLnBrk="1" hangingPunct="1"/>
            <a:r>
              <a:rPr lang="en-US" altLang="en-US">
                <a:ea typeface="ＭＳ Ｐゴシック" panose="020B0600070205080204" pitchFamily="34" charset="-128"/>
              </a:rPr>
              <a:t>   (e.g. ISO 27001)</a:t>
            </a: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a:extLst>
              <a:ext uri="{FF2B5EF4-FFF2-40B4-BE49-F238E27FC236}">
                <a16:creationId xmlns:a16="http://schemas.microsoft.com/office/drawing/2014/main" id="{E8133093-4BC9-4802-9929-297EF330C40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Notes Placeholder 2">
            <a:extLst>
              <a:ext uri="{FF2B5EF4-FFF2-40B4-BE49-F238E27FC236}">
                <a16:creationId xmlns:a16="http://schemas.microsoft.com/office/drawing/2014/main" id="{86A5E927-25D7-46A0-95B8-CE0CE73147D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a:ea typeface="ＭＳ Ｐゴシック" panose="020B0600070205080204" pitchFamily="34" charset="-128"/>
            </a:endParaRPr>
          </a:p>
        </p:txBody>
      </p:sp>
      <p:sp>
        <p:nvSpPr>
          <p:cNvPr id="67588" name="Slide Number Placeholder 3">
            <a:extLst>
              <a:ext uri="{FF2B5EF4-FFF2-40B4-BE49-F238E27FC236}">
                <a16:creationId xmlns:a16="http://schemas.microsoft.com/office/drawing/2014/main" id="{E5F46F60-1977-4154-B33F-3C5C8EA43F6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A0E6FC65-A76E-41D8-994C-75D3BEBF6E6A}" type="slidenum">
              <a:rPr lang="en-US" altLang="en-US" sz="1200">
                <a:latin typeface="Calibri" panose="020F0502020204030204" pitchFamily="34" charset="0"/>
              </a:rPr>
              <a:pPr eaLnBrk="1" hangingPunct="1"/>
              <a:t>31</a:t>
            </a:fld>
            <a:endParaRPr lang="en-US" altLang="en-US" sz="1200">
              <a:latin typeface="Calibri" panose="020F050202020403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a:extLst>
              <a:ext uri="{FF2B5EF4-FFF2-40B4-BE49-F238E27FC236}">
                <a16:creationId xmlns:a16="http://schemas.microsoft.com/office/drawing/2014/main" id="{47B4322D-1DA3-4E42-A06A-2112CA3835D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a:extLst>
              <a:ext uri="{FF2B5EF4-FFF2-40B4-BE49-F238E27FC236}">
                <a16:creationId xmlns:a16="http://schemas.microsoft.com/office/drawing/2014/main" id="{F6023232-2539-4AAF-A16D-1072EBCA5FC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70660" name="Slide Number Placeholder 3">
            <a:extLst>
              <a:ext uri="{FF2B5EF4-FFF2-40B4-BE49-F238E27FC236}">
                <a16:creationId xmlns:a16="http://schemas.microsoft.com/office/drawing/2014/main" id="{3E18ABAC-BD8E-4576-8E40-67BE4E278B0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5CA341AE-6C67-4A07-80BB-247F91784CAD}" type="slidenum">
              <a:rPr lang="en-US" altLang="en-US" sz="1200">
                <a:latin typeface="Calibri" panose="020F0502020204030204" pitchFamily="34" charset="0"/>
              </a:rPr>
              <a:pPr eaLnBrk="1" hangingPunct="1"/>
              <a:t>33</a:t>
            </a:fld>
            <a:endParaRPr lang="en-US" altLang="en-US" sz="1200">
              <a:latin typeface="Calibri" panose="020F050202020403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a:extLst>
              <a:ext uri="{FF2B5EF4-FFF2-40B4-BE49-F238E27FC236}">
                <a16:creationId xmlns:a16="http://schemas.microsoft.com/office/drawing/2014/main" id="{C991B070-8810-430D-8348-E8DE8E411D5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a:extLst>
              <a:ext uri="{FF2B5EF4-FFF2-40B4-BE49-F238E27FC236}">
                <a16:creationId xmlns:a16="http://schemas.microsoft.com/office/drawing/2014/main" id="{EA22562D-2955-4795-8962-9F508FB3ED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77828" name="Slide Number Placeholder 3">
            <a:extLst>
              <a:ext uri="{FF2B5EF4-FFF2-40B4-BE49-F238E27FC236}">
                <a16:creationId xmlns:a16="http://schemas.microsoft.com/office/drawing/2014/main" id="{07E2CE08-FEAB-4455-AD53-4F73C209C06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61B62CC4-E7A0-4B2E-9190-159A33406B9F}" type="slidenum">
              <a:rPr lang="en-US" altLang="en-US" sz="1200">
                <a:latin typeface="Calibri" panose="020F0502020204030204" pitchFamily="34" charset="0"/>
              </a:rPr>
              <a:pPr eaLnBrk="1" hangingPunct="1"/>
              <a:t>39</a:t>
            </a:fld>
            <a:endParaRPr lang="en-US" altLang="en-US" sz="1200">
              <a:latin typeface="Calibri" panose="020F050202020403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a:extLst>
              <a:ext uri="{FF2B5EF4-FFF2-40B4-BE49-F238E27FC236}">
                <a16:creationId xmlns:a16="http://schemas.microsoft.com/office/drawing/2014/main" id="{3F367A16-C7DE-4357-8C56-95EB753EBCC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a:extLst>
              <a:ext uri="{FF2B5EF4-FFF2-40B4-BE49-F238E27FC236}">
                <a16:creationId xmlns:a16="http://schemas.microsoft.com/office/drawing/2014/main" id="{CF677DD1-151F-4717-AB05-F226C686001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81924" name="Slide Number Placeholder 3">
            <a:extLst>
              <a:ext uri="{FF2B5EF4-FFF2-40B4-BE49-F238E27FC236}">
                <a16:creationId xmlns:a16="http://schemas.microsoft.com/office/drawing/2014/main" id="{F0466F41-68E4-4CB5-AF8A-F2E6BB13989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17F1016C-1F78-457E-82C2-F884C8E81D8B}" type="slidenum">
              <a:rPr lang="en-US" altLang="en-US" sz="1200">
                <a:latin typeface="Calibri" panose="020F0502020204030204" pitchFamily="34" charset="0"/>
              </a:rPr>
              <a:pPr eaLnBrk="1" hangingPunct="1"/>
              <a:t>42</a:t>
            </a:fld>
            <a:endParaRPr lang="en-US" altLang="en-US" sz="1200">
              <a:latin typeface="Calibri" panose="020F050202020403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96615140-CF42-4252-B4FC-E20B9FA6BC2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C31B3B63-217F-4A16-8681-658137EB78DC}" type="slidenum">
              <a:rPr lang="en-US" altLang="en-US" sz="1200">
                <a:latin typeface="Calibri" panose="020F0502020204030204" pitchFamily="34" charset="0"/>
              </a:rPr>
              <a:pPr eaLnBrk="1" hangingPunct="1"/>
              <a:t>44</a:t>
            </a:fld>
            <a:endParaRPr lang="en-US" altLang="en-US" sz="1200">
              <a:latin typeface="Calibri" panose="020F0502020204030204" pitchFamily="34" charset="0"/>
            </a:endParaRPr>
          </a:p>
        </p:txBody>
      </p:sp>
      <p:sp>
        <p:nvSpPr>
          <p:cNvPr id="84995" name="Rectangle 2">
            <a:extLst>
              <a:ext uri="{FF2B5EF4-FFF2-40B4-BE49-F238E27FC236}">
                <a16:creationId xmlns:a16="http://schemas.microsoft.com/office/drawing/2014/main" id="{930E5275-32BA-4476-A9BA-E325CA7B9BA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6" name="Rectangle 3">
            <a:extLst>
              <a:ext uri="{FF2B5EF4-FFF2-40B4-BE49-F238E27FC236}">
                <a16:creationId xmlns:a16="http://schemas.microsoft.com/office/drawing/2014/main" id="{87378361-38E2-48AA-AA00-B1B7CA6801C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While VPC providers argue that they provide superior isolation, the fact of the matter is that your data is not a separate physical system: your data is still stored on actual servers along with other consumers’ data, but logically separated. If the actual server fails, your data and applications stored on it are lost. Also, there needs to be a high level of trust as to the degree of isolation provided.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CF5B107A-4DB2-4710-9F61-443A24A6D76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18EFA8C7-7CD0-4CF0-BFC1-2AA2FD521F1B}" type="slidenum">
              <a:rPr lang="en-US" altLang="en-US" sz="1200">
                <a:latin typeface="Calibri" panose="020F0502020204030204" pitchFamily="34" charset="0"/>
              </a:rPr>
              <a:pPr eaLnBrk="1" hangingPunct="1"/>
              <a:t>51</a:t>
            </a:fld>
            <a:endParaRPr lang="en-US" altLang="en-US" sz="1200">
              <a:latin typeface="Calibri" panose="020F0502020204030204" pitchFamily="34" charset="0"/>
            </a:endParaRPr>
          </a:p>
        </p:txBody>
      </p:sp>
      <p:sp>
        <p:nvSpPr>
          <p:cNvPr id="93187" name="Rectangle 2">
            <a:extLst>
              <a:ext uri="{FF2B5EF4-FFF2-40B4-BE49-F238E27FC236}">
                <a16:creationId xmlns:a16="http://schemas.microsoft.com/office/drawing/2014/main" id="{771396D5-1CD8-4A67-B8A2-EB229676473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8" name="Rectangle 3">
            <a:extLst>
              <a:ext uri="{FF2B5EF4-FFF2-40B4-BE49-F238E27FC236}">
                <a16:creationId xmlns:a16="http://schemas.microsoft.com/office/drawing/2014/main" id="{B04A3FAF-FD7C-4604-A3B4-2D4EBED8F13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1" eaLnBrk="1" hangingPunct="1"/>
            <a:r>
              <a:rPr lang="en-US" altLang="en-US">
                <a:ea typeface="ＭＳ Ｐゴシック" panose="020B0600070205080204" pitchFamily="34" charset="-128"/>
              </a:rPr>
              <a:t>These SLAs typically state the high level policies of the provider (e.g. Will maintain uptime of 98%) and do not allow cloud consumers to dictate their requirements to the provider. COI clouds in particular have specific security policy requirements that must be met by the provider, due to the nature of COIs and the missions they are used for. These requirements need to be communicated to the provider and the provider needs to provide some way of stating that the requirements can be met. Cloud consumers and providers need a standard way of representing their security requirements and capabilities. Consumers also need a way to verify that the provided infrastructure and its purported security mechanisms meet the requirements stated in the consumer’s policy (proof of assertions). For example, if the consumer’s policy requires isolation of VMs, the provider can create an assertion statement that says it uses cache separation to support VM isolation.</a:t>
            </a:r>
          </a:p>
          <a:p>
            <a:pPr eaLnBrk="1" hangingPunct="1"/>
            <a:endParaRPr lang="en-US" altLang="en-US">
              <a:ea typeface="ＭＳ Ｐゴシック" panose="020B0600070205080204" pitchFamily="34"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25C878CA-8949-44CC-96F0-B155D40B980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14716535-C2CB-4E15-B8A0-375EE524DF28}" type="slidenum">
              <a:rPr lang="en-US" altLang="en-US" sz="1200">
                <a:latin typeface="Calibri" panose="020F0502020204030204" pitchFamily="34" charset="0"/>
              </a:rPr>
              <a:pPr eaLnBrk="1" hangingPunct="1"/>
              <a:t>55</a:t>
            </a:fld>
            <a:endParaRPr lang="en-US" altLang="en-US" sz="1200">
              <a:latin typeface="Calibri" panose="020F0502020204030204" pitchFamily="34" charset="0"/>
            </a:endParaRPr>
          </a:p>
        </p:txBody>
      </p:sp>
      <p:sp>
        <p:nvSpPr>
          <p:cNvPr id="98307" name="Rectangle 2">
            <a:extLst>
              <a:ext uri="{FF2B5EF4-FFF2-40B4-BE49-F238E27FC236}">
                <a16:creationId xmlns:a16="http://schemas.microsoft.com/office/drawing/2014/main" id="{C857C503-32D3-4D91-8678-3A415C843BB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8" name="Rectangle 3">
            <a:extLst>
              <a:ext uri="{FF2B5EF4-FFF2-40B4-BE49-F238E27FC236}">
                <a16:creationId xmlns:a16="http://schemas.microsoft.com/office/drawing/2014/main" id="{B54BB3C1-EB1A-4A5B-A4E1-A7E6A0F4426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When the underlying components fail in the cloud, the effect of the failures to the mission logic needs to be known so that correct recovery measures can be performed. We propose an application-specific run-time monitoring and management tool. With this tool, the application logic can remain on the consumer’s host computer. This allows the consumer to centrally monitor all aspects of the application as well as data flow. Since all outputs from underlying services are sent to the application logic, any data incompatibility between services is not an issue. The capabilities of the run-time monitoring and management tool are as follows: 1) Enable application user to determine the status of the cloud resources that may be used to run the application (across multiple clouds), 2)  Enable application user to determine the real-time security posture and situational awareness of the application, 3) Provide the application user with the ability to move user’s application (or part of it) to another site (other VM in same cloud or different cloud altogether), 4) Provide the application user with the ability to change the application logic on the fly, 5) Provide communicate capabilities with cloud providers. There are a few cloud vendors such as NimSoft [41] and Hyperic [42] that provide application-specific monitoring tools that provide some of the above functionality. These monitoring tools may be further enhanced or used in conjunction with other tools to provide the degree of monitoring required. However, any tool that is to be used for military purposes must also receive some type of accreditation and certification procedure.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EF2FAB04-4710-4382-B1F6-59FEE93B626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CD4479FA-E091-4375-BDC8-CE61D31C0722}" type="slidenum">
              <a:rPr lang="en-US" altLang="en-US" sz="1200">
                <a:latin typeface="Calibri" panose="020F0502020204030204" pitchFamily="34" charset="0"/>
              </a:rPr>
              <a:pPr eaLnBrk="1" hangingPunct="1"/>
              <a:t>57</a:t>
            </a:fld>
            <a:endParaRPr lang="en-US" altLang="en-US" sz="1200">
              <a:latin typeface="Calibri" panose="020F0502020204030204" pitchFamily="34" charset="0"/>
            </a:endParaRPr>
          </a:p>
        </p:txBody>
      </p:sp>
      <p:sp>
        <p:nvSpPr>
          <p:cNvPr id="101379" name="Rectangle 2">
            <a:extLst>
              <a:ext uri="{FF2B5EF4-FFF2-40B4-BE49-F238E27FC236}">
                <a16:creationId xmlns:a16="http://schemas.microsoft.com/office/drawing/2014/main" id="{89FAC337-5A5B-4A0B-9D79-D6C0C2DBEF0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80" name="Rectangle 3">
            <a:extLst>
              <a:ext uri="{FF2B5EF4-FFF2-40B4-BE49-F238E27FC236}">
                <a16:creationId xmlns:a16="http://schemas.microsoft.com/office/drawing/2014/main" id="{FAC77C6D-DE36-444A-BAFF-D97F7138ADF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Differering data semantics example: does a data item labeled secret in one cloud have the same semantics as another piece of data also labeled secret in a different cloud?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C5882153-B3FE-4907-A8F7-48D9A4696F6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CEC3EF8E-B577-4C06-A3E8-3E7ECF8293A7}" type="slidenum">
              <a:rPr lang="en-US" altLang="en-US" sz="1200">
                <a:latin typeface="Calibri" panose="020F0502020204030204" pitchFamily="34" charset="0"/>
              </a:rPr>
              <a:pPr eaLnBrk="1" hangingPunct="1"/>
              <a:t>58</a:t>
            </a:fld>
            <a:endParaRPr lang="en-US" altLang="en-US" sz="1200">
              <a:latin typeface="Calibri" panose="020F0502020204030204" pitchFamily="34" charset="0"/>
            </a:endParaRPr>
          </a:p>
        </p:txBody>
      </p:sp>
      <p:sp>
        <p:nvSpPr>
          <p:cNvPr id="103427" name="Rectangle 2">
            <a:extLst>
              <a:ext uri="{FF2B5EF4-FFF2-40B4-BE49-F238E27FC236}">
                <a16:creationId xmlns:a16="http://schemas.microsoft.com/office/drawing/2014/main" id="{1D9BA9E7-7935-4CB5-98E5-5A33A23B1B5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8" name="Rectangle 3">
            <a:extLst>
              <a:ext uri="{FF2B5EF4-FFF2-40B4-BE49-F238E27FC236}">
                <a16:creationId xmlns:a16="http://schemas.microsoft.com/office/drawing/2014/main" id="{DEB51D9E-423E-41A2-ABF1-A28BB59E722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80000"/>
              </a:lnSpc>
            </a:pPr>
            <a:r>
              <a:rPr lang="en-US" altLang="en-US" sz="1000">
                <a:ea typeface="ＭＳ Ｐゴシック" panose="020B0600070205080204" pitchFamily="34" charset="-128"/>
              </a:rPr>
              <a:t>In cloud computing (as well as other systems), there are many possible layers of access control. For example, access to the cloud, access to servers, access to services, access to databases (direct and queries via web services), access to VMs, and access to objects within a VM. Depending on the deployment model used, some of these will be controlled by the provider and others by the consumer. </a:t>
            </a:r>
          </a:p>
          <a:p>
            <a:pPr eaLnBrk="1" hangingPunct="1">
              <a:lnSpc>
                <a:spcPct val="80000"/>
              </a:lnSpc>
            </a:pPr>
            <a:r>
              <a:rPr lang="en-US" altLang="en-US" sz="1000">
                <a:ea typeface="ＭＳ Ｐゴシック" panose="020B0600070205080204" pitchFamily="34" charset="-128"/>
              </a:rPr>
              <a:t>For example, Google Apps, a representative SaaS Cloud controls authentication and access to its applications, but users themselves can control access to their documents through the provided interface to the access control mechanism. In IaaS type approaches, the user can create accounts on its virtual machines and create access control lists for these users for services located on the VM.</a:t>
            </a:r>
          </a:p>
          <a:p>
            <a:pPr eaLnBrk="1" hangingPunct="1">
              <a:lnSpc>
                <a:spcPct val="80000"/>
              </a:lnSpc>
            </a:pPr>
            <a:r>
              <a:rPr lang="en-US" altLang="en-US" sz="1000">
                <a:ea typeface="ＭＳ Ｐゴシック" panose="020B0600070205080204" pitchFamily="34" charset="-128"/>
              </a:rPr>
              <a:t>Regardless of the deployment model, the provider needs to manage the user authentication and access control procedures (to the cloud). While some providers allow federated authentication – enabling the consumer-side to manage its users, the access control management burden still lies with the provider. This requires the user to place a large amount of trust on the provider in terms of security, management, and maintenance of access control policies. This can be burdensome when numerous users from different organizations with different access control policies, are involved. This proposal focuses on access control to the cloud. However, the concepts here could be applied to access control at any level, if deemed necessary. We propose a way for the consumer to manage the access control decision-making process to retain some control, requiring less trust of the provider.</a:t>
            </a:r>
          </a:p>
          <a:p>
            <a:pPr eaLnBrk="1" hangingPunct="1">
              <a:lnSpc>
                <a:spcPct val="80000"/>
              </a:lnSpc>
            </a:pPr>
            <a:r>
              <a:rPr lang="en-US" altLang="en-US" sz="1000">
                <a:ea typeface="ＭＳ Ｐゴシック" panose="020B0600070205080204" pitchFamily="34" charset="-128"/>
              </a:rPr>
              <a:t>Approach: </a:t>
            </a:r>
          </a:p>
          <a:p>
            <a:pPr eaLnBrk="1" hangingPunct="1">
              <a:lnSpc>
                <a:spcPct val="80000"/>
              </a:lnSpc>
            </a:pPr>
            <a:r>
              <a:rPr lang="en-US" altLang="en-US" sz="1000">
                <a:ea typeface="ＭＳ Ｐゴシック" panose="020B0600070205080204" pitchFamily="34" charset="-128"/>
              </a:rPr>
              <a:t>This approach requires the client and provider to have a pre-existing trust relationship, as well as a pre-negotiated standard way of describing resources, users, and access decisions between the cloud provider and consumer. It also needs to be able to guarantee that the provider will uphold the consumer-side’s access decisions. Furthermore, we need to show that this approach is at least as secure as the traditional access control model. </a:t>
            </a:r>
          </a:p>
          <a:p>
            <a:pPr eaLnBrk="1" hangingPunct="1">
              <a:lnSpc>
                <a:spcPct val="80000"/>
              </a:lnSpc>
            </a:pPr>
            <a:r>
              <a:rPr lang="en-US" altLang="en-US" sz="1000">
                <a:ea typeface="ＭＳ Ｐゴシック" panose="020B0600070205080204" pitchFamily="34" charset="-128"/>
              </a:rPr>
              <a:t>This approach requires the data owner to be involved in all requests. Therefore, frequent access scenarios should not use this method if traffic is a concern. However, many secure data outsourcing schemes require the user to grant keys/certificates to the query side, so that every time the user queries a database, the owner needs to be involved. Therefore, not much different than that so may not be a problem.</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幻灯片图像占位符 1">
            <a:extLst>
              <a:ext uri="{FF2B5EF4-FFF2-40B4-BE49-F238E27FC236}">
                <a16:creationId xmlns:a16="http://schemas.microsoft.com/office/drawing/2014/main" id="{9413CC13-B358-4504-87B8-F0543418F06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备注占位符 2">
            <a:extLst>
              <a:ext uri="{FF2B5EF4-FFF2-40B4-BE49-F238E27FC236}">
                <a16:creationId xmlns:a16="http://schemas.microsoft.com/office/drawing/2014/main" id="{CB9239EC-ED26-45CF-B603-B5F07CA1EE9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ea typeface="宋体" panose="02010600030101010101" pitchFamily="2" charset="-122"/>
            </a:endParaRPr>
          </a:p>
        </p:txBody>
      </p:sp>
      <p:sp>
        <p:nvSpPr>
          <p:cNvPr id="141316" name="灯片编号占位符 3">
            <a:extLst>
              <a:ext uri="{FF2B5EF4-FFF2-40B4-BE49-F238E27FC236}">
                <a16:creationId xmlns:a16="http://schemas.microsoft.com/office/drawing/2014/main" id="{AADCA2E8-B55F-40F5-83C6-568876A3EB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F633D631-3197-4807-A1C0-367A88EE24B1}" type="slidenum">
              <a:rPr lang="zh-CN" altLang="en-US" sz="1200">
                <a:latin typeface="Calibri" panose="020F0502020204030204" pitchFamily="34" charset="0"/>
              </a:rPr>
              <a:pPr eaLnBrk="1" hangingPunct="1"/>
              <a:t>94</a:t>
            </a:fld>
            <a:endParaRPr lang="zh-CN" altLang="en-US" sz="1200">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D1DF91D3-9B10-42A4-A946-203279DFDF3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F89DF1A5-0FAE-4A2E-AF3F-33BC38267634}" type="slidenum">
              <a:rPr lang="en-US" altLang="en-US" sz="1200">
                <a:latin typeface="Calibri" panose="020F0502020204030204" pitchFamily="34" charset="0"/>
              </a:rPr>
              <a:pPr eaLnBrk="1" hangingPunct="1"/>
              <a:t>6</a:t>
            </a:fld>
            <a:endParaRPr lang="en-US" altLang="en-US" sz="1200">
              <a:latin typeface="Calibri" panose="020F0502020204030204" pitchFamily="34" charset="0"/>
            </a:endParaRPr>
          </a:p>
        </p:txBody>
      </p:sp>
      <p:sp>
        <p:nvSpPr>
          <p:cNvPr id="33795" name="Rectangle 2">
            <a:extLst>
              <a:ext uri="{FF2B5EF4-FFF2-40B4-BE49-F238E27FC236}">
                <a16:creationId xmlns:a16="http://schemas.microsoft.com/office/drawing/2014/main" id="{E4B08A74-6517-422A-A1B3-D1071B6C163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6" name="Rectangle 3">
            <a:extLst>
              <a:ext uri="{FF2B5EF4-FFF2-40B4-BE49-F238E27FC236}">
                <a16:creationId xmlns:a16="http://schemas.microsoft.com/office/drawing/2014/main" id="{DA35177F-05FA-403D-8829-8842585B7A3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Chiles and McMakin (1996) define trust as increasing one’s vulnerability to the risk of opportunistic behavior of another whose behavior is not under one’s control in a situation in which the costs of violating the trust are greater than the benefits of upholding the trust.</a:t>
            </a:r>
          </a:p>
          <a:p>
            <a:pPr eaLnBrk="1" hangingPunct="1"/>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Trust here means mostly lack of accountability and verifiability</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幻灯片图像占位符 1">
            <a:extLst>
              <a:ext uri="{FF2B5EF4-FFF2-40B4-BE49-F238E27FC236}">
                <a16:creationId xmlns:a16="http://schemas.microsoft.com/office/drawing/2014/main" id="{C71A658A-A52F-41B5-96E2-7B627A4CBEE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备注占位符 2">
            <a:extLst>
              <a:ext uri="{FF2B5EF4-FFF2-40B4-BE49-F238E27FC236}">
                <a16:creationId xmlns:a16="http://schemas.microsoft.com/office/drawing/2014/main" id="{1C1BD631-FA6E-4429-9770-1A84900A642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zh-CN" altLang="en-US">
                <a:ea typeface="宋体" panose="02010600030101010101" pitchFamily="2" charset="-122"/>
              </a:rPr>
              <a:t>你好</a:t>
            </a:r>
          </a:p>
        </p:txBody>
      </p:sp>
      <p:sp>
        <p:nvSpPr>
          <p:cNvPr id="143364" name="灯片编号占位符 3">
            <a:extLst>
              <a:ext uri="{FF2B5EF4-FFF2-40B4-BE49-F238E27FC236}">
                <a16:creationId xmlns:a16="http://schemas.microsoft.com/office/drawing/2014/main" id="{CF571B3C-B37E-4DE7-BEE8-F488ECF52EA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D9DA354A-2715-401A-A3D5-E9C89C922D1E}" type="slidenum">
              <a:rPr lang="zh-CN" altLang="en-US" sz="1200">
                <a:latin typeface="Calibri" panose="020F0502020204030204" pitchFamily="34" charset="0"/>
              </a:rPr>
              <a:pPr eaLnBrk="1" hangingPunct="1"/>
              <a:t>95</a:t>
            </a:fld>
            <a:endParaRPr lang="zh-CN" altLang="en-US" sz="1200">
              <a:latin typeface="Calibri" panose="020F050202020403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幻灯片图像占位符 1">
            <a:extLst>
              <a:ext uri="{FF2B5EF4-FFF2-40B4-BE49-F238E27FC236}">
                <a16:creationId xmlns:a16="http://schemas.microsoft.com/office/drawing/2014/main" id="{4AD98F3E-D8A5-4172-8521-AA6CC074F28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1555" name="备注占位符 2">
            <a:extLst>
              <a:ext uri="{FF2B5EF4-FFF2-40B4-BE49-F238E27FC236}">
                <a16:creationId xmlns:a16="http://schemas.microsoft.com/office/drawing/2014/main" id="{62BDE659-C21C-4751-90F3-F0EA1DC3D3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ea typeface="宋体" panose="02010600030101010101" pitchFamily="2" charset="-122"/>
            </a:endParaRPr>
          </a:p>
        </p:txBody>
      </p:sp>
      <p:sp>
        <p:nvSpPr>
          <p:cNvPr id="151556" name="灯片编号占位符 3">
            <a:extLst>
              <a:ext uri="{FF2B5EF4-FFF2-40B4-BE49-F238E27FC236}">
                <a16:creationId xmlns:a16="http://schemas.microsoft.com/office/drawing/2014/main" id="{3B696DC1-F456-428F-A2B1-F351A555ACA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B5F2F318-5D75-43AE-961A-5A21DE85F10F}" type="slidenum">
              <a:rPr lang="zh-CN" altLang="en-US" sz="1200">
                <a:latin typeface="Calibri" panose="020F0502020204030204" pitchFamily="34" charset="0"/>
              </a:rPr>
              <a:pPr eaLnBrk="1" hangingPunct="1"/>
              <a:t>102</a:t>
            </a:fld>
            <a:endParaRPr lang="zh-CN" altLang="en-US" sz="1200">
              <a:latin typeface="Calibri" panose="020F050202020403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3778" name="Rectangle 6">
            <a:extLst>
              <a:ext uri="{FF2B5EF4-FFF2-40B4-BE49-F238E27FC236}">
                <a16:creationId xmlns:a16="http://schemas.microsoft.com/office/drawing/2014/main" id="{18B77DD2-C223-4EDD-BD2E-44D887CFDE5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E715C378-8653-4EE3-91D8-87E6D496570E}" type="slidenum">
              <a:rPr lang="en-US" altLang="en-US" sz="1200">
                <a:latin typeface="Calibri" panose="020F0502020204030204" pitchFamily="34" charset="0"/>
              </a:rPr>
              <a:pPr eaLnBrk="1" hangingPunct="1"/>
              <a:t>152</a:t>
            </a:fld>
            <a:endParaRPr lang="en-US" altLang="en-US" sz="1200">
              <a:latin typeface="Calibri" panose="020F0502020204030204" pitchFamily="34" charset="0"/>
            </a:endParaRPr>
          </a:p>
        </p:txBody>
      </p:sp>
      <p:sp>
        <p:nvSpPr>
          <p:cNvPr id="203779" name="Rectangle 1">
            <a:extLst>
              <a:ext uri="{FF2B5EF4-FFF2-40B4-BE49-F238E27FC236}">
                <a16:creationId xmlns:a16="http://schemas.microsoft.com/office/drawing/2014/main" id="{CFE97185-6731-49DD-88C4-8093CD18C56E}"/>
              </a:ext>
            </a:extLst>
          </p:cNvPr>
          <p:cNvSpPr>
            <a:spLocks noGrp="1" noRot="1" noChangeAspect="1" noChangeArrowheads="1" noTextEdit="1"/>
          </p:cNvSpPr>
          <p:nvPr>
            <p:ph type="sldImg"/>
          </p:nvPr>
        </p:nvSpPr>
        <p:spPr bwMode="auto">
          <a:xfrm>
            <a:off x="1143000" y="693738"/>
            <a:ext cx="4572000" cy="3429000"/>
          </a:xfrm>
          <a:solidFill>
            <a:srgbClr val="FFFFFF"/>
          </a:solidFill>
          <a:ln>
            <a:solidFill>
              <a:srgbClr val="000000"/>
            </a:solidFill>
            <a:miter lim="800000"/>
            <a:headEnd/>
            <a:tailEnd/>
          </a:ln>
        </p:spPr>
      </p:sp>
      <p:sp>
        <p:nvSpPr>
          <p:cNvPr id="203780" name="Rectangle 2">
            <a:extLst>
              <a:ext uri="{FF2B5EF4-FFF2-40B4-BE49-F238E27FC236}">
                <a16:creationId xmlns:a16="http://schemas.microsoft.com/office/drawing/2014/main" id="{AF64B61F-D3F0-4DB8-9734-F998C4887616}"/>
              </a:ext>
            </a:extLst>
          </p:cNvPr>
          <p:cNvSpPr>
            <a:spLocks noGrp="1" noChangeArrowheads="1"/>
          </p:cNvSpPr>
          <p:nvPr>
            <p:ph type="body" idx="1"/>
          </p:nvPr>
        </p:nvSpPr>
        <p:spPr bwMode="auto">
          <a:xfrm>
            <a:off x="685800" y="4341813"/>
            <a:ext cx="5487988"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5826" name="Rectangle 6">
            <a:extLst>
              <a:ext uri="{FF2B5EF4-FFF2-40B4-BE49-F238E27FC236}">
                <a16:creationId xmlns:a16="http://schemas.microsoft.com/office/drawing/2014/main" id="{EC6DA83D-9D47-48B8-92C6-2D74069E9AD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F1DE5103-BCE7-42B8-A6E0-E21CD7836C38}" type="slidenum">
              <a:rPr lang="en-US" altLang="en-US" sz="1200">
                <a:latin typeface="Calibri" panose="020F0502020204030204" pitchFamily="34" charset="0"/>
              </a:rPr>
              <a:pPr eaLnBrk="1" hangingPunct="1"/>
              <a:t>153</a:t>
            </a:fld>
            <a:endParaRPr lang="en-US" altLang="en-US" sz="1200">
              <a:latin typeface="Calibri" panose="020F0502020204030204" pitchFamily="34" charset="0"/>
            </a:endParaRPr>
          </a:p>
        </p:txBody>
      </p:sp>
      <p:sp>
        <p:nvSpPr>
          <p:cNvPr id="205827" name="Rectangle 1">
            <a:extLst>
              <a:ext uri="{FF2B5EF4-FFF2-40B4-BE49-F238E27FC236}">
                <a16:creationId xmlns:a16="http://schemas.microsoft.com/office/drawing/2014/main" id="{B84B83CC-F1C0-4F75-A28C-7DB79B1DE3B2}"/>
              </a:ext>
            </a:extLst>
          </p:cNvPr>
          <p:cNvSpPr>
            <a:spLocks noGrp="1" noRot="1" noChangeAspect="1" noChangeArrowheads="1" noTextEdit="1"/>
          </p:cNvSpPr>
          <p:nvPr>
            <p:ph type="sldImg"/>
          </p:nvPr>
        </p:nvSpPr>
        <p:spPr bwMode="auto">
          <a:xfrm>
            <a:off x="1143000" y="693738"/>
            <a:ext cx="4572000" cy="3429000"/>
          </a:xfrm>
          <a:solidFill>
            <a:srgbClr val="FFFFFF"/>
          </a:solidFill>
          <a:ln>
            <a:solidFill>
              <a:srgbClr val="000000"/>
            </a:solidFill>
            <a:miter lim="800000"/>
            <a:headEnd/>
            <a:tailEnd/>
          </a:ln>
        </p:spPr>
      </p:sp>
      <p:sp>
        <p:nvSpPr>
          <p:cNvPr id="205828" name="Rectangle 2">
            <a:extLst>
              <a:ext uri="{FF2B5EF4-FFF2-40B4-BE49-F238E27FC236}">
                <a16:creationId xmlns:a16="http://schemas.microsoft.com/office/drawing/2014/main" id="{1462AF9C-A034-4F10-952F-2E0CB4C92BB2}"/>
              </a:ext>
            </a:extLst>
          </p:cNvPr>
          <p:cNvSpPr>
            <a:spLocks noGrp="1" noChangeArrowheads="1"/>
          </p:cNvSpPr>
          <p:nvPr>
            <p:ph type="body" idx="1"/>
          </p:nvPr>
        </p:nvSpPr>
        <p:spPr bwMode="auto">
          <a:xfrm>
            <a:off x="685800" y="4341813"/>
            <a:ext cx="5487988" cy="4032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7874" name="Rectangle 6">
            <a:extLst>
              <a:ext uri="{FF2B5EF4-FFF2-40B4-BE49-F238E27FC236}">
                <a16:creationId xmlns:a16="http://schemas.microsoft.com/office/drawing/2014/main" id="{C00D4833-347D-417C-92C1-5825A809E0F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F42C0E31-2784-4A20-90BF-56D610931C14}" type="slidenum">
              <a:rPr lang="en-US" altLang="en-US" sz="1200">
                <a:latin typeface="Calibri" panose="020F0502020204030204" pitchFamily="34" charset="0"/>
              </a:rPr>
              <a:pPr eaLnBrk="1" hangingPunct="1"/>
              <a:t>154</a:t>
            </a:fld>
            <a:endParaRPr lang="en-US" altLang="en-US" sz="1200">
              <a:latin typeface="Calibri" panose="020F0502020204030204" pitchFamily="34" charset="0"/>
            </a:endParaRPr>
          </a:p>
        </p:txBody>
      </p:sp>
      <p:sp>
        <p:nvSpPr>
          <p:cNvPr id="207875" name="Rectangle 1">
            <a:extLst>
              <a:ext uri="{FF2B5EF4-FFF2-40B4-BE49-F238E27FC236}">
                <a16:creationId xmlns:a16="http://schemas.microsoft.com/office/drawing/2014/main" id="{9B7EA373-34D4-436E-9B7B-10D9D83E16F2}"/>
              </a:ext>
            </a:extLst>
          </p:cNvPr>
          <p:cNvSpPr>
            <a:spLocks noGrp="1" noRot="1" noChangeAspect="1" noChangeArrowheads="1" noTextEdit="1"/>
          </p:cNvSpPr>
          <p:nvPr>
            <p:ph type="sldImg"/>
          </p:nvPr>
        </p:nvSpPr>
        <p:spPr bwMode="auto">
          <a:xfrm>
            <a:off x="1143000" y="693738"/>
            <a:ext cx="4572000" cy="3429000"/>
          </a:xfrm>
          <a:solidFill>
            <a:srgbClr val="FFFFFF"/>
          </a:solidFill>
          <a:ln>
            <a:solidFill>
              <a:srgbClr val="000000"/>
            </a:solidFill>
            <a:miter lim="800000"/>
            <a:headEnd/>
            <a:tailEnd/>
          </a:ln>
        </p:spPr>
      </p:sp>
      <p:sp>
        <p:nvSpPr>
          <p:cNvPr id="207876" name="Rectangle 2">
            <a:extLst>
              <a:ext uri="{FF2B5EF4-FFF2-40B4-BE49-F238E27FC236}">
                <a16:creationId xmlns:a16="http://schemas.microsoft.com/office/drawing/2014/main" id="{B970B9C0-C9E3-4F4B-849C-3C5717002B8A}"/>
              </a:ext>
            </a:extLst>
          </p:cNvPr>
          <p:cNvSpPr>
            <a:spLocks noGrp="1" noChangeArrowheads="1"/>
          </p:cNvSpPr>
          <p:nvPr>
            <p:ph type="body" idx="1"/>
          </p:nvPr>
        </p:nvSpPr>
        <p:spPr bwMode="auto">
          <a:xfrm>
            <a:off x="685800" y="4341813"/>
            <a:ext cx="5487988" cy="4032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9922" name="Rectangle 6">
            <a:extLst>
              <a:ext uri="{FF2B5EF4-FFF2-40B4-BE49-F238E27FC236}">
                <a16:creationId xmlns:a16="http://schemas.microsoft.com/office/drawing/2014/main" id="{FDE243A3-EF4B-4229-A686-53C060DAF62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FC0D1D43-649C-4A3C-B1A4-A38E96D6E657}" type="slidenum">
              <a:rPr lang="en-US" altLang="en-US" sz="1200">
                <a:latin typeface="Calibri" panose="020F0502020204030204" pitchFamily="34" charset="0"/>
              </a:rPr>
              <a:pPr eaLnBrk="1" hangingPunct="1"/>
              <a:t>155</a:t>
            </a:fld>
            <a:endParaRPr lang="en-US" altLang="en-US" sz="1200">
              <a:latin typeface="Calibri" panose="020F0502020204030204" pitchFamily="34" charset="0"/>
            </a:endParaRPr>
          </a:p>
        </p:txBody>
      </p:sp>
      <p:sp>
        <p:nvSpPr>
          <p:cNvPr id="209923" name="Rectangle 1">
            <a:extLst>
              <a:ext uri="{FF2B5EF4-FFF2-40B4-BE49-F238E27FC236}">
                <a16:creationId xmlns:a16="http://schemas.microsoft.com/office/drawing/2014/main" id="{8F88E73E-9CC8-4619-A98D-D784D276DB2E}"/>
              </a:ext>
            </a:extLst>
          </p:cNvPr>
          <p:cNvSpPr>
            <a:spLocks noGrp="1" noRot="1" noChangeAspect="1" noChangeArrowheads="1" noTextEdit="1"/>
          </p:cNvSpPr>
          <p:nvPr>
            <p:ph type="sldImg"/>
          </p:nvPr>
        </p:nvSpPr>
        <p:spPr bwMode="auto">
          <a:xfrm>
            <a:off x="1143000" y="693738"/>
            <a:ext cx="4572000" cy="3429000"/>
          </a:xfrm>
          <a:solidFill>
            <a:srgbClr val="FFFFFF"/>
          </a:solidFill>
          <a:ln>
            <a:solidFill>
              <a:srgbClr val="000000"/>
            </a:solidFill>
            <a:miter lim="800000"/>
            <a:headEnd/>
            <a:tailEnd/>
          </a:ln>
        </p:spPr>
      </p:sp>
      <p:sp>
        <p:nvSpPr>
          <p:cNvPr id="209924" name="Rectangle 2">
            <a:extLst>
              <a:ext uri="{FF2B5EF4-FFF2-40B4-BE49-F238E27FC236}">
                <a16:creationId xmlns:a16="http://schemas.microsoft.com/office/drawing/2014/main" id="{E75BB088-E7CD-4C8B-87B7-A1F4239E888D}"/>
              </a:ext>
            </a:extLst>
          </p:cNvPr>
          <p:cNvSpPr>
            <a:spLocks noGrp="1" noChangeArrowheads="1"/>
          </p:cNvSpPr>
          <p:nvPr>
            <p:ph type="body" idx="1"/>
          </p:nvPr>
        </p:nvSpPr>
        <p:spPr bwMode="auto">
          <a:xfrm>
            <a:off x="685800" y="4341813"/>
            <a:ext cx="5487988" cy="4032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1970" name="Rectangle 6">
            <a:extLst>
              <a:ext uri="{FF2B5EF4-FFF2-40B4-BE49-F238E27FC236}">
                <a16:creationId xmlns:a16="http://schemas.microsoft.com/office/drawing/2014/main" id="{388AE274-CFE3-4F8F-BF86-4FED310A67D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397FD334-C2EA-4D98-B627-4D290480AF4C}" type="slidenum">
              <a:rPr lang="en-US" altLang="en-US" sz="1200">
                <a:latin typeface="Calibri" panose="020F0502020204030204" pitchFamily="34" charset="0"/>
              </a:rPr>
              <a:pPr eaLnBrk="1" hangingPunct="1"/>
              <a:t>156</a:t>
            </a:fld>
            <a:endParaRPr lang="en-US" altLang="en-US" sz="1200">
              <a:latin typeface="Calibri" panose="020F0502020204030204" pitchFamily="34" charset="0"/>
            </a:endParaRPr>
          </a:p>
        </p:txBody>
      </p:sp>
      <p:sp>
        <p:nvSpPr>
          <p:cNvPr id="211971" name="Rectangle 1">
            <a:extLst>
              <a:ext uri="{FF2B5EF4-FFF2-40B4-BE49-F238E27FC236}">
                <a16:creationId xmlns:a16="http://schemas.microsoft.com/office/drawing/2014/main" id="{693765CF-B4DE-46FD-8213-9BB4B0EEF8EA}"/>
              </a:ext>
            </a:extLst>
          </p:cNvPr>
          <p:cNvSpPr>
            <a:spLocks noGrp="1" noRot="1" noChangeAspect="1" noChangeArrowheads="1" noTextEdit="1"/>
          </p:cNvSpPr>
          <p:nvPr>
            <p:ph type="sldImg"/>
          </p:nvPr>
        </p:nvSpPr>
        <p:spPr bwMode="auto">
          <a:xfrm>
            <a:off x="1143000" y="693738"/>
            <a:ext cx="4572000" cy="3429000"/>
          </a:xfrm>
          <a:solidFill>
            <a:srgbClr val="FFFFFF"/>
          </a:solidFill>
          <a:ln>
            <a:solidFill>
              <a:srgbClr val="000000"/>
            </a:solidFill>
            <a:miter lim="800000"/>
            <a:headEnd/>
            <a:tailEnd/>
          </a:ln>
        </p:spPr>
      </p:sp>
      <p:sp>
        <p:nvSpPr>
          <p:cNvPr id="211972" name="Rectangle 2">
            <a:extLst>
              <a:ext uri="{FF2B5EF4-FFF2-40B4-BE49-F238E27FC236}">
                <a16:creationId xmlns:a16="http://schemas.microsoft.com/office/drawing/2014/main" id="{807B8BC1-0863-476F-B97C-AED3019F30D0}"/>
              </a:ext>
            </a:extLst>
          </p:cNvPr>
          <p:cNvSpPr>
            <a:spLocks noGrp="1" noChangeArrowheads="1"/>
          </p:cNvSpPr>
          <p:nvPr>
            <p:ph type="body" idx="1"/>
          </p:nvPr>
        </p:nvSpPr>
        <p:spPr bwMode="auto">
          <a:xfrm>
            <a:off x="685800" y="4341813"/>
            <a:ext cx="5487988" cy="4032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4018" name="Rectangle 6">
            <a:extLst>
              <a:ext uri="{FF2B5EF4-FFF2-40B4-BE49-F238E27FC236}">
                <a16:creationId xmlns:a16="http://schemas.microsoft.com/office/drawing/2014/main" id="{264C7C22-7707-49E7-B689-0A5FB59E985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AD3AD277-490B-4D11-A398-12C648AC8B47}" type="slidenum">
              <a:rPr lang="en-US" altLang="en-US" sz="1200">
                <a:latin typeface="Calibri" panose="020F0502020204030204" pitchFamily="34" charset="0"/>
              </a:rPr>
              <a:pPr eaLnBrk="1" hangingPunct="1"/>
              <a:t>157</a:t>
            </a:fld>
            <a:endParaRPr lang="en-US" altLang="en-US" sz="1200">
              <a:latin typeface="Calibri" panose="020F0502020204030204" pitchFamily="34" charset="0"/>
            </a:endParaRPr>
          </a:p>
        </p:txBody>
      </p:sp>
      <p:sp>
        <p:nvSpPr>
          <p:cNvPr id="214019" name="Rectangle 1">
            <a:extLst>
              <a:ext uri="{FF2B5EF4-FFF2-40B4-BE49-F238E27FC236}">
                <a16:creationId xmlns:a16="http://schemas.microsoft.com/office/drawing/2014/main" id="{D7D2A3F3-CD39-4EC4-A336-1965A62A5538}"/>
              </a:ext>
            </a:extLst>
          </p:cNvPr>
          <p:cNvSpPr>
            <a:spLocks noGrp="1" noRot="1" noChangeAspect="1" noChangeArrowheads="1" noTextEdit="1"/>
          </p:cNvSpPr>
          <p:nvPr>
            <p:ph type="sldImg"/>
          </p:nvPr>
        </p:nvSpPr>
        <p:spPr bwMode="auto">
          <a:xfrm>
            <a:off x="1143000" y="693738"/>
            <a:ext cx="4572000" cy="3429000"/>
          </a:xfrm>
          <a:solidFill>
            <a:srgbClr val="FFFFFF"/>
          </a:solidFill>
          <a:ln>
            <a:solidFill>
              <a:srgbClr val="000000"/>
            </a:solidFill>
            <a:miter lim="800000"/>
            <a:headEnd/>
            <a:tailEnd/>
          </a:ln>
        </p:spPr>
      </p:sp>
      <p:sp>
        <p:nvSpPr>
          <p:cNvPr id="214020" name="Rectangle 2">
            <a:extLst>
              <a:ext uri="{FF2B5EF4-FFF2-40B4-BE49-F238E27FC236}">
                <a16:creationId xmlns:a16="http://schemas.microsoft.com/office/drawing/2014/main" id="{FD546A2F-1DFB-4237-AD07-2AC0C9D47086}"/>
              </a:ext>
            </a:extLst>
          </p:cNvPr>
          <p:cNvSpPr>
            <a:spLocks noGrp="1" noChangeArrowheads="1"/>
          </p:cNvSpPr>
          <p:nvPr>
            <p:ph type="body" idx="1"/>
          </p:nvPr>
        </p:nvSpPr>
        <p:spPr bwMode="auto">
          <a:xfrm>
            <a:off x="685800" y="4341813"/>
            <a:ext cx="5487988" cy="4032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6066" name="Rectangle 6">
            <a:extLst>
              <a:ext uri="{FF2B5EF4-FFF2-40B4-BE49-F238E27FC236}">
                <a16:creationId xmlns:a16="http://schemas.microsoft.com/office/drawing/2014/main" id="{5ECA7723-2830-4715-BEEA-179AB2EC9A4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83DA4AF8-A6CC-41DE-B3EA-5B2074C5B9F2}" type="slidenum">
              <a:rPr lang="en-US" altLang="en-US" sz="1200">
                <a:latin typeface="Calibri" panose="020F0502020204030204" pitchFamily="34" charset="0"/>
              </a:rPr>
              <a:pPr eaLnBrk="1" hangingPunct="1"/>
              <a:t>158</a:t>
            </a:fld>
            <a:endParaRPr lang="en-US" altLang="en-US" sz="1200">
              <a:latin typeface="Calibri" panose="020F0502020204030204" pitchFamily="34" charset="0"/>
            </a:endParaRPr>
          </a:p>
        </p:txBody>
      </p:sp>
      <p:sp>
        <p:nvSpPr>
          <p:cNvPr id="216067" name="Rectangle 1">
            <a:extLst>
              <a:ext uri="{FF2B5EF4-FFF2-40B4-BE49-F238E27FC236}">
                <a16:creationId xmlns:a16="http://schemas.microsoft.com/office/drawing/2014/main" id="{A01E9A51-7AEB-4F90-92ED-6F940080CA9F}"/>
              </a:ext>
            </a:extLst>
          </p:cNvPr>
          <p:cNvSpPr>
            <a:spLocks noGrp="1" noRot="1" noChangeAspect="1" noChangeArrowheads="1" noTextEdit="1"/>
          </p:cNvSpPr>
          <p:nvPr>
            <p:ph type="sldImg"/>
          </p:nvPr>
        </p:nvSpPr>
        <p:spPr bwMode="auto">
          <a:xfrm>
            <a:off x="1143000" y="693738"/>
            <a:ext cx="4572000" cy="3429000"/>
          </a:xfrm>
          <a:solidFill>
            <a:srgbClr val="FFFFFF"/>
          </a:solidFill>
          <a:ln>
            <a:solidFill>
              <a:srgbClr val="000000"/>
            </a:solidFill>
            <a:miter lim="800000"/>
            <a:headEnd/>
            <a:tailEnd/>
          </a:ln>
        </p:spPr>
      </p:sp>
      <p:sp>
        <p:nvSpPr>
          <p:cNvPr id="216068" name="Rectangle 2">
            <a:extLst>
              <a:ext uri="{FF2B5EF4-FFF2-40B4-BE49-F238E27FC236}">
                <a16:creationId xmlns:a16="http://schemas.microsoft.com/office/drawing/2014/main" id="{F889F387-7E58-45A9-A9C7-E638981C15F5}"/>
              </a:ext>
            </a:extLst>
          </p:cNvPr>
          <p:cNvSpPr>
            <a:spLocks noGrp="1" noChangeArrowheads="1"/>
          </p:cNvSpPr>
          <p:nvPr>
            <p:ph type="body" idx="1"/>
          </p:nvPr>
        </p:nvSpPr>
        <p:spPr bwMode="auto">
          <a:xfrm>
            <a:off x="685800" y="4341813"/>
            <a:ext cx="5487988" cy="4032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8114" name="Rectangle 6">
            <a:extLst>
              <a:ext uri="{FF2B5EF4-FFF2-40B4-BE49-F238E27FC236}">
                <a16:creationId xmlns:a16="http://schemas.microsoft.com/office/drawing/2014/main" id="{204D2306-AB83-46A0-8BE2-6A17BCEB3C1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C01DB8BA-25B7-449B-9B88-6D15809698F4}" type="slidenum">
              <a:rPr lang="en-US" altLang="en-US" sz="1200">
                <a:latin typeface="Calibri" panose="020F0502020204030204" pitchFamily="34" charset="0"/>
              </a:rPr>
              <a:pPr eaLnBrk="1" hangingPunct="1"/>
              <a:t>159</a:t>
            </a:fld>
            <a:endParaRPr lang="en-US" altLang="en-US" sz="1200">
              <a:latin typeface="Calibri" panose="020F0502020204030204" pitchFamily="34" charset="0"/>
            </a:endParaRPr>
          </a:p>
        </p:txBody>
      </p:sp>
      <p:sp>
        <p:nvSpPr>
          <p:cNvPr id="218115" name="Rectangle 1">
            <a:extLst>
              <a:ext uri="{FF2B5EF4-FFF2-40B4-BE49-F238E27FC236}">
                <a16:creationId xmlns:a16="http://schemas.microsoft.com/office/drawing/2014/main" id="{0BA02950-8F18-4847-A088-24852A3C3C24}"/>
              </a:ext>
            </a:extLst>
          </p:cNvPr>
          <p:cNvSpPr>
            <a:spLocks noGrp="1" noRot="1" noChangeAspect="1" noChangeArrowheads="1" noTextEdit="1"/>
          </p:cNvSpPr>
          <p:nvPr>
            <p:ph type="sldImg"/>
          </p:nvPr>
        </p:nvSpPr>
        <p:spPr bwMode="auto">
          <a:xfrm>
            <a:off x="1143000" y="693738"/>
            <a:ext cx="4572000" cy="3429000"/>
          </a:xfrm>
          <a:solidFill>
            <a:srgbClr val="FFFFFF"/>
          </a:solidFill>
          <a:ln>
            <a:solidFill>
              <a:srgbClr val="000000"/>
            </a:solidFill>
            <a:miter lim="800000"/>
            <a:headEnd/>
            <a:tailEnd/>
          </a:ln>
        </p:spPr>
      </p:sp>
      <p:sp>
        <p:nvSpPr>
          <p:cNvPr id="218116" name="Rectangle 2">
            <a:extLst>
              <a:ext uri="{FF2B5EF4-FFF2-40B4-BE49-F238E27FC236}">
                <a16:creationId xmlns:a16="http://schemas.microsoft.com/office/drawing/2014/main" id="{80F571C3-0B25-418C-A957-A68B42F9A420}"/>
              </a:ext>
            </a:extLst>
          </p:cNvPr>
          <p:cNvSpPr>
            <a:spLocks noGrp="1" noChangeArrowheads="1"/>
          </p:cNvSpPr>
          <p:nvPr>
            <p:ph type="body" idx="1"/>
          </p:nvPr>
        </p:nvSpPr>
        <p:spPr bwMode="auto">
          <a:xfrm>
            <a:off x="685800" y="4341813"/>
            <a:ext cx="5487988" cy="4032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8391E138-2E92-4011-886A-59CF906C568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FE922194-D294-4867-9883-08A598A7B5BF}" type="slidenum">
              <a:rPr lang="en-US" altLang="en-US" sz="1200">
                <a:latin typeface="Calibri" panose="020F0502020204030204" pitchFamily="34" charset="0"/>
              </a:rPr>
              <a:pPr eaLnBrk="1" hangingPunct="1"/>
              <a:t>7</a:t>
            </a:fld>
            <a:endParaRPr lang="en-US" altLang="en-US" sz="1200">
              <a:latin typeface="Calibri" panose="020F0502020204030204" pitchFamily="34" charset="0"/>
            </a:endParaRPr>
          </a:p>
        </p:txBody>
      </p:sp>
      <p:sp>
        <p:nvSpPr>
          <p:cNvPr id="35843" name="Rectangle 2">
            <a:extLst>
              <a:ext uri="{FF2B5EF4-FFF2-40B4-BE49-F238E27FC236}">
                <a16:creationId xmlns:a16="http://schemas.microsoft.com/office/drawing/2014/main" id="{C437BC90-BE09-49EF-A25F-06F44BD582B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4" name="Rectangle 3">
            <a:extLst>
              <a:ext uri="{FF2B5EF4-FFF2-40B4-BE49-F238E27FC236}">
                <a16:creationId xmlns:a16="http://schemas.microsoft.com/office/drawing/2014/main" id="{993FD20D-36AD-4E20-B90F-5A9B20F9A2C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Who are my neighbors? What is their objective? They present another facet of risk and trust requirements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1186" name="Rectangle 6">
            <a:extLst>
              <a:ext uri="{FF2B5EF4-FFF2-40B4-BE49-F238E27FC236}">
                <a16:creationId xmlns:a16="http://schemas.microsoft.com/office/drawing/2014/main" id="{ADB497A8-F030-4BC2-A1FA-51831982F78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7C19F324-B8E4-4E01-86EC-ACEC44AF312A}" type="slidenum">
              <a:rPr lang="en-US" altLang="en-US" sz="1200">
                <a:latin typeface="Calibri" panose="020F0502020204030204" pitchFamily="34" charset="0"/>
              </a:rPr>
              <a:pPr eaLnBrk="1" hangingPunct="1"/>
              <a:t>161</a:t>
            </a:fld>
            <a:endParaRPr lang="en-US" altLang="en-US" sz="1200">
              <a:latin typeface="Calibri" panose="020F0502020204030204" pitchFamily="34" charset="0"/>
            </a:endParaRPr>
          </a:p>
        </p:txBody>
      </p:sp>
      <p:sp>
        <p:nvSpPr>
          <p:cNvPr id="221187" name="Rectangle 1">
            <a:extLst>
              <a:ext uri="{FF2B5EF4-FFF2-40B4-BE49-F238E27FC236}">
                <a16:creationId xmlns:a16="http://schemas.microsoft.com/office/drawing/2014/main" id="{0D60FEBD-A68F-44B5-A979-10941F21D48C}"/>
              </a:ext>
            </a:extLst>
          </p:cNvPr>
          <p:cNvSpPr>
            <a:spLocks noGrp="1" noRot="1" noChangeAspect="1" noChangeArrowheads="1" noTextEdit="1"/>
          </p:cNvSpPr>
          <p:nvPr>
            <p:ph type="sldImg"/>
          </p:nvPr>
        </p:nvSpPr>
        <p:spPr bwMode="auto">
          <a:xfrm>
            <a:off x="1143000" y="693738"/>
            <a:ext cx="4572000" cy="3429000"/>
          </a:xfrm>
          <a:solidFill>
            <a:srgbClr val="FFFFFF"/>
          </a:solidFill>
          <a:ln>
            <a:solidFill>
              <a:srgbClr val="000000"/>
            </a:solidFill>
            <a:miter lim="800000"/>
            <a:headEnd/>
            <a:tailEnd/>
          </a:ln>
        </p:spPr>
      </p:sp>
      <p:sp>
        <p:nvSpPr>
          <p:cNvPr id="221188" name="Rectangle 2">
            <a:extLst>
              <a:ext uri="{FF2B5EF4-FFF2-40B4-BE49-F238E27FC236}">
                <a16:creationId xmlns:a16="http://schemas.microsoft.com/office/drawing/2014/main" id="{23738B40-D50E-4750-B1A0-7D16512124FE}"/>
              </a:ext>
            </a:extLst>
          </p:cNvPr>
          <p:cNvSpPr>
            <a:spLocks noGrp="1" noChangeArrowheads="1"/>
          </p:cNvSpPr>
          <p:nvPr>
            <p:ph type="body" idx="1"/>
          </p:nvPr>
        </p:nvSpPr>
        <p:spPr bwMode="auto">
          <a:xfrm>
            <a:off x="685800" y="4341813"/>
            <a:ext cx="5487988" cy="4032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3234" name="Rectangle 6">
            <a:extLst>
              <a:ext uri="{FF2B5EF4-FFF2-40B4-BE49-F238E27FC236}">
                <a16:creationId xmlns:a16="http://schemas.microsoft.com/office/drawing/2014/main" id="{40E1A24D-9628-4CB1-84CC-2FDF5DFF8EA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DA3143DF-30FC-43FB-8F4E-93F6E158B3B2}" type="slidenum">
              <a:rPr lang="en-US" altLang="en-US" sz="1200">
                <a:latin typeface="Calibri" panose="020F0502020204030204" pitchFamily="34" charset="0"/>
              </a:rPr>
              <a:pPr eaLnBrk="1" hangingPunct="1"/>
              <a:t>162</a:t>
            </a:fld>
            <a:endParaRPr lang="en-US" altLang="en-US" sz="1200">
              <a:latin typeface="Calibri" panose="020F0502020204030204" pitchFamily="34" charset="0"/>
            </a:endParaRPr>
          </a:p>
        </p:txBody>
      </p:sp>
      <p:sp>
        <p:nvSpPr>
          <p:cNvPr id="223235" name="Rectangle 1">
            <a:extLst>
              <a:ext uri="{FF2B5EF4-FFF2-40B4-BE49-F238E27FC236}">
                <a16:creationId xmlns:a16="http://schemas.microsoft.com/office/drawing/2014/main" id="{DEE082A8-7145-4D30-9DE0-93606FA516C1}"/>
              </a:ext>
            </a:extLst>
          </p:cNvPr>
          <p:cNvSpPr>
            <a:spLocks noGrp="1" noRot="1" noChangeAspect="1" noChangeArrowheads="1" noTextEdit="1"/>
          </p:cNvSpPr>
          <p:nvPr>
            <p:ph type="sldImg"/>
          </p:nvPr>
        </p:nvSpPr>
        <p:spPr bwMode="auto">
          <a:xfrm>
            <a:off x="1143000" y="693738"/>
            <a:ext cx="4572000" cy="3429000"/>
          </a:xfrm>
          <a:solidFill>
            <a:srgbClr val="FFFFFF"/>
          </a:solidFill>
          <a:ln>
            <a:solidFill>
              <a:srgbClr val="000000"/>
            </a:solidFill>
            <a:miter lim="800000"/>
            <a:headEnd/>
            <a:tailEnd/>
          </a:ln>
        </p:spPr>
      </p:sp>
      <p:sp>
        <p:nvSpPr>
          <p:cNvPr id="223236" name="Rectangle 2">
            <a:extLst>
              <a:ext uri="{FF2B5EF4-FFF2-40B4-BE49-F238E27FC236}">
                <a16:creationId xmlns:a16="http://schemas.microsoft.com/office/drawing/2014/main" id="{BC3714EA-4A75-4397-A8A9-16297F70264C}"/>
              </a:ext>
            </a:extLst>
          </p:cNvPr>
          <p:cNvSpPr>
            <a:spLocks noGrp="1" noChangeArrowheads="1"/>
          </p:cNvSpPr>
          <p:nvPr>
            <p:ph type="body" idx="1"/>
          </p:nvPr>
        </p:nvSpPr>
        <p:spPr bwMode="auto">
          <a:xfrm>
            <a:off x="685800" y="4341813"/>
            <a:ext cx="5487988" cy="4032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282" name="Rectangle 6">
            <a:extLst>
              <a:ext uri="{FF2B5EF4-FFF2-40B4-BE49-F238E27FC236}">
                <a16:creationId xmlns:a16="http://schemas.microsoft.com/office/drawing/2014/main" id="{039FA96E-D37D-4230-9409-3DC7BC1FC25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C1FFE90E-84AB-4923-8EF3-FA8E75C6E217}" type="slidenum">
              <a:rPr lang="en-US" altLang="en-US" sz="1200">
                <a:latin typeface="Calibri" panose="020F0502020204030204" pitchFamily="34" charset="0"/>
              </a:rPr>
              <a:pPr eaLnBrk="1" hangingPunct="1"/>
              <a:t>163</a:t>
            </a:fld>
            <a:endParaRPr lang="en-US" altLang="en-US" sz="1200">
              <a:latin typeface="Calibri" panose="020F0502020204030204" pitchFamily="34" charset="0"/>
            </a:endParaRPr>
          </a:p>
        </p:txBody>
      </p:sp>
      <p:sp>
        <p:nvSpPr>
          <p:cNvPr id="225283" name="Rectangle 1">
            <a:extLst>
              <a:ext uri="{FF2B5EF4-FFF2-40B4-BE49-F238E27FC236}">
                <a16:creationId xmlns:a16="http://schemas.microsoft.com/office/drawing/2014/main" id="{CF912281-C942-4916-B86D-EA4838405739}"/>
              </a:ext>
            </a:extLst>
          </p:cNvPr>
          <p:cNvSpPr>
            <a:spLocks noGrp="1" noRot="1" noChangeAspect="1" noChangeArrowheads="1" noTextEdit="1"/>
          </p:cNvSpPr>
          <p:nvPr>
            <p:ph type="sldImg"/>
          </p:nvPr>
        </p:nvSpPr>
        <p:spPr bwMode="auto">
          <a:xfrm>
            <a:off x="1143000" y="693738"/>
            <a:ext cx="4572000" cy="3429000"/>
          </a:xfrm>
          <a:solidFill>
            <a:srgbClr val="FFFFFF"/>
          </a:solidFill>
          <a:ln>
            <a:solidFill>
              <a:srgbClr val="000000"/>
            </a:solidFill>
            <a:miter lim="800000"/>
            <a:headEnd/>
            <a:tailEnd/>
          </a:ln>
        </p:spPr>
      </p:sp>
      <p:sp>
        <p:nvSpPr>
          <p:cNvPr id="225284" name="Rectangle 2">
            <a:extLst>
              <a:ext uri="{FF2B5EF4-FFF2-40B4-BE49-F238E27FC236}">
                <a16:creationId xmlns:a16="http://schemas.microsoft.com/office/drawing/2014/main" id="{5FEF67F4-0D60-438E-AEC4-D4729D736F87}"/>
              </a:ext>
            </a:extLst>
          </p:cNvPr>
          <p:cNvSpPr>
            <a:spLocks noGrp="1" noChangeArrowheads="1"/>
          </p:cNvSpPr>
          <p:nvPr>
            <p:ph type="body" idx="1"/>
          </p:nvPr>
        </p:nvSpPr>
        <p:spPr bwMode="auto">
          <a:xfrm>
            <a:off x="685800" y="4341813"/>
            <a:ext cx="5487988" cy="4032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8354" name="Rectangle 6">
            <a:extLst>
              <a:ext uri="{FF2B5EF4-FFF2-40B4-BE49-F238E27FC236}">
                <a16:creationId xmlns:a16="http://schemas.microsoft.com/office/drawing/2014/main" id="{0954D234-5641-4C9F-9887-FD2CB3A40A8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A0760629-86A1-4D28-ABA3-F6D6A62EAE7D}" type="slidenum">
              <a:rPr lang="en-US" altLang="en-US" sz="1200">
                <a:latin typeface="Calibri" panose="020F0502020204030204" pitchFamily="34" charset="0"/>
              </a:rPr>
              <a:pPr eaLnBrk="1" hangingPunct="1"/>
              <a:t>165</a:t>
            </a:fld>
            <a:endParaRPr lang="en-US" altLang="en-US" sz="1200">
              <a:latin typeface="Calibri" panose="020F0502020204030204" pitchFamily="34" charset="0"/>
            </a:endParaRPr>
          </a:p>
        </p:txBody>
      </p:sp>
      <p:sp>
        <p:nvSpPr>
          <p:cNvPr id="228355" name="Rectangle 1">
            <a:extLst>
              <a:ext uri="{FF2B5EF4-FFF2-40B4-BE49-F238E27FC236}">
                <a16:creationId xmlns:a16="http://schemas.microsoft.com/office/drawing/2014/main" id="{1F3E51F0-2409-4A86-805A-C8CC62CA25CE}"/>
              </a:ext>
            </a:extLst>
          </p:cNvPr>
          <p:cNvSpPr>
            <a:spLocks noGrp="1" noRot="1" noChangeAspect="1" noChangeArrowheads="1" noTextEdit="1"/>
          </p:cNvSpPr>
          <p:nvPr>
            <p:ph type="sldImg"/>
          </p:nvPr>
        </p:nvSpPr>
        <p:spPr bwMode="auto">
          <a:xfrm>
            <a:off x="1143000" y="693738"/>
            <a:ext cx="4572000" cy="3429000"/>
          </a:xfrm>
          <a:solidFill>
            <a:srgbClr val="FFFFFF"/>
          </a:solidFill>
          <a:ln>
            <a:solidFill>
              <a:srgbClr val="000000"/>
            </a:solidFill>
            <a:miter lim="800000"/>
            <a:headEnd/>
            <a:tailEnd/>
          </a:ln>
        </p:spPr>
      </p:sp>
      <p:sp>
        <p:nvSpPr>
          <p:cNvPr id="228356" name="Rectangle 2">
            <a:extLst>
              <a:ext uri="{FF2B5EF4-FFF2-40B4-BE49-F238E27FC236}">
                <a16:creationId xmlns:a16="http://schemas.microsoft.com/office/drawing/2014/main" id="{8E7E465C-BAE8-4D65-8E7A-935484F6C32E}"/>
              </a:ext>
            </a:extLst>
          </p:cNvPr>
          <p:cNvSpPr>
            <a:spLocks noGrp="1" noChangeArrowheads="1"/>
          </p:cNvSpPr>
          <p:nvPr>
            <p:ph type="body" idx="1"/>
          </p:nvPr>
        </p:nvSpPr>
        <p:spPr bwMode="auto">
          <a:xfrm>
            <a:off x="685800" y="4341813"/>
            <a:ext cx="5487988" cy="4032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0402" name="Rectangle 6">
            <a:extLst>
              <a:ext uri="{FF2B5EF4-FFF2-40B4-BE49-F238E27FC236}">
                <a16:creationId xmlns:a16="http://schemas.microsoft.com/office/drawing/2014/main" id="{BED8FF98-6990-459A-9C81-4B18132A1A4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D005CF32-73FB-4B7A-89F5-22E242FB80CA}" type="slidenum">
              <a:rPr lang="en-US" altLang="en-US" sz="1200">
                <a:latin typeface="Calibri" panose="020F0502020204030204" pitchFamily="34" charset="0"/>
              </a:rPr>
              <a:pPr eaLnBrk="1" hangingPunct="1"/>
              <a:t>166</a:t>
            </a:fld>
            <a:endParaRPr lang="en-US" altLang="en-US" sz="1200">
              <a:latin typeface="Calibri" panose="020F0502020204030204" pitchFamily="34" charset="0"/>
            </a:endParaRPr>
          </a:p>
        </p:txBody>
      </p:sp>
      <p:sp>
        <p:nvSpPr>
          <p:cNvPr id="230403" name="Rectangle 1">
            <a:extLst>
              <a:ext uri="{FF2B5EF4-FFF2-40B4-BE49-F238E27FC236}">
                <a16:creationId xmlns:a16="http://schemas.microsoft.com/office/drawing/2014/main" id="{2DD4899B-4F42-4D0B-B0EB-18880DCD6BCC}"/>
              </a:ext>
            </a:extLst>
          </p:cNvPr>
          <p:cNvSpPr>
            <a:spLocks noGrp="1" noRot="1" noChangeAspect="1" noChangeArrowheads="1" noTextEdit="1"/>
          </p:cNvSpPr>
          <p:nvPr>
            <p:ph type="sldImg"/>
          </p:nvPr>
        </p:nvSpPr>
        <p:spPr bwMode="auto">
          <a:xfrm>
            <a:off x="1143000" y="693738"/>
            <a:ext cx="4572000" cy="3429000"/>
          </a:xfrm>
          <a:solidFill>
            <a:srgbClr val="FFFFFF"/>
          </a:solidFill>
          <a:ln>
            <a:solidFill>
              <a:srgbClr val="000000"/>
            </a:solidFill>
            <a:miter lim="800000"/>
            <a:headEnd/>
            <a:tailEnd/>
          </a:ln>
        </p:spPr>
      </p:sp>
      <p:sp>
        <p:nvSpPr>
          <p:cNvPr id="230404" name="Rectangle 2">
            <a:extLst>
              <a:ext uri="{FF2B5EF4-FFF2-40B4-BE49-F238E27FC236}">
                <a16:creationId xmlns:a16="http://schemas.microsoft.com/office/drawing/2014/main" id="{ABFFF073-9651-43A2-BFE8-793CE4ACF35C}"/>
              </a:ext>
            </a:extLst>
          </p:cNvPr>
          <p:cNvSpPr>
            <a:spLocks noGrp="1" noChangeArrowheads="1"/>
          </p:cNvSpPr>
          <p:nvPr>
            <p:ph type="body" idx="1"/>
          </p:nvPr>
        </p:nvSpPr>
        <p:spPr bwMode="auto">
          <a:xfrm>
            <a:off x="685800" y="4341813"/>
            <a:ext cx="5487988" cy="4032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Slide Image Placeholder 1">
            <a:extLst>
              <a:ext uri="{FF2B5EF4-FFF2-40B4-BE49-F238E27FC236}">
                <a16:creationId xmlns:a16="http://schemas.microsoft.com/office/drawing/2014/main" id="{6E4A36AE-105B-457F-9722-268DF1F52F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2931" name="Notes Placeholder 2">
            <a:extLst>
              <a:ext uri="{FF2B5EF4-FFF2-40B4-BE49-F238E27FC236}">
                <a16:creationId xmlns:a16="http://schemas.microsoft.com/office/drawing/2014/main" id="{EC1878CE-F6D7-4825-8A70-ED9A5AD0FF8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2"/>
            <a:r>
              <a:rPr lang="en-US" altLang="en-US">
                <a:latin typeface="Times New Roman" panose="02020603050405020304" pitchFamily="18" charset="0"/>
                <a:ea typeface="ＭＳ Ｐゴシック" panose="020B0600070205080204" pitchFamily="34" charset="-128"/>
              </a:rPr>
              <a:t>All authorization entities (subject, object or action) and their attributes should be understood as the unambiguous meaning in the cloud computing environment.</a:t>
            </a:r>
          </a:p>
          <a:p>
            <a:pPr lvl="2"/>
            <a:r>
              <a:rPr lang="en-US" altLang="en-US">
                <a:latin typeface="Times New Roman" panose="02020603050405020304" pitchFamily="18" charset="0"/>
                <a:ea typeface="ＭＳ Ｐゴシック" panose="020B0600070205080204" pitchFamily="34" charset="-128"/>
              </a:rPr>
              <a:t>The action should be determined in according with the policy to ensure that policy administrator of cloud computing environment can define the ACPs an entities which can be understood by other administrators in different applications.</a:t>
            </a:r>
          </a:p>
          <a:p>
            <a:endParaRPr lang="en-US" altLang="en-US">
              <a:latin typeface="Times New Roman" panose="02020603050405020304" pitchFamily="18" charset="0"/>
              <a:ea typeface="ＭＳ Ｐゴシック" panose="020B0600070205080204" pitchFamily="34" charset="-128"/>
            </a:endParaRPr>
          </a:p>
        </p:txBody>
      </p:sp>
      <p:sp>
        <p:nvSpPr>
          <p:cNvPr id="252932" name="Slide Number Placeholder 3">
            <a:extLst>
              <a:ext uri="{FF2B5EF4-FFF2-40B4-BE49-F238E27FC236}">
                <a16:creationId xmlns:a16="http://schemas.microsoft.com/office/drawing/2014/main" id="{CB867D0E-3A96-45A3-A35A-5B20A56BE68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A14BA846-A952-4FC6-AFCE-9D414BF99D13}" type="slidenum">
              <a:rPr lang="en-US" altLang="en-US" sz="1200">
                <a:latin typeface="Calibri" panose="020F0502020204030204" pitchFamily="34" charset="0"/>
              </a:rPr>
              <a:pPr eaLnBrk="1" hangingPunct="1"/>
              <a:t>187</a:t>
            </a:fld>
            <a:endParaRPr lang="en-US" altLang="en-US" sz="1200">
              <a:latin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a:extLst>
              <a:ext uri="{FF2B5EF4-FFF2-40B4-BE49-F238E27FC236}">
                <a16:creationId xmlns:a16="http://schemas.microsoft.com/office/drawing/2014/main" id="{D15D166C-C9F4-4C33-B8B2-9906B859276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a:extLst>
              <a:ext uri="{FF2B5EF4-FFF2-40B4-BE49-F238E27FC236}">
                <a16:creationId xmlns:a16="http://schemas.microsoft.com/office/drawing/2014/main" id="{E713EA41-5BA7-49C2-871F-4C189B3B1AD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46084" name="Slide Number Placeholder 3">
            <a:extLst>
              <a:ext uri="{FF2B5EF4-FFF2-40B4-BE49-F238E27FC236}">
                <a16:creationId xmlns:a16="http://schemas.microsoft.com/office/drawing/2014/main" id="{2EBF4685-9393-4AFB-82EB-E285E72F700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7EBFA6E1-66F3-4117-91D8-8398CB2FBC5B}" type="slidenum">
              <a:rPr lang="en-US" altLang="en-US" sz="1200">
                <a:latin typeface="Calibri" panose="020F0502020204030204" pitchFamily="34" charset="0"/>
              </a:rPr>
              <a:pPr eaLnBrk="1" hangingPunct="1"/>
              <a:t>16</a:t>
            </a:fld>
            <a:endParaRPr lang="en-US" altLang="en-US" sz="1200">
              <a:latin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a:extLst>
              <a:ext uri="{FF2B5EF4-FFF2-40B4-BE49-F238E27FC236}">
                <a16:creationId xmlns:a16="http://schemas.microsoft.com/office/drawing/2014/main" id="{72E9076D-1D0F-4A2E-B6F6-C0875704332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a:extLst>
              <a:ext uri="{FF2B5EF4-FFF2-40B4-BE49-F238E27FC236}">
                <a16:creationId xmlns:a16="http://schemas.microsoft.com/office/drawing/2014/main" id="{3DEF28BC-DE7A-4E42-8A6A-72FA5C5B363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lvl="1" eaLnBrk="1" hangingPunct="1">
              <a:spcBef>
                <a:spcPct val="0"/>
              </a:spcBef>
            </a:pPr>
            <a:endParaRPr lang="en-US" altLang="en-US">
              <a:ea typeface="ＭＳ Ｐゴシック" panose="020B0600070205080204" pitchFamily="34" charset="-128"/>
            </a:endParaRPr>
          </a:p>
        </p:txBody>
      </p:sp>
      <p:sp>
        <p:nvSpPr>
          <p:cNvPr id="54276" name="Slide Number Placeholder 3">
            <a:extLst>
              <a:ext uri="{FF2B5EF4-FFF2-40B4-BE49-F238E27FC236}">
                <a16:creationId xmlns:a16="http://schemas.microsoft.com/office/drawing/2014/main" id="{93D44A78-00ED-4D62-B82E-145F36B8F63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4B582459-6828-4298-AC63-32AE302D2CDB}" type="slidenum">
              <a:rPr lang="en-US" altLang="en-US" sz="1200">
                <a:latin typeface="Calibri" panose="020F0502020204030204" pitchFamily="34" charset="0"/>
              </a:rPr>
              <a:pPr eaLnBrk="1" hangingPunct="1"/>
              <a:t>23</a:t>
            </a:fld>
            <a:endParaRPr lang="en-US" altLang="en-US" sz="1200">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6400F0C8-F422-490B-AA18-3251A5729E7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a:extLst>
              <a:ext uri="{FF2B5EF4-FFF2-40B4-BE49-F238E27FC236}">
                <a16:creationId xmlns:a16="http://schemas.microsoft.com/office/drawing/2014/main" id="{7C3A1AE6-2226-4E86-91EF-E8E6FD999A3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57348" name="Slide Number Placeholder 3">
            <a:extLst>
              <a:ext uri="{FF2B5EF4-FFF2-40B4-BE49-F238E27FC236}">
                <a16:creationId xmlns:a16="http://schemas.microsoft.com/office/drawing/2014/main" id="{689B2389-05A3-4001-B7B4-2FF79434ECE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580BACCF-3E3B-4F2A-B187-08FDA958752B}" type="slidenum">
              <a:rPr lang="en-US" altLang="en-US" sz="1200">
                <a:latin typeface="Calibri" panose="020F0502020204030204" pitchFamily="34" charset="0"/>
              </a:rPr>
              <a:pPr eaLnBrk="1" hangingPunct="1"/>
              <a:t>25</a:t>
            </a:fld>
            <a:endParaRPr lang="en-US" altLang="en-US" sz="1200">
              <a:latin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7F3A10CF-B028-41D5-85ED-65D3595E081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5E5104E9-075B-47C7-BE7F-D4DE25BAA306}" type="slidenum">
              <a:rPr lang="en-US" altLang="en-US" sz="1200">
                <a:latin typeface="Calibri" panose="020F0502020204030204" pitchFamily="34" charset="0"/>
              </a:rPr>
              <a:pPr eaLnBrk="1" hangingPunct="1"/>
              <a:t>26</a:t>
            </a:fld>
            <a:endParaRPr lang="en-US" altLang="en-US" sz="1200">
              <a:latin typeface="Calibri" panose="020F0502020204030204" pitchFamily="34" charset="0"/>
            </a:endParaRPr>
          </a:p>
        </p:txBody>
      </p:sp>
      <p:sp>
        <p:nvSpPr>
          <p:cNvPr id="59395" name="Rectangle 2">
            <a:extLst>
              <a:ext uri="{FF2B5EF4-FFF2-40B4-BE49-F238E27FC236}">
                <a16:creationId xmlns:a16="http://schemas.microsoft.com/office/drawing/2014/main" id="{D99513E8-6CFD-4FA7-BA4F-DF29639C857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6" name="Rectangle 3">
            <a:extLst>
              <a:ext uri="{FF2B5EF4-FFF2-40B4-BE49-F238E27FC236}">
                <a16:creationId xmlns:a16="http://schemas.microsoft.com/office/drawing/2014/main" id="{87626B67-6D4A-42B1-A74D-8FFC7B87FDF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fontScale="77500" lnSpcReduction="20000"/>
          </a:bodyPr>
          <a:lstStyle/>
          <a:p>
            <a:pPr eaLnBrk="1" hangingPunct="1"/>
            <a:r>
              <a:rPr lang="en-US" altLang="en-US">
                <a:ea typeface="ＭＳ Ｐゴシック" panose="020B0600070205080204" pitchFamily="34" charset="-128"/>
              </a:rPr>
              <a:t>The lack of security of local devices can disrupt the consumer and also provide a way for malicious services on the cloud to attack local networks through these terminal devices. In today’s ubiquitous computing environment, the local host machine may well be a desktop computer, a portable laptop or mobile device. While cloud consumers worry about the security on the cloud provider’s site, they may easily forget to harden their own machines.  The lack of security of a local host can compromise the cloud and its resources for other users. With mobile devices, the threat may be even stronger, as users misplace or have the device stolen from them. The security mechanisms on handheld gadgets are often times insufficient compared to say, a desktop computer, providing a potential attacker an easy avenue into a cloud system. If a user relies mainly on a mobile device to access cloud data, the threat to availability is also increased as mobile devices malfunction or are lost. </a:t>
            </a:r>
          </a:p>
          <a:p>
            <a:pPr eaLnBrk="1" hangingPunct="1"/>
            <a:r>
              <a:rPr lang="en-US" altLang="en-US">
                <a:ea typeface="ＭＳ Ｐゴシック" panose="020B0600070205080204" pitchFamily="34" charset="-128"/>
              </a:rPr>
              <a:t>Devices that access the cloud should have strong authentication mechanisms, should be tamper-resistant, and have cryptographic functionality when traffic confidentiality is required. Since this places a part of the security burden onto the consumer, the provider may need to stipulate in its policy or SLA. New approaches to mobile cloud computing in which applications lie in the cloud as opposed to on a smart phone, enable more sophisticated security mechanisms.</a:t>
            </a: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Users connect to the cloud from their local host machines.</a:t>
            </a:r>
          </a:p>
          <a:p>
            <a:pPr eaLnBrk="1" hangingPunct="1"/>
            <a:r>
              <a:rPr lang="en-US" altLang="en-US">
                <a:ea typeface="ＭＳ Ｐゴシック" panose="020B0600070205080204" pitchFamily="34" charset="-128"/>
              </a:rPr>
              <a:t>In particular, many secure cloud data storing technologies require users to generate master keys (used to encrypt data or session keys) and store them on the local machine. If a malicious service in the cloud can tamper with the local machine and access these keys, confidentiality of data stored in the cloud is at risk.</a:t>
            </a:r>
          </a:p>
          <a:p>
            <a:pPr eaLnBrk="1" hangingPunct="1"/>
            <a:r>
              <a:rPr lang="en-US" altLang="en-US">
                <a:ea typeface="ＭＳ Ｐゴシック" panose="020B0600070205080204" pitchFamily="34" charset="-128"/>
              </a:rPr>
              <a:t>For example, a user’s computer can be a zombie that can be used to attack the cloud. Or it can contain malicious code that damages provider-side resources, affecting not only the provider, but all its other consumers as well. </a:t>
            </a:r>
          </a:p>
          <a:p>
            <a:pPr eaLnBrk="1" hangingPunct="1"/>
            <a:r>
              <a:rPr lang="en-US" altLang="en-US">
                <a:ea typeface="ＭＳ Ｐゴシック" panose="020B0600070205080204" pitchFamily="34" charset="-128"/>
              </a:rPr>
              <a:t>In today’s battle space, new technologies enable war fighters to use handheld devices to gather data for analysis at command centers. Therefore, the durability and robustness of these devices is a major concern not only for cloud computing but for general-purpose military use as well. </a:t>
            </a:r>
          </a:p>
          <a:p>
            <a:pPr eaLnBrk="1" hangingPunct="1"/>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Memory curtaining techniques for sensitive areas of memories such as those places where keys are stored (i.e. provides isolation of sensitive memory areas). Remote attestation or TPM type requirements.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a:extLst>
              <a:ext uri="{FF2B5EF4-FFF2-40B4-BE49-F238E27FC236}">
                <a16:creationId xmlns:a16="http://schemas.microsoft.com/office/drawing/2014/main" id="{E15264C5-69DE-48B6-AFB4-F050C9E077F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a:extLst>
              <a:ext uri="{FF2B5EF4-FFF2-40B4-BE49-F238E27FC236}">
                <a16:creationId xmlns:a16="http://schemas.microsoft.com/office/drawing/2014/main" id="{197F407D-2039-40F8-BEF4-568E626D9A2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62468" name="Slide Number Placeholder 3">
            <a:extLst>
              <a:ext uri="{FF2B5EF4-FFF2-40B4-BE49-F238E27FC236}">
                <a16:creationId xmlns:a16="http://schemas.microsoft.com/office/drawing/2014/main" id="{1777E2B9-CAE7-49EB-9B5F-ED4EED25E4E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BF707E73-290C-4782-AFAC-3CB78443F732}" type="slidenum">
              <a:rPr lang="en-US" altLang="en-US" sz="1200">
                <a:latin typeface="Calibri" panose="020F0502020204030204" pitchFamily="34" charset="0"/>
              </a:rPr>
              <a:pPr eaLnBrk="1" hangingPunct="1"/>
              <a:t>28</a:t>
            </a:fld>
            <a:endParaRPr lang="en-US" altLang="en-US" sz="1200">
              <a:latin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a:extLst>
              <a:ext uri="{FF2B5EF4-FFF2-40B4-BE49-F238E27FC236}">
                <a16:creationId xmlns:a16="http://schemas.microsoft.com/office/drawing/2014/main" id="{6B1D81E4-4642-480A-AB2B-72CE4BE61D2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a:extLst>
              <a:ext uri="{FF2B5EF4-FFF2-40B4-BE49-F238E27FC236}">
                <a16:creationId xmlns:a16="http://schemas.microsoft.com/office/drawing/2014/main" id="{50CE31ED-A7BE-4A21-A6D9-DC40A5E7135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2" eaLnBrk="1" hangingPunct="1">
              <a:spcBef>
                <a:spcPct val="0"/>
              </a:spcBef>
            </a:pPr>
            <a:endParaRPr lang="en-US" altLang="en-US">
              <a:ea typeface="ＭＳ Ｐゴシック" panose="020B0600070205080204" pitchFamily="34" charset="-128"/>
            </a:endParaRPr>
          </a:p>
          <a:p>
            <a:pPr eaLnBrk="1" hangingPunct="1">
              <a:spcBef>
                <a:spcPct val="0"/>
              </a:spcBef>
            </a:pPr>
            <a:endParaRPr lang="en-US" altLang="en-US">
              <a:ea typeface="ＭＳ Ｐゴシック" panose="020B0600070205080204" pitchFamily="34" charset="-128"/>
            </a:endParaRPr>
          </a:p>
        </p:txBody>
      </p:sp>
      <p:sp>
        <p:nvSpPr>
          <p:cNvPr id="65540" name="Slide Number Placeholder 3">
            <a:extLst>
              <a:ext uri="{FF2B5EF4-FFF2-40B4-BE49-F238E27FC236}">
                <a16:creationId xmlns:a16="http://schemas.microsoft.com/office/drawing/2014/main" id="{BB52D5F3-384B-4781-89FA-8857ED19F25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8C664C3B-E409-4171-85EF-418A89C592A1}" type="slidenum">
              <a:rPr lang="en-US" altLang="en-US" sz="1200">
                <a:latin typeface="Calibri" panose="020F0502020204030204" pitchFamily="34" charset="0"/>
              </a:rPr>
              <a:pPr eaLnBrk="1" hangingPunct="1"/>
              <a:t>30</a:t>
            </a:fld>
            <a:endParaRPr lang="en-US" altLang="en-US" sz="1200">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4A3C1-F07D-440F-A700-FF5B6229AB9F}"/>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AS"/>
          </a:p>
        </p:txBody>
      </p:sp>
      <p:sp>
        <p:nvSpPr>
          <p:cNvPr id="3" name="Subtitle 2">
            <a:extLst>
              <a:ext uri="{FF2B5EF4-FFF2-40B4-BE49-F238E27FC236}">
                <a16:creationId xmlns:a16="http://schemas.microsoft.com/office/drawing/2014/main" id="{722DC4BB-AF55-4102-87FA-6C978B634B76}"/>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AS"/>
          </a:p>
        </p:txBody>
      </p:sp>
      <p:sp>
        <p:nvSpPr>
          <p:cNvPr id="4" name="Date Placeholder 3">
            <a:extLst>
              <a:ext uri="{FF2B5EF4-FFF2-40B4-BE49-F238E27FC236}">
                <a16:creationId xmlns:a16="http://schemas.microsoft.com/office/drawing/2014/main" id="{CD3A0AEA-C026-4F65-8B91-7C1042584671}"/>
              </a:ext>
            </a:extLst>
          </p:cNvPr>
          <p:cNvSpPr>
            <a:spLocks noGrp="1"/>
          </p:cNvSpPr>
          <p:nvPr>
            <p:ph type="dt" sz="half" idx="10"/>
          </p:nvPr>
        </p:nvSpPr>
        <p:spPr/>
        <p:txBody>
          <a:bodyPr/>
          <a:lstStyle/>
          <a:p>
            <a:fld id="{47D76FE3-6D7C-4DB7-9D55-ED15E2EB1398}" type="datetime8">
              <a:rPr lang="en-AS" smtClean="0"/>
              <a:t>01/14/2022 02:13</a:t>
            </a:fld>
            <a:endParaRPr lang="en-AS"/>
          </a:p>
        </p:txBody>
      </p:sp>
      <p:sp>
        <p:nvSpPr>
          <p:cNvPr id="5" name="Footer Placeholder 4">
            <a:extLst>
              <a:ext uri="{FF2B5EF4-FFF2-40B4-BE49-F238E27FC236}">
                <a16:creationId xmlns:a16="http://schemas.microsoft.com/office/drawing/2014/main" id="{54CA1D59-BB04-4D12-A17D-4D40176C3CFB}"/>
              </a:ext>
            </a:extLst>
          </p:cNvPr>
          <p:cNvSpPr>
            <a:spLocks noGrp="1"/>
          </p:cNvSpPr>
          <p:nvPr>
            <p:ph type="ftr" sz="quarter" idx="11"/>
          </p:nvPr>
        </p:nvSpPr>
        <p:spPr/>
        <p:txBody>
          <a:bodyPr/>
          <a:lstStyle/>
          <a:p>
            <a:endParaRPr lang="en-AS"/>
          </a:p>
        </p:txBody>
      </p:sp>
      <p:sp>
        <p:nvSpPr>
          <p:cNvPr id="6" name="Slide Number Placeholder 5">
            <a:extLst>
              <a:ext uri="{FF2B5EF4-FFF2-40B4-BE49-F238E27FC236}">
                <a16:creationId xmlns:a16="http://schemas.microsoft.com/office/drawing/2014/main" id="{60916026-512E-4AEF-BDCC-FED0EF53608A}"/>
              </a:ext>
            </a:extLst>
          </p:cNvPr>
          <p:cNvSpPr>
            <a:spLocks noGrp="1"/>
          </p:cNvSpPr>
          <p:nvPr>
            <p:ph type="sldNum" sz="quarter" idx="12"/>
          </p:nvPr>
        </p:nvSpPr>
        <p:spPr/>
        <p:txBody>
          <a:bodyPr/>
          <a:lstStyle/>
          <a:p>
            <a:fld id="{16E0A04C-E4D8-45C7-A861-29D85637D7DD}" type="slidenum">
              <a:rPr lang="en-US" altLang="en-US" smtClean="0"/>
              <a:pPr/>
              <a:t>‹#›</a:t>
            </a:fld>
            <a:endParaRPr lang="en-US" altLang="en-US"/>
          </a:p>
        </p:txBody>
      </p:sp>
    </p:spTree>
    <p:extLst>
      <p:ext uri="{BB962C8B-B14F-4D97-AF65-F5344CB8AC3E}">
        <p14:creationId xmlns:p14="http://schemas.microsoft.com/office/powerpoint/2010/main" val="2469111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94E0A-008E-4964-84FA-1EB1423861DB}"/>
              </a:ext>
            </a:extLst>
          </p:cNvPr>
          <p:cNvSpPr>
            <a:spLocks noGrp="1"/>
          </p:cNvSpPr>
          <p:nvPr>
            <p:ph type="title"/>
          </p:nvPr>
        </p:nvSpPr>
        <p:spPr/>
        <p:txBody>
          <a:bodyPr/>
          <a:lstStyle/>
          <a:p>
            <a:r>
              <a:rPr lang="en-US"/>
              <a:t>Click to edit Master title style</a:t>
            </a:r>
            <a:endParaRPr lang="en-AS"/>
          </a:p>
        </p:txBody>
      </p:sp>
      <p:sp>
        <p:nvSpPr>
          <p:cNvPr id="3" name="Vertical Text Placeholder 2">
            <a:extLst>
              <a:ext uri="{FF2B5EF4-FFF2-40B4-BE49-F238E27FC236}">
                <a16:creationId xmlns:a16="http://schemas.microsoft.com/office/drawing/2014/main" id="{94BDB6EB-AB50-414B-B718-CD93E17B81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S"/>
          </a:p>
        </p:txBody>
      </p:sp>
      <p:sp>
        <p:nvSpPr>
          <p:cNvPr id="4" name="Date Placeholder 3">
            <a:extLst>
              <a:ext uri="{FF2B5EF4-FFF2-40B4-BE49-F238E27FC236}">
                <a16:creationId xmlns:a16="http://schemas.microsoft.com/office/drawing/2014/main" id="{47C0D05B-5204-4D66-8AEC-910838B16F6B}"/>
              </a:ext>
            </a:extLst>
          </p:cNvPr>
          <p:cNvSpPr>
            <a:spLocks noGrp="1"/>
          </p:cNvSpPr>
          <p:nvPr>
            <p:ph type="dt" sz="half" idx="10"/>
          </p:nvPr>
        </p:nvSpPr>
        <p:spPr/>
        <p:txBody>
          <a:bodyPr/>
          <a:lstStyle/>
          <a:p>
            <a:fld id="{843C0ACA-5AB0-4B99-BCA5-0E734CED0B02}" type="datetime8">
              <a:rPr lang="en-AS" smtClean="0"/>
              <a:t>01/14/2022 02:13</a:t>
            </a:fld>
            <a:endParaRPr lang="en-AS"/>
          </a:p>
        </p:txBody>
      </p:sp>
      <p:sp>
        <p:nvSpPr>
          <p:cNvPr id="5" name="Footer Placeholder 4">
            <a:extLst>
              <a:ext uri="{FF2B5EF4-FFF2-40B4-BE49-F238E27FC236}">
                <a16:creationId xmlns:a16="http://schemas.microsoft.com/office/drawing/2014/main" id="{B66B1EC5-68CC-4600-935B-824D1D57B2F7}"/>
              </a:ext>
            </a:extLst>
          </p:cNvPr>
          <p:cNvSpPr>
            <a:spLocks noGrp="1"/>
          </p:cNvSpPr>
          <p:nvPr>
            <p:ph type="ftr" sz="quarter" idx="11"/>
          </p:nvPr>
        </p:nvSpPr>
        <p:spPr/>
        <p:txBody>
          <a:bodyPr/>
          <a:lstStyle/>
          <a:p>
            <a:endParaRPr lang="en-AS"/>
          </a:p>
        </p:txBody>
      </p:sp>
      <p:sp>
        <p:nvSpPr>
          <p:cNvPr id="6" name="Slide Number Placeholder 5">
            <a:extLst>
              <a:ext uri="{FF2B5EF4-FFF2-40B4-BE49-F238E27FC236}">
                <a16:creationId xmlns:a16="http://schemas.microsoft.com/office/drawing/2014/main" id="{4E99F8A1-1AC5-4809-9A1F-5F0240E9BBFE}"/>
              </a:ext>
            </a:extLst>
          </p:cNvPr>
          <p:cNvSpPr>
            <a:spLocks noGrp="1"/>
          </p:cNvSpPr>
          <p:nvPr>
            <p:ph type="sldNum" sz="quarter" idx="12"/>
          </p:nvPr>
        </p:nvSpPr>
        <p:spPr/>
        <p:txBody>
          <a:bodyPr/>
          <a:lstStyle/>
          <a:p>
            <a:fld id="{79255BF1-149C-40E7-8BB1-CA788C1F77C7}" type="slidenum">
              <a:rPr lang="en-US" altLang="en-US" smtClean="0"/>
              <a:pPr/>
              <a:t>‹#›</a:t>
            </a:fld>
            <a:endParaRPr lang="en-US" altLang="en-US"/>
          </a:p>
        </p:txBody>
      </p:sp>
    </p:spTree>
    <p:extLst>
      <p:ext uri="{BB962C8B-B14F-4D97-AF65-F5344CB8AC3E}">
        <p14:creationId xmlns:p14="http://schemas.microsoft.com/office/powerpoint/2010/main" val="1800570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F932A1-8F9B-4617-9EFB-07FA588F1874}"/>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AS"/>
          </a:p>
        </p:txBody>
      </p:sp>
      <p:sp>
        <p:nvSpPr>
          <p:cNvPr id="3" name="Vertical Text Placeholder 2">
            <a:extLst>
              <a:ext uri="{FF2B5EF4-FFF2-40B4-BE49-F238E27FC236}">
                <a16:creationId xmlns:a16="http://schemas.microsoft.com/office/drawing/2014/main" id="{CCCA8268-D0B1-478E-AB0C-A0AE233B3A7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S"/>
          </a:p>
        </p:txBody>
      </p:sp>
      <p:sp>
        <p:nvSpPr>
          <p:cNvPr id="4" name="Date Placeholder 3">
            <a:extLst>
              <a:ext uri="{FF2B5EF4-FFF2-40B4-BE49-F238E27FC236}">
                <a16:creationId xmlns:a16="http://schemas.microsoft.com/office/drawing/2014/main" id="{F0B03F39-A326-48C4-867A-E35D8FA40389}"/>
              </a:ext>
            </a:extLst>
          </p:cNvPr>
          <p:cNvSpPr>
            <a:spLocks noGrp="1"/>
          </p:cNvSpPr>
          <p:nvPr>
            <p:ph type="dt" sz="half" idx="10"/>
          </p:nvPr>
        </p:nvSpPr>
        <p:spPr/>
        <p:txBody>
          <a:bodyPr/>
          <a:lstStyle/>
          <a:p>
            <a:fld id="{DCF57149-74C5-4C0B-A9E3-A9A6AD7B2FA7}" type="datetime8">
              <a:rPr lang="en-AS" smtClean="0"/>
              <a:t>01/14/2022 02:13</a:t>
            </a:fld>
            <a:endParaRPr lang="en-AS"/>
          </a:p>
        </p:txBody>
      </p:sp>
      <p:sp>
        <p:nvSpPr>
          <p:cNvPr id="5" name="Footer Placeholder 4">
            <a:extLst>
              <a:ext uri="{FF2B5EF4-FFF2-40B4-BE49-F238E27FC236}">
                <a16:creationId xmlns:a16="http://schemas.microsoft.com/office/drawing/2014/main" id="{286B1DA6-33E7-4B7D-B342-994315E334D2}"/>
              </a:ext>
            </a:extLst>
          </p:cNvPr>
          <p:cNvSpPr>
            <a:spLocks noGrp="1"/>
          </p:cNvSpPr>
          <p:nvPr>
            <p:ph type="ftr" sz="quarter" idx="11"/>
          </p:nvPr>
        </p:nvSpPr>
        <p:spPr/>
        <p:txBody>
          <a:bodyPr/>
          <a:lstStyle/>
          <a:p>
            <a:endParaRPr lang="en-AS"/>
          </a:p>
        </p:txBody>
      </p:sp>
      <p:sp>
        <p:nvSpPr>
          <p:cNvPr id="6" name="Slide Number Placeholder 5">
            <a:extLst>
              <a:ext uri="{FF2B5EF4-FFF2-40B4-BE49-F238E27FC236}">
                <a16:creationId xmlns:a16="http://schemas.microsoft.com/office/drawing/2014/main" id="{751A6963-7447-4F07-9602-8527F6E23933}"/>
              </a:ext>
            </a:extLst>
          </p:cNvPr>
          <p:cNvSpPr>
            <a:spLocks noGrp="1"/>
          </p:cNvSpPr>
          <p:nvPr>
            <p:ph type="sldNum" sz="quarter" idx="12"/>
          </p:nvPr>
        </p:nvSpPr>
        <p:spPr/>
        <p:txBody>
          <a:bodyPr/>
          <a:lstStyle/>
          <a:p>
            <a:fld id="{B2975364-47D4-4F02-B12B-4EF96C8DE40A}" type="slidenum">
              <a:rPr lang="en-US" altLang="en-US" smtClean="0"/>
              <a:pPr/>
              <a:t>‹#›</a:t>
            </a:fld>
            <a:endParaRPr lang="en-US" altLang="en-US"/>
          </a:p>
        </p:txBody>
      </p:sp>
    </p:spTree>
    <p:extLst>
      <p:ext uri="{BB962C8B-B14F-4D97-AF65-F5344CB8AC3E}">
        <p14:creationId xmlns:p14="http://schemas.microsoft.com/office/powerpoint/2010/main" val="224899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C7713-D15F-42C0-BEAF-3A35FA85ECB5}"/>
              </a:ext>
            </a:extLst>
          </p:cNvPr>
          <p:cNvSpPr>
            <a:spLocks noGrp="1"/>
          </p:cNvSpPr>
          <p:nvPr>
            <p:ph type="title"/>
          </p:nvPr>
        </p:nvSpPr>
        <p:spPr/>
        <p:txBody>
          <a:bodyPr/>
          <a:lstStyle/>
          <a:p>
            <a:r>
              <a:rPr lang="en-US"/>
              <a:t>Click to edit Master title style</a:t>
            </a:r>
            <a:endParaRPr lang="en-AS"/>
          </a:p>
        </p:txBody>
      </p:sp>
      <p:sp>
        <p:nvSpPr>
          <p:cNvPr id="3" name="Content Placeholder 2">
            <a:extLst>
              <a:ext uri="{FF2B5EF4-FFF2-40B4-BE49-F238E27FC236}">
                <a16:creationId xmlns:a16="http://schemas.microsoft.com/office/drawing/2014/main" id="{512DC988-BE01-4036-B3B3-44980E2A721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S"/>
          </a:p>
        </p:txBody>
      </p:sp>
      <p:sp>
        <p:nvSpPr>
          <p:cNvPr id="4" name="Date Placeholder 3">
            <a:extLst>
              <a:ext uri="{FF2B5EF4-FFF2-40B4-BE49-F238E27FC236}">
                <a16:creationId xmlns:a16="http://schemas.microsoft.com/office/drawing/2014/main" id="{D8509A41-C617-428B-8994-F887F0B33A39}"/>
              </a:ext>
            </a:extLst>
          </p:cNvPr>
          <p:cNvSpPr>
            <a:spLocks noGrp="1"/>
          </p:cNvSpPr>
          <p:nvPr>
            <p:ph type="dt" sz="half" idx="10"/>
          </p:nvPr>
        </p:nvSpPr>
        <p:spPr/>
        <p:txBody>
          <a:bodyPr/>
          <a:lstStyle/>
          <a:p>
            <a:fld id="{5987EAF6-8D87-4C5C-81FD-858677DCD297}" type="datetime8">
              <a:rPr lang="en-AS" smtClean="0"/>
              <a:t>01/14/2022 02:13</a:t>
            </a:fld>
            <a:endParaRPr lang="en-AS"/>
          </a:p>
        </p:txBody>
      </p:sp>
      <p:sp>
        <p:nvSpPr>
          <p:cNvPr id="5" name="Footer Placeholder 4">
            <a:extLst>
              <a:ext uri="{FF2B5EF4-FFF2-40B4-BE49-F238E27FC236}">
                <a16:creationId xmlns:a16="http://schemas.microsoft.com/office/drawing/2014/main" id="{66B0DF38-10A0-476B-87A6-C1CED248D3DA}"/>
              </a:ext>
            </a:extLst>
          </p:cNvPr>
          <p:cNvSpPr>
            <a:spLocks noGrp="1"/>
          </p:cNvSpPr>
          <p:nvPr>
            <p:ph type="ftr" sz="quarter" idx="11"/>
          </p:nvPr>
        </p:nvSpPr>
        <p:spPr/>
        <p:txBody>
          <a:bodyPr/>
          <a:lstStyle/>
          <a:p>
            <a:endParaRPr lang="en-AS"/>
          </a:p>
        </p:txBody>
      </p:sp>
      <p:sp>
        <p:nvSpPr>
          <p:cNvPr id="6" name="Slide Number Placeholder 5">
            <a:extLst>
              <a:ext uri="{FF2B5EF4-FFF2-40B4-BE49-F238E27FC236}">
                <a16:creationId xmlns:a16="http://schemas.microsoft.com/office/drawing/2014/main" id="{A587C0A9-E732-400B-9955-16DA155F5CA7}"/>
              </a:ext>
            </a:extLst>
          </p:cNvPr>
          <p:cNvSpPr>
            <a:spLocks noGrp="1"/>
          </p:cNvSpPr>
          <p:nvPr>
            <p:ph type="sldNum" sz="quarter" idx="12"/>
          </p:nvPr>
        </p:nvSpPr>
        <p:spPr/>
        <p:txBody>
          <a:bodyPr/>
          <a:lstStyle/>
          <a:p>
            <a:fld id="{C3802F7D-CE2A-4257-9499-27268CCBAA3C}" type="slidenum">
              <a:rPr lang="en-US" altLang="en-US" smtClean="0"/>
              <a:pPr/>
              <a:t>‹#›</a:t>
            </a:fld>
            <a:endParaRPr lang="en-US" altLang="en-US"/>
          </a:p>
        </p:txBody>
      </p:sp>
    </p:spTree>
    <p:extLst>
      <p:ext uri="{BB962C8B-B14F-4D97-AF65-F5344CB8AC3E}">
        <p14:creationId xmlns:p14="http://schemas.microsoft.com/office/powerpoint/2010/main" val="30280712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552F9-692D-4D2D-BEDC-E87FD06F0F12}"/>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AS"/>
          </a:p>
        </p:txBody>
      </p:sp>
      <p:sp>
        <p:nvSpPr>
          <p:cNvPr id="3" name="Text Placeholder 2">
            <a:extLst>
              <a:ext uri="{FF2B5EF4-FFF2-40B4-BE49-F238E27FC236}">
                <a16:creationId xmlns:a16="http://schemas.microsoft.com/office/drawing/2014/main" id="{4E09547D-F588-435E-AAEF-03CE6E26DFEA}"/>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C0B384-19A3-4311-8CC3-157C65D9BAD3}"/>
              </a:ext>
            </a:extLst>
          </p:cNvPr>
          <p:cNvSpPr>
            <a:spLocks noGrp="1"/>
          </p:cNvSpPr>
          <p:nvPr>
            <p:ph type="dt" sz="half" idx="10"/>
          </p:nvPr>
        </p:nvSpPr>
        <p:spPr/>
        <p:txBody>
          <a:bodyPr/>
          <a:lstStyle/>
          <a:p>
            <a:fld id="{9C2EE82F-96C1-408A-9CF3-C278A2BBA330}" type="datetime8">
              <a:rPr lang="en-AS" smtClean="0"/>
              <a:t>01/14/2022 02:13</a:t>
            </a:fld>
            <a:endParaRPr lang="en-AS"/>
          </a:p>
        </p:txBody>
      </p:sp>
      <p:sp>
        <p:nvSpPr>
          <p:cNvPr id="5" name="Footer Placeholder 4">
            <a:extLst>
              <a:ext uri="{FF2B5EF4-FFF2-40B4-BE49-F238E27FC236}">
                <a16:creationId xmlns:a16="http://schemas.microsoft.com/office/drawing/2014/main" id="{EC491706-DBFC-4FA3-BBB3-BAB70F1E5B5E}"/>
              </a:ext>
            </a:extLst>
          </p:cNvPr>
          <p:cNvSpPr>
            <a:spLocks noGrp="1"/>
          </p:cNvSpPr>
          <p:nvPr>
            <p:ph type="ftr" sz="quarter" idx="11"/>
          </p:nvPr>
        </p:nvSpPr>
        <p:spPr/>
        <p:txBody>
          <a:bodyPr/>
          <a:lstStyle/>
          <a:p>
            <a:endParaRPr lang="en-AS"/>
          </a:p>
        </p:txBody>
      </p:sp>
      <p:sp>
        <p:nvSpPr>
          <p:cNvPr id="6" name="Slide Number Placeholder 5">
            <a:extLst>
              <a:ext uri="{FF2B5EF4-FFF2-40B4-BE49-F238E27FC236}">
                <a16:creationId xmlns:a16="http://schemas.microsoft.com/office/drawing/2014/main" id="{EC23190C-3254-4F9E-9897-92614FDB2021}"/>
              </a:ext>
            </a:extLst>
          </p:cNvPr>
          <p:cNvSpPr>
            <a:spLocks noGrp="1"/>
          </p:cNvSpPr>
          <p:nvPr>
            <p:ph type="sldNum" sz="quarter" idx="12"/>
          </p:nvPr>
        </p:nvSpPr>
        <p:spPr/>
        <p:txBody>
          <a:bodyPr/>
          <a:lstStyle/>
          <a:p>
            <a:fld id="{DD8316CB-F8C6-4115-8B08-3BA52FE3FFCB}" type="slidenum">
              <a:rPr lang="en-US" altLang="en-US" smtClean="0"/>
              <a:pPr/>
              <a:t>‹#›</a:t>
            </a:fld>
            <a:endParaRPr lang="en-US" altLang="en-US"/>
          </a:p>
        </p:txBody>
      </p:sp>
    </p:spTree>
    <p:extLst>
      <p:ext uri="{BB962C8B-B14F-4D97-AF65-F5344CB8AC3E}">
        <p14:creationId xmlns:p14="http://schemas.microsoft.com/office/powerpoint/2010/main" val="39152705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E3F40-EB69-4A73-8AA4-597B7A69C6A2}"/>
              </a:ext>
            </a:extLst>
          </p:cNvPr>
          <p:cNvSpPr>
            <a:spLocks noGrp="1"/>
          </p:cNvSpPr>
          <p:nvPr>
            <p:ph type="title"/>
          </p:nvPr>
        </p:nvSpPr>
        <p:spPr/>
        <p:txBody>
          <a:bodyPr/>
          <a:lstStyle/>
          <a:p>
            <a:r>
              <a:rPr lang="en-US"/>
              <a:t>Click to edit Master title style</a:t>
            </a:r>
            <a:endParaRPr lang="en-AS"/>
          </a:p>
        </p:txBody>
      </p:sp>
      <p:sp>
        <p:nvSpPr>
          <p:cNvPr id="3" name="Content Placeholder 2">
            <a:extLst>
              <a:ext uri="{FF2B5EF4-FFF2-40B4-BE49-F238E27FC236}">
                <a16:creationId xmlns:a16="http://schemas.microsoft.com/office/drawing/2014/main" id="{4EDCD129-E8BE-43BC-AA91-FB9C68FC2450}"/>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S"/>
          </a:p>
        </p:txBody>
      </p:sp>
      <p:sp>
        <p:nvSpPr>
          <p:cNvPr id="4" name="Content Placeholder 3">
            <a:extLst>
              <a:ext uri="{FF2B5EF4-FFF2-40B4-BE49-F238E27FC236}">
                <a16:creationId xmlns:a16="http://schemas.microsoft.com/office/drawing/2014/main" id="{89B3DA93-EA47-47E0-9588-0E64C494EEA1}"/>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S"/>
          </a:p>
        </p:txBody>
      </p:sp>
      <p:sp>
        <p:nvSpPr>
          <p:cNvPr id="5" name="Date Placeholder 4">
            <a:extLst>
              <a:ext uri="{FF2B5EF4-FFF2-40B4-BE49-F238E27FC236}">
                <a16:creationId xmlns:a16="http://schemas.microsoft.com/office/drawing/2014/main" id="{18A3D7E9-26A5-4ABE-9DAD-7408659BE958}"/>
              </a:ext>
            </a:extLst>
          </p:cNvPr>
          <p:cNvSpPr>
            <a:spLocks noGrp="1"/>
          </p:cNvSpPr>
          <p:nvPr>
            <p:ph type="dt" sz="half" idx="10"/>
          </p:nvPr>
        </p:nvSpPr>
        <p:spPr/>
        <p:txBody>
          <a:bodyPr/>
          <a:lstStyle/>
          <a:p>
            <a:fld id="{45B3C4B8-60B8-4881-9B00-0F88ADEC4D61}" type="datetime8">
              <a:rPr lang="en-AS" smtClean="0"/>
              <a:t>01/14/2022 02:13</a:t>
            </a:fld>
            <a:endParaRPr lang="en-AS"/>
          </a:p>
        </p:txBody>
      </p:sp>
      <p:sp>
        <p:nvSpPr>
          <p:cNvPr id="6" name="Footer Placeholder 5">
            <a:extLst>
              <a:ext uri="{FF2B5EF4-FFF2-40B4-BE49-F238E27FC236}">
                <a16:creationId xmlns:a16="http://schemas.microsoft.com/office/drawing/2014/main" id="{A6AC2301-4AC0-4B3C-A980-3B3B872A13F5}"/>
              </a:ext>
            </a:extLst>
          </p:cNvPr>
          <p:cNvSpPr>
            <a:spLocks noGrp="1"/>
          </p:cNvSpPr>
          <p:nvPr>
            <p:ph type="ftr" sz="quarter" idx="11"/>
          </p:nvPr>
        </p:nvSpPr>
        <p:spPr/>
        <p:txBody>
          <a:bodyPr/>
          <a:lstStyle/>
          <a:p>
            <a:endParaRPr lang="en-AS"/>
          </a:p>
        </p:txBody>
      </p:sp>
      <p:sp>
        <p:nvSpPr>
          <p:cNvPr id="7" name="Slide Number Placeholder 6">
            <a:extLst>
              <a:ext uri="{FF2B5EF4-FFF2-40B4-BE49-F238E27FC236}">
                <a16:creationId xmlns:a16="http://schemas.microsoft.com/office/drawing/2014/main" id="{359941D1-6BF9-4689-9C2F-405AF2536FA2}"/>
              </a:ext>
            </a:extLst>
          </p:cNvPr>
          <p:cNvSpPr>
            <a:spLocks noGrp="1"/>
          </p:cNvSpPr>
          <p:nvPr>
            <p:ph type="sldNum" sz="quarter" idx="12"/>
          </p:nvPr>
        </p:nvSpPr>
        <p:spPr/>
        <p:txBody>
          <a:bodyPr/>
          <a:lstStyle/>
          <a:p>
            <a:fld id="{4D169E11-1B17-4E2B-A4B0-EF982D359A74}" type="slidenum">
              <a:rPr lang="en-US" altLang="en-US" smtClean="0"/>
              <a:pPr/>
              <a:t>‹#›</a:t>
            </a:fld>
            <a:endParaRPr lang="en-US" altLang="en-US"/>
          </a:p>
        </p:txBody>
      </p:sp>
    </p:spTree>
    <p:extLst>
      <p:ext uri="{BB962C8B-B14F-4D97-AF65-F5344CB8AC3E}">
        <p14:creationId xmlns:p14="http://schemas.microsoft.com/office/powerpoint/2010/main" val="2107522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B6C5C-4321-4BC6-B9A9-602F020F5476}"/>
              </a:ext>
            </a:extLst>
          </p:cNvPr>
          <p:cNvSpPr>
            <a:spLocks noGrp="1"/>
          </p:cNvSpPr>
          <p:nvPr>
            <p:ph type="title"/>
          </p:nvPr>
        </p:nvSpPr>
        <p:spPr>
          <a:xfrm>
            <a:off x="629841" y="365126"/>
            <a:ext cx="7886700" cy="1325563"/>
          </a:xfrm>
        </p:spPr>
        <p:txBody>
          <a:bodyPr/>
          <a:lstStyle/>
          <a:p>
            <a:r>
              <a:rPr lang="en-US"/>
              <a:t>Click to edit Master title style</a:t>
            </a:r>
            <a:endParaRPr lang="en-AS"/>
          </a:p>
        </p:txBody>
      </p:sp>
      <p:sp>
        <p:nvSpPr>
          <p:cNvPr id="3" name="Text Placeholder 2">
            <a:extLst>
              <a:ext uri="{FF2B5EF4-FFF2-40B4-BE49-F238E27FC236}">
                <a16:creationId xmlns:a16="http://schemas.microsoft.com/office/drawing/2014/main" id="{EBEED290-DB55-45E3-BA18-8F405CD6757B}"/>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CF31C4E-15B3-45A1-9636-A52E4D45347C}"/>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S"/>
          </a:p>
        </p:txBody>
      </p:sp>
      <p:sp>
        <p:nvSpPr>
          <p:cNvPr id="5" name="Text Placeholder 4">
            <a:extLst>
              <a:ext uri="{FF2B5EF4-FFF2-40B4-BE49-F238E27FC236}">
                <a16:creationId xmlns:a16="http://schemas.microsoft.com/office/drawing/2014/main" id="{5341D464-6BE0-4A7D-BCAE-A1CF7736ABC5}"/>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4CA17E97-3D8C-48AC-9467-7FB434646535}"/>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S"/>
          </a:p>
        </p:txBody>
      </p:sp>
      <p:sp>
        <p:nvSpPr>
          <p:cNvPr id="7" name="Date Placeholder 6">
            <a:extLst>
              <a:ext uri="{FF2B5EF4-FFF2-40B4-BE49-F238E27FC236}">
                <a16:creationId xmlns:a16="http://schemas.microsoft.com/office/drawing/2014/main" id="{61537977-CF7D-409C-B251-6B09AA931A36}"/>
              </a:ext>
            </a:extLst>
          </p:cNvPr>
          <p:cNvSpPr>
            <a:spLocks noGrp="1"/>
          </p:cNvSpPr>
          <p:nvPr>
            <p:ph type="dt" sz="half" idx="10"/>
          </p:nvPr>
        </p:nvSpPr>
        <p:spPr/>
        <p:txBody>
          <a:bodyPr/>
          <a:lstStyle/>
          <a:p>
            <a:fld id="{D15BD4BF-97B8-4CE6-AE2B-F682F15696ED}" type="datetime8">
              <a:rPr lang="en-AS" smtClean="0"/>
              <a:t>01/14/2022 02:13</a:t>
            </a:fld>
            <a:endParaRPr lang="en-AS"/>
          </a:p>
        </p:txBody>
      </p:sp>
      <p:sp>
        <p:nvSpPr>
          <p:cNvPr id="8" name="Footer Placeholder 7">
            <a:extLst>
              <a:ext uri="{FF2B5EF4-FFF2-40B4-BE49-F238E27FC236}">
                <a16:creationId xmlns:a16="http://schemas.microsoft.com/office/drawing/2014/main" id="{9F8C8E3C-EBF5-4C31-BAB0-10AC28ED00C0}"/>
              </a:ext>
            </a:extLst>
          </p:cNvPr>
          <p:cNvSpPr>
            <a:spLocks noGrp="1"/>
          </p:cNvSpPr>
          <p:nvPr>
            <p:ph type="ftr" sz="quarter" idx="11"/>
          </p:nvPr>
        </p:nvSpPr>
        <p:spPr/>
        <p:txBody>
          <a:bodyPr/>
          <a:lstStyle/>
          <a:p>
            <a:endParaRPr lang="en-AS"/>
          </a:p>
        </p:txBody>
      </p:sp>
      <p:sp>
        <p:nvSpPr>
          <p:cNvPr id="9" name="Slide Number Placeholder 8">
            <a:extLst>
              <a:ext uri="{FF2B5EF4-FFF2-40B4-BE49-F238E27FC236}">
                <a16:creationId xmlns:a16="http://schemas.microsoft.com/office/drawing/2014/main" id="{8C41F371-B854-4EAC-A5F9-970250009CEF}"/>
              </a:ext>
            </a:extLst>
          </p:cNvPr>
          <p:cNvSpPr>
            <a:spLocks noGrp="1"/>
          </p:cNvSpPr>
          <p:nvPr>
            <p:ph type="sldNum" sz="quarter" idx="12"/>
          </p:nvPr>
        </p:nvSpPr>
        <p:spPr/>
        <p:txBody>
          <a:bodyPr/>
          <a:lstStyle/>
          <a:p>
            <a:fld id="{9661291F-8E75-40DD-87DD-A37BB9C3E924}" type="slidenum">
              <a:rPr lang="en-US" altLang="en-US" smtClean="0"/>
              <a:pPr/>
              <a:t>‹#›</a:t>
            </a:fld>
            <a:endParaRPr lang="en-US" altLang="en-US"/>
          </a:p>
        </p:txBody>
      </p:sp>
    </p:spTree>
    <p:extLst>
      <p:ext uri="{BB962C8B-B14F-4D97-AF65-F5344CB8AC3E}">
        <p14:creationId xmlns:p14="http://schemas.microsoft.com/office/powerpoint/2010/main" val="3923736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5B1C7-6E4B-4117-B2D4-B7DD99641FDB}"/>
              </a:ext>
            </a:extLst>
          </p:cNvPr>
          <p:cNvSpPr>
            <a:spLocks noGrp="1"/>
          </p:cNvSpPr>
          <p:nvPr>
            <p:ph type="title"/>
          </p:nvPr>
        </p:nvSpPr>
        <p:spPr/>
        <p:txBody>
          <a:bodyPr/>
          <a:lstStyle/>
          <a:p>
            <a:r>
              <a:rPr lang="en-US"/>
              <a:t>Click to edit Master title style</a:t>
            </a:r>
            <a:endParaRPr lang="en-AS"/>
          </a:p>
        </p:txBody>
      </p:sp>
      <p:sp>
        <p:nvSpPr>
          <p:cNvPr id="3" name="Date Placeholder 2">
            <a:extLst>
              <a:ext uri="{FF2B5EF4-FFF2-40B4-BE49-F238E27FC236}">
                <a16:creationId xmlns:a16="http://schemas.microsoft.com/office/drawing/2014/main" id="{765FC367-06E2-4EA2-893D-BD02E932DB6C}"/>
              </a:ext>
            </a:extLst>
          </p:cNvPr>
          <p:cNvSpPr>
            <a:spLocks noGrp="1"/>
          </p:cNvSpPr>
          <p:nvPr>
            <p:ph type="dt" sz="half" idx="10"/>
          </p:nvPr>
        </p:nvSpPr>
        <p:spPr/>
        <p:txBody>
          <a:bodyPr/>
          <a:lstStyle/>
          <a:p>
            <a:fld id="{998D4DC3-5C1A-495B-BEA0-F4FA3DB352B7}" type="datetime8">
              <a:rPr lang="en-AS" smtClean="0"/>
              <a:t>01/14/2022 02:13</a:t>
            </a:fld>
            <a:endParaRPr lang="en-AS"/>
          </a:p>
        </p:txBody>
      </p:sp>
      <p:sp>
        <p:nvSpPr>
          <p:cNvPr id="4" name="Footer Placeholder 3">
            <a:extLst>
              <a:ext uri="{FF2B5EF4-FFF2-40B4-BE49-F238E27FC236}">
                <a16:creationId xmlns:a16="http://schemas.microsoft.com/office/drawing/2014/main" id="{E51F488F-E439-4C31-A035-41066F93110C}"/>
              </a:ext>
            </a:extLst>
          </p:cNvPr>
          <p:cNvSpPr>
            <a:spLocks noGrp="1"/>
          </p:cNvSpPr>
          <p:nvPr>
            <p:ph type="ftr" sz="quarter" idx="11"/>
          </p:nvPr>
        </p:nvSpPr>
        <p:spPr/>
        <p:txBody>
          <a:bodyPr/>
          <a:lstStyle/>
          <a:p>
            <a:endParaRPr lang="en-AS"/>
          </a:p>
        </p:txBody>
      </p:sp>
      <p:sp>
        <p:nvSpPr>
          <p:cNvPr id="5" name="Slide Number Placeholder 4">
            <a:extLst>
              <a:ext uri="{FF2B5EF4-FFF2-40B4-BE49-F238E27FC236}">
                <a16:creationId xmlns:a16="http://schemas.microsoft.com/office/drawing/2014/main" id="{28D57AAD-56FB-4A15-BDF8-0D9E66AC599C}"/>
              </a:ext>
            </a:extLst>
          </p:cNvPr>
          <p:cNvSpPr>
            <a:spLocks noGrp="1"/>
          </p:cNvSpPr>
          <p:nvPr>
            <p:ph type="sldNum" sz="quarter" idx="12"/>
          </p:nvPr>
        </p:nvSpPr>
        <p:spPr/>
        <p:txBody>
          <a:bodyPr/>
          <a:lstStyle/>
          <a:p>
            <a:fld id="{17921B78-6EE9-4181-B84F-6C8B1739661F}" type="slidenum">
              <a:rPr lang="en-US" altLang="en-US" smtClean="0"/>
              <a:pPr/>
              <a:t>‹#›</a:t>
            </a:fld>
            <a:endParaRPr lang="en-US" altLang="en-US"/>
          </a:p>
        </p:txBody>
      </p:sp>
    </p:spTree>
    <p:extLst>
      <p:ext uri="{BB962C8B-B14F-4D97-AF65-F5344CB8AC3E}">
        <p14:creationId xmlns:p14="http://schemas.microsoft.com/office/powerpoint/2010/main" val="1602195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6C6059-BFBD-495D-B88E-C70DAD80951F}"/>
              </a:ext>
            </a:extLst>
          </p:cNvPr>
          <p:cNvSpPr>
            <a:spLocks noGrp="1"/>
          </p:cNvSpPr>
          <p:nvPr>
            <p:ph type="dt" sz="half" idx="10"/>
          </p:nvPr>
        </p:nvSpPr>
        <p:spPr/>
        <p:txBody>
          <a:bodyPr/>
          <a:lstStyle/>
          <a:p>
            <a:fld id="{516699E9-4680-446C-B19C-7BFE9F9D4B15}" type="datetime8">
              <a:rPr lang="en-AS" smtClean="0"/>
              <a:t>01/14/2022 02:13</a:t>
            </a:fld>
            <a:endParaRPr lang="en-AS"/>
          </a:p>
        </p:txBody>
      </p:sp>
      <p:sp>
        <p:nvSpPr>
          <p:cNvPr id="3" name="Footer Placeholder 2">
            <a:extLst>
              <a:ext uri="{FF2B5EF4-FFF2-40B4-BE49-F238E27FC236}">
                <a16:creationId xmlns:a16="http://schemas.microsoft.com/office/drawing/2014/main" id="{EB8E9E2E-9A3D-4E89-8E9D-0A6F79651D5C}"/>
              </a:ext>
            </a:extLst>
          </p:cNvPr>
          <p:cNvSpPr>
            <a:spLocks noGrp="1"/>
          </p:cNvSpPr>
          <p:nvPr>
            <p:ph type="ftr" sz="quarter" idx="11"/>
          </p:nvPr>
        </p:nvSpPr>
        <p:spPr/>
        <p:txBody>
          <a:bodyPr/>
          <a:lstStyle/>
          <a:p>
            <a:endParaRPr lang="en-AS"/>
          </a:p>
        </p:txBody>
      </p:sp>
      <p:sp>
        <p:nvSpPr>
          <p:cNvPr id="4" name="Slide Number Placeholder 3">
            <a:extLst>
              <a:ext uri="{FF2B5EF4-FFF2-40B4-BE49-F238E27FC236}">
                <a16:creationId xmlns:a16="http://schemas.microsoft.com/office/drawing/2014/main" id="{658B0834-B035-4ABF-A309-D81D729195BC}"/>
              </a:ext>
            </a:extLst>
          </p:cNvPr>
          <p:cNvSpPr>
            <a:spLocks noGrp="1"/>
          </p:cNvSpPr>
          <p:nvPr>
            <p:ph type="sldNum" sz="quarter" idx="12"/>
          </p:nvPr>
        </p:nvSpPr>
        <p:spPr/>
        <p:txBody>
          <a:bodyPr/>
          <a:lstStyle/>
          <a:p>
            <a:fld id="{BBF34CF1-6414-4F2C-B722-07A3458596E1}" type="slidenum">
              <a:rPr lang="en-US" altLang="en-US" smtClean="0"/>
              <a:pPr/>
              <a:t>‹#›</a:t>
            </a:fld>
            <a:endParaRPr lang="en-US" altLang="en-US"/>
          </a:p>
        </p:txBody>
      </p:sp>
    </p:spTree>
    <p:extLst>
      <p:ext uri="{BB962C8B-B14F-4D97-AF65-F5344CB8AC3E}">
        <p14:creationId xmlns:p14="http://schemas.microsoft.com/office/powerpoint/2010/main" val="2754117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CF3B9-B919-4F45-83FE-4A0EFF94961B}"/>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AS"/>
          </a:p>
        </p:txBody>
      </p:sp>
      <p:sp>
        <p:nvSpPr>
          <p:cNvPr id="3" name="Content Placeholder 2">
            <a:extLst>
              <a:ext uri="{FF2B5EF4-FFF2-40B4-BE49-F238E27FC236}">
                <a16:creationId xmlns:a16="http://schemas.microsoft.com/office/drawing/2014/main" id="{E57709DE-9C48-441B-8BA5-220D215F7B2E}"/>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S"/>
          </a:p>
        </p:txBody>
      </p:sp>
      <p:sp>
        <p:nvSpPr>
          <p:cNvPr id="4" name="Text Placeholder 3">
            <a:extLst>
              <a:ext uri="{FF2B5EF4-FFF2-40B4-BE49-F238E27FC236}">
                <a16:creationId xmlns:a16="http://schemas.microsoft.com/office/drawing/2014/main" id="{655E27FA-7ABB-44E9-8918-09787BD2080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055B3F4-81EB-49F4-A1D3-6892BAA53D9D}"/>
              </a:ext>
            </a:extLst>
          </p:cNvPr>
          <p:cNvSpPr>
            <a:spLocks noGrp="1"/>
          </p:cNvSpPr>
          <p:nvPr>
            <p:ph type="dt" sz="half" idx="10"/>
          </p:nvPr>
        </p:nvSpPr>
        <p:spPr/>
        <p:txBody>
          <a:bodyPr/>
          <a:lstStyle/>
          <a:p>
            <a:fld id="{CD9E077E-1CDA-4D40-AA28-B2459235DC74}" type="datetime8">
              <a:rPr lang="en-AS" smtClean="0"/>
              <a:t>01/14/2022 02:13</a:t>
            </a:fld>
            <a:endParaRPr lang="en-AS"/>
          </a:p>
        </p:txBody>
      </p:sp>
      <p:sp>
        <p:nvSpPr>
          <p:cNvPr id="6" name="Footer Placeholder 5">
            <a:extLst>
              <a:ext uri="{FF2B5EF4-FFF2-40B4-BE49-F238E27FC236}">
                <a16:creationId xmlns:a16="http://schemas.microsoft.com/office/drawing/2014/main" id="{4D5BF529-3713-40E5-B3FD-697A31B27529}"/>
              </a:ext>
            </a:extLst>
          </p:cNvPr>
          <p:cNvSpPr>
            <a:spLocks noGrp="1"/>
          </p:cNvSpPr>
          <p:nvPr>
            <p:ph type="ftr" sz="quarter" idx="11"/>
          </p:nvPr>
        </p:nvSpPr>
        <p:spPr/>
        <p:txBody>
          <a:bodyPr/>
          <a:lstStyle/>
          <a:p>
            <a:endParaRPr lang="en-AS"/>
          </a:p>
        </p:txBody>
      </p:sp>
      <p:sp>
        <p:nvSpPr>
          <p:cNvPr id="7" name="Slide Number Placeholder 6">
            <a:extLst>
              <a:ext uri="{FF2B5EF4-FFF2-40B4-BE49-F238E27FC236}">
                <a16:creationId xmlns:a16="http://schemas.microsoft.com/office/drawing/2014/main" id="{8E3AA717-D3DC-4EB0-B986-6F571C56C009}"/>
              </a:ext>
            </a:extLst>
          </p:cNvPr>
          <p:cNvSpPr>
            <a:spLocks noGrp="1"/>
          </p:cNvSpPr>
          <p:nvPr>
            <p:ph type="sldNum" sz="quarter" idx="12"/>
          </p:nvPr>
        </p:nvSpPr>
        <p:spPr/>
        <p:txBody>
          <a:bodyPr/>
          <a:lstStyle/>
          <a:p>
            <a:fld id="{B33226B5-3389-4FF0-A4B0-948911A679F7}" type="slidenum">
              <a:rPr lang="en-US" altLang="en-US" smtClean="0"/>
              <a:pPr/>
              <a:t>‹#›</a:t>
            </a:fld>
            <a:endParaRPr lang="en-US" altLang="en-US"/>
          </a:p>
        </p:txBody>
      </p:sp>
    </p:spTree>
    <p:extLst>
      <p:ext uri="{BB962C8B-B14F-4D97-AF65-F5344CB8AC3E}">
        <p14:creationId xmlns:p14="http://schemas.microsoft.com/office/powerpoint/2010/main" val="18744065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27382-A4BA-4210-9D78-6849B3A391C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AS"/>
          </a:p>
        </p:txBody>
      </p:sp>
      <p:sp>
        <p:nvSpPr>
          <p:cNvPr id="3" name="Picture Placeholder 2">
            <a:extLst>
              <a:ext uri="{FF2B5EF4-FFF2-40B4-BE49-F238E27FC236}">
                <a16:creationId xmlns:a16="http://schemas.microsoft.com/office/drawing/2014/main" id="{3065749E-1FAF-440F-BB84-6F32C2DDCB73}"/>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AS"/>
          </a:p>
        </p:txBody>
      </p:sp>
      <p:sp>
        <p:nvSpPr>
          <p:cNvPr id="4" name="Text Placeholder 3">
            <a:extLst>
              <a:ext uri="{FF2B5EF4-FFF2-40B4-BE49-F238E27FC236}">
                <a16:creationId xmlns:a16="http://schemas.microsoft.com/office/drawing/2014/main" id="{9F3FEC59-BA86-4FC2-874E-D11410FED262}"/>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7B5B728-AF2C-4494-805B-07369774CE4B}"/>
              </a:ext>
            </a:extLst>
          </p:cNvPr>
          <p:cNvSpPr>
            <a:spLocks noGrp="1"/>
          </p:cNvSpPr>
          <p:nvPr>
            <p:ph type="dt" sz="half" idx="10"/>
          </p:nvPr>
        </p:nvSpPr>
        <p:spPr/>
        <p:txBody>
          <a:bodyPr/>
          <a:lstStyle/>
          <a:p>
            <a:fld id="{B9BA6DF5-D7E2-41C6-8FCB-F70B4425F237}" type="datetime8">
              <a:rPr lang="en-AS" smtClean="0"/>
              <a:t>01/14/2022 02:13</a:t>
            </a:fld>
            <a:endParaRPr lang="en-AS"/>
          </a:p>
        </p:txBody>
      </p:sp>
      <p:sp>
        <p:nvSpPr>
          <p:cNvPr id="6" name="Footer Placeholder 5">
            <a:extLst>
              <a:ext uri="{FF2B5EF4-FFF2-40B4-BE49-F238E27FC236}">
                <a16:creationId xmlns:a16="http://schemas.microsoft.com/office/drawing/2014/main" id="{4A15E6C4-D8BD-48BB-A850-A8FEF8974E74}"/>
              </a:ext>
            </a:extLst>
          </p:cNvPr>
          <p:cNvSpPr>
            <a:spLocks noGrp="1"/>
          </p:cNvSpPr>
          <p:nvPr>
            <p:ph type="ftr" sz="quarter" idx="11"/>
          </p:nvPr>
        </p:nvSpPr>
        <p:spPr/>
        <p:txBody>
          <a:bodyPr/>
          <a:lstStyle/>
          <a:p>
            <a:endParaRPr lang="en-AS"/>
          </a:p>
        </p:txBody>
      </p:sp>
      <p:sp>
        <p:nvSpPr>
          <p:cNvPr id="7" name="Slide Number Placeholder 6">
            <a:extLst>
              <a:ext uri="{FF2B5EF4-FFF2-40B4-BE49-F238E27FC236}">
                <a16:creationId xmlns:a16="http://schemas.microsoft.com/office/drawing/2014/main" id="{E6C0AF8A-331B-4EA5-B651-8776838FF83D}"/>
              </a:ext>
            </a:extLst>
          </p:cNvPr>
          <p:cNvSpPr>
            <a:spLocks noGrp="1"/>
          </p:cNvSpPr>
          <p:nvPr>
            <p:ph type="sldNum" sz="quarter" idx="12"/>
          </p:nvPr>
        </p:nvSpPr>
        <p:spPr/>
        <p:txBody>
          <a:bodyPr/>
          <a:lstStyle/>
          <a:p>
            <a:fld id="{722725ED-BDF0-476D-8D22-F913EC5A0ADD}" type="slidenum">
              <a:rPr lang="en-US" altLang="en-US" smtClean="0"/>
              <a:pPr/>
              <a:t>‹#›</a:t>
            </a:fld>
            <a:endParaRPr lang="en-US" altLang="en-US"/>
          </a:p>
        </p:txBody>
      </p:sp>
    </p:spTree>
    <p:extLst>
      <p:ext uri="{BB962C8B-B14F-4D97-AF65-F5344CB8AC3E}">
        <p14:creationId xmlns:p14="http://schemas.microsoft.com/office/powerpoint/2010/main" val="4194972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3A41DF-2884-4E40-B3B2-D803620BBDDC}"/>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AS"/>
          </a:p>
        </p:txBody>
      </p:sp>
      <p:sp>
        <p:nvSpPr>
          <p:cNvPr id="3" name="Text Placeholder 2">
            <a:extLst>
              <a:ext uri="{FF2B5EF4-FFF2-40B4-BE49-F238E27FC236}">
                <a16:creationId xmlns:a16="http://schemas.microsoft.com/office/drawing/2014/main" id="{67F7DEC1-071B-4E24-9221-E5CBFC1A83B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S"/>
          </a:p>
        </p:txBody>
      </p:sp>
      <p:sp>
        <p:nvSpPr>
          <p:cNvPr id="4" name="Date Placeholder 3">
            <a:extLst>
              <a:ext uri="{FF2B5EF4-FFF2-40B4-BE49-F238E27FC236}">
                <a16:creationId xmlns:a16="http://schemas.microsoft.com/office/drawing/2014/main" id="{89B1FD4F-774D-4CD7-A0DF-3B25EFE34D2D}"/>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75609D0-1EB7-4C24-9EB2-AA2C8EFA3D44}" type="datetime8">
              <a:rPr lang="en-AS" smtClean="0"/>
              <a:t>01/14/2022 02:13</a:t>
            </a:fld>
            <a:endParaRPr lang="en-AS"/>
          </a:p>
        </p:txBody>
      </p:sp>
      <p:sp>
        <p:nvSpPr>
          <p:cNvPr id="5" name="Footer Placeholder 4">
            <a:extLst>
              <a:ext uri="{FF2B5EF4-FFF2-40B4-BE49-F238E27FC236}">
                <a16:creationId xmlns:a16="http://schemas.microsoft.com/office/drawing/2014/main" id="{A85702B4-33C2-4D71-982D-947BEFA93562}"/>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AS"/>
          </a:p>
        </p:txBody>
      </p:sp>
      <p:sp>
        <p:nvSpPr>
          <p:cNvPr id="6" name="Slide Number Placeholder 5">
            <a:extLst>
              <a:ext uri="{FF2B5EF4-FFF2-40B4-BE49-F238E27FC236}">
                <a16:creationId xmlns:a16="http://schemas.microsoft.com/office/drawing/2014/main" id="{F3F62C89-A19B-49DB-8889-3B9163A0D1D4}"/>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C348B4B-1948-48BD-8DF0-EF8B4CEFCFF1}" type="slidenum">
              <a:rPr lang="en-US" altLang="en-US" smtClean="0"/>
              <a:pPr/>
              <a:t>‹#›</a:t>
            </a:fld>
            <a:endParaRPr lang="en-US" altLang="en-US"/>
          </a:p>
        </p:txBody>
      </p:sp>
    </p:spTree>
    <p:extLst>
      <p:ext uri="{BB962C8B-B14F-4D97-AF65-F5344CB8AC3E}">
        <p14:creationId xmlns:p14="http://schemas.microsoft.com/office/powerpoint/2010/main" val="34196691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A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8" Type="http://schemas.openxmlformats.org/officeDocument/2006/relationships/image" Target="../media/image39.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8.wmf"/><Relationship Id="rId5" Type="http://schemas.openxmlformats.org/officeDocument/2006/relationships/oleObject" Target="../embeddings/oleObject2.bin"/><Relationship Id="rId4" Type="http://schemas.openxmlformats.org/officeDocument/2006/relationships/image" Target="../media/image37.wmf"/></Relationships>
</file>

<file path=ppt/slides/_rels/slide10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hyperlink" Target="http://www.independencescience.com/"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hyperlink" Target="http://www.wayfinderaccess.com/" TargetMode="External"/><Relationship Id="rId2" Type="http://schemas.openxmlformats.org/officeDocument/2006/relationships/hyperlink" Target="http://www.loadstone-gps.com/" TargetMode="External"/><Relationship Id="rId1" Type="http://schemas.openxmlformats.org/officeDocument/2006/relationships/slideLayout" Target="../slideLayouts/slideLayout2.xml"/><Relationship Id="rId5" Type="http://schemas.openxmlformats.org/officeDocument/2006/relationships/hyperlink" Target="http://www.freedomscientific.com/" TargetMode="External"/><Relationship Id="rId4" Type="http://schemas.openxmlformats.org/officeDocument/2006/relationships/hyperlink" Target="http://www.humanware.com/" TargetMode="External"/></Relationships>
</file>

<file path=ppt/slides/_rels/slide133.xml.rels><?xml version="1.0" encoding="UTF-8" standalone="yes"?>
<Relationships xmlns="http://schemas.openxmlformats.org/package/2006/relationships"><Relationship Id="rId2" Type="http://schemas.openxmlformats.org/officeDocument/2006/relationships/hyperlink" Target="http://www.talkingsigns.com/" TargetMode="Externa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hyperlink" Target="http://www.sonicpathfinder.org/" TargetMode="External"/><Relationship Id="rId2" Type="http://schemas.openxmlformats.org/officeDocument/2006/relationships/hyperlink" Target="http://www.batforblind.co.nz/" TargetMode="External"/><Relationship Id="rId1" Type="http://schemas.openxmlformats.org/officeDocument/2006/relationships/slideLayout" Target="../slideLayouts/slideLayout2.xml"/><Relationship Id="rId5" Type="http://schemas.openxmlformats.org/officeDocument/2006/relationships/hyperlink" Target="http://www.seeingwithsound.com/" TargetMode="External"/><Relationship Id="rId4" Type="http://schemas.openxmlformats.org/officeDocument/2006/relationships/hyperlink" Target="http://www.gdp-research.com.au/" TargetMode="External"/></Relationships>
</file>

<file path=ppt/slides/_rels/slide1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hyperlink" Target="http://labelme.csail.mit.edu/" TargetMode="External"/><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8" Type="http://schemas.openxmlformats.org/officeDocument/2006/relationships/hyperlink" Target="http://www.centernetworks.com/amazon-s3-downtime-update" TargetMode="External"/><Relationship Id="rId3" Type="http://schemas.openxmlformats.org/officeDocument/2006/relationships/hyperlink" Target="http://www.computerworld.com/s/article/9140074/Amazon_downplays_report_highlighting_vulnerabilities_in_its_cloud_service" TargetMode="External"/><Relationship Id="rId7" Type="http://schemas.openxmlformats.org/officeDocument/2006/relationships/hyperlink" Target="http://www.exforsys.com/tutorials/cloud-computing/cloud-computing-security.html" TargetMode="External"/><Relationship Id="rId2" Type="http://schemas.openxmlformats.org/officeDocument/2006/relationships/hyperlink" Target="http://www.infoworld.com/d/cloud-computing/afraid-outside-cloud-attacks-youre-missing-real-threat-894" TargetMode="External"/><Relationship Id="rId1" Type="http://schemas.openxmlformats.org/officeDocument/2006/relationships/slideLayout" Target="../slideLayouts/slideLayout2.xml"/><Relationship Id="rId6" Type="http://schemas.openxmlformats.org/officeDocument/2006/relationships/hyperlink" Target="http://blogs.technet.com/b/rhalbheer/archive/2010/01/30/cloud-security-paper-looking-for-feedback.aspx" TargetMode="External"/><Relationship Id="rId5" Type="http://schemas.openxmlformats.org/officeDocument/2006/relationships/hyperlink" Target="http://www.cs.sunysb.edu/~sion/research/sion2009mitTR.pdf" TargetMode="External"/><Relationship Id="rId4" Type="http://schemas.openxmlformats.org/officeDocument/2006/relationships/hyperlink" Target="http://www.cio.com/article/506136/Targeted_Attacks_Possible_in_the_Cloud_Researchers_Warn" TargetMode="External"/></Relationships>
</file>

<file path=ppt/slides/_rels/slide194.xml.rels><?xml version="1.0" encoding="UTF-8" standalone="yes"?>
<Relationships xmlns="http://schemas.openxmlformats.org/package/2006/relationships"><Relationship Id="rId3" Type="http://schemas.openxmlformats.org/officeDocument/2006/relationships/hyperlink" Target="http://aws.amazon.com/cloudwatch/" TargetMode="External"/><Relationship Id="rId2" Type="http://schemas.openxmlformats.org/officeDocument/2006/relationships/hyperlink" Target="http://aws.amazon.com/ec2/" TargetMode="External"/><Relationship Id="rId1" Type="http://schemas.openxmlformats.org/officeDocument/2006/relationships/slideLayout" Target="../slideLayouts/slideLayout2.xml"/><Relationship Id="rId4" Type="http://schemas.openxmlformats.org/officeDocument/2006/relationships/hyperlink" Target="http://iperf.sourceforge.net/"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62.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image" Target="../media/image16.png"/><Relationship Id="rId16" Type="http://schemas.openxmlformats.org/officeDocument/2006/relationships/image" Target="../media/image30.png"/><Relationship Id="rId20"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19" Type="http://schemas.openxmlformats.org/officeDocument/2006/relationships/image" Target="../media/image33.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34.jpeg"/></Relationships>
</file>

<file path=ppt/slides/_rels/slide88.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6E639-4E19-42AF-88A4-2C8ECEB6B32F}"/>
              </a:ext>
            </a:extLst>
          </p:cNvPr>
          <p:cNvSpPr>
            <a:spLocks noGrp="1"/>
          </p:cNvSpPr>
          <p:nvPr>
            <p:ph type="ctrTitle"/>
          </p:nvPr>
        </p:nvSpPr>
        <p:spPr/>
        <p:txBody>
          <a:bodyPr>
            <a:normAutofit fontScale="90000"/>
          </a:bodyPr>
          <a:lstStyle/>
          <a:p>
            <a:r>
              <a:rPr lang="en-US" sz="8800" dirty="0"/>
              <a:t>Cloud Security and Privacy</a:t>
            </a:r>
            <a:endParaRPr lang="en-AS" sz="8800" dirty="0"/>
          </a:p>
        </p:txBody>
      </p:sp>
      <p:sp>
        <p:nvSpPr>
          <p:cNvPr id="3" name="Subtitle 2">
            <a:extLst>
              <a:ext uri="{FF2B5EF4-FFF2-40B4-BE49-F238E27FC236}">
                <a16:creationId xmlns:a16="http://schemas.microsoft.com/office/drawing/2014/main" id="{BD151C4C-7D3A-4EA4-BDED-0BCFA6323B9A}"/>
              </a:ext>
            </a:extLst>
          </p:cNvPr>
          <p:cNvSpPr>
            <a:spLocks noGrp="1"/>
          </p:cNvSpPr>
          <p:nvPr>
            <p:ph type="subTitle" idx="1"/>
          </p:nvPr>
        </p:nvSpPr>
        <p:spPr/>
        <p:txBody>
          <a:bodyPr/>
          <a:lstStyle/>
          <a:p>
            <a:endParaRPr lang="en-AS"/>
          </a:p>
        </p:txBody>
      </p:sp>
    </p:spTree>
    <p:extLst>
      <p:ext uri="{BB962C8B-B14F-4D97-AF65-F5344CB8AC3E}">
        <p14:creationId xmlns:p14="http://schemas.microsoft.com/office/powerpoint/2010/main" val="1981895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51151-F452-4665-91B2-8E32D97C0949}"/>
              </a:ext>
            </a:extLst>
          </p:cNvPr>
          <p:cNvSpPr>
            <a:spLocks noGrp="1"/>
          </p:cNvSpPr>
          <p:nvPr>
            <p:ph type="title"/>
          </p:nvPr>
        </p:nvSpPr>
        <p:spPr/>
        <p:txBody>
          <a:bodyPr/>
          <a:lstStyle/>
          <a:p>
            <a:pPr eaLnBrk="1" hangingPunct="1"/>
            <a:r>
              <a:rPr lang="en-US" altLang="en-US">
                <a:solidFill>
                  <a:srgbClr val="1E1C11"/>
                </a:solidFill>
                <a:ea typeface="ＭＳ Ｐゴシック" panose="020B0600070205080204" pitchFamily="34" charset="-128"/>
              </a:rPr>
              <a:t>Taxonomy of Fear (cont.)</a:t>
            </a:r>
          </a:p>
        </p:txBody>
      </p:sp>
      <p:sp>
        <p:nvSpPr>
          <p:cNvPr id="3" name="Content Placeholder 2">
            <a:extLst>
              <a:ext uri="{FF2B5EF4-FFF2-40B4-BE49-F238E27FC236}">
                <a16:creationId xmlns:a16="http://schemas.microsoft.com/office/drawing/2014/main" id="{2D9E677C-24F9-47BB-8F55-5F56D2D1E193}"/>
              </a:ext>
            </a:extLst>
          </p:cNvPr>
          <p:cNvSpPr>
            <a:spLocks noGrp="1"/>
          </p:cNvSpPr>
          <p:nvPr>
            <p:ph idx="1"/>
          </p:nvPr>
        </p:nvSpPr>
        <p:spPr>
          <a:xfrm>
            <a:off x="628650" y="1744662"/>
            <a:ext cx="7886700" cy="4351338"/>
          </a:xfrm>
        </p:spPr>
        <p:txBody>
          <a:bodyPr rtlCol="0">
            <a:normAutofit/>
          </a:bodyPr>
          <a:lstStyle/>
          <a:p>
            <a:pPr eaLnBrk="1" fontAlgn="auto" hangingPunct="1">
              <a:spcAft>
                <a:spcPts val="0"/>
              </a:spcAft>
              <a:defRPr/>
            </a:pPr>
            <a:r>
              <a:rPr lang="en-US" sz="3200" dirty="0">
                <a:ea typeface="+mn-ea"/>
                <a:cs typeface="+mn-cs"/>
              </a:rPr>
              <a:t>Privacy issues raised via massive data mining</a:t>
            </a:r>
          </a:p>
          <a:p>
            <a:pPr lvl="1" eaLnBrk="1" fontAlgn="auto" hangingPunct="1">
              <a:spcAft>
                <a:spcPts val="0"/>
              </a:spcAft>
              <a:defRPr/>
            </a:pPr>
            <a:r>
              <a:rPr lang="en-US" sz="2800" dirty="0">
                <a:ea typeface="+mn-ea"/>
              </a:rPr>
              <a:t>Cloud now stores data from a lot of clients, and can run data mining algorithms to get large amounts of information on clients</a:t>
            </a:r>
          </a:p>
          <a:p>
            <a:pPr eaLnBrk="1" fontAlgn="auto" hangingPunct="1">
              <a:spcAft>
                <a:spcPts val="0"/>
              </a:spcAft>
              <a:defRPr/>
            </a:pPr>
            <a:r>
              <a:rPr lang="en-US" sz="3200" dirty="0">
                <a:ea typeface="+mn-ea"/>
                <a:cs typeface="+mn-cs"/>
              </a:rPr>
              <a:t>Increased</a:t>
            </a:r>
            <a:r>
              <a:rPr lang="en-US" sz="3200" b="1" dirty="0">
                <a:ea typeface="+mn-ea"/>
                <a:cs typeface="+mn-cs"/>
              </a:rPr>
              <a:t> </a:t>
            </a:r>
            <a:r>
              <a:rPr lang="en-US" sz="3200" dirty="0">
                <a:ea typeface="+mn-ea"/>
                <a:cs typeface="+mn-cs"/>
              </a:rPr>
              <a:t>attack surface</a:t>
            </a:r>
          </a:p>
          <a:p>
            <a:pPr lvl="1" eaLnBrk="1" fontAlgn="auto" hangingPunct="1">
              <a:spcAft>
                <a:spcPts val="0"/>
              </a:spcAft>
              <a:defRPr/>
            </a:pPr>
            <a:r>
              <a:rPr lang="en-US" sz="2800" dirty="0">
                <a:ea typeface="+mn-ea"/>
              </a:rPr>
              <a:t>Entity outside the organization now stores and computes data, and so</a:t>
            </a:r>
          </a:p>
          <a:p>
            <a:pPr lvl="1" eaLnBrk="1" fontAlgn="auto" hangingPunct="1">
              <a:spcAft>
                <a:spcPts val="0"/>
              </a:spcAft>
              <a:defRPr/>
            </a:pPr>
            <a:r>
              <a:rPr lang="en-US" sz="2800" dirty="0">
                <a:ea typeface="+mn-ea"/>
              </a:rPr>
              <a:t>Attackers can now target the communication link between cloud provider and client</a:t>
            </a:r>
          </a:p>
          <a:p>
            <a:pPr lvl="1" eaLnBrk="1" fontAlgn="auto" hangingPunct="1">
              <a:spcAft>
                <a:spcPts val="0"/>
              </a:spcAft>
              <a:defRPr/>
            </a:pPr>
            <a:r>
              <a:rPr lang="en-US" sz="2800" dirty="0">
                <a:ea typeface="+mn-ea"/>
              </a:rPr>
              <a:t>Cloud provider employees can be phished</a:t>
            </a:r>
          </a:p>
        </p:txBody>
      </p:sp>
      <p:sp>
        <p:nvSpPr>
          <p:cNvPr id="38916" name="Slide Number Placeholder 5">
            <a:extLst>
              <a:ext uri="{FF2B5EF4-FFF2-40B4-BE49-F238E27FC236}">
                <a16:creationId xmlns:a16="http://schemas.microsoft.com/office/drawing/2014/main" id="{4D84678C-22A7-41EF-B2BB-C4E3812CCC7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88F67995-41C8-4AD3-B008-F2B50F35B663}" type="slidenum">
              <a:rPr lang="en-US" altLang="en-US" sz="1200">
                <a:solidFill>
                  <a:srgbClr val="898989"/>
                </a:solidFill>
                <a:latin typeface="Calibri" panose="020F0502020204030204" pitchFamily="34" charset="0"/>
              </a:rPr>
              <a:pPr eaLnBrk="1" hangingPunct="1"/>
              <a:t>10</a:t>
            </a:fld>
            <a:endParaRPr lang="en-US" altLang="en-US" sz="1200">
              <a:solidFill>
                <a:srgbClr val="898989"/>
              </a:solidFill>
              <a:latin typeface="Calibri" panose="020F0502020204030204" pitchFamily="34"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348C1B9-84F3-4E5A-ADEC-0461BFB264DB}"/>
              </a:ext>
            </a:extLst>
          </p:cNvPr>
          <p:cNvSpPr>
            <a:spLocks noGrp="1"/>
          </p:cNvSpPr>
          <p:nvPr>
            <p:ph type="title"/>
          </p:nvPr>
        </p:nvSpPr>
        <p:spPr>
          <a:ln>
            <a:miter lim="800000"/>
            <a:headEnd/>
            <a:tailEnd/>
          </a:ln>
        </p:spPr>
        <p:txBody>
          <a:bodyPr rtlCol="0">
            <a:noAutofit/>
            <a:scene3d>
              <a:camera prst="orthographicFront"/>
              <a:lightRig rig="soft" dir="t"/>
            </a:scene3d>
            <a:sp3d prstMaterial="softEdge">
              <a:bevelT w="25400" h="25400"/>
            </a:sp3d>
          </a:bodyPr>
          <a:lstStyle/>
          <a:p>
            <a:pPr fontAlgn="auto">
              <a:spcAft>
                <a:spcPts val="0"/>
              </a:spcAft>
              <a:defRPr/>
            </a:pPr>
            <a:r>
              <a:rPr lang="en-US" altLang="zh-CN" dirty="0">
                <a:ea typeface="+mj-ea"/>
                <a:cs typeface="+mj-cs"/>
              </a:rPr>
              <a:t>Can offloading these applications to the cloud save energy and extend battery lifetimes for mobile users?</a:t>
            </a:r>
            <a:endParaRPr lang="zh-CN" altLang="en-US" dirty="0">
              <a:ea typeface="+mj-ea"/>
              <a:cs typeface="+mj-cs"/>
            </a:endParaRPr>
          </a:p>
        </p:txBody>
      </p:sp>
      <p:sp>
        <p:nvSpPr>
          <p:cNvPr id="16386" name="内容占位符 1">
            <a:extLst>
              <a:ext uri="{FF2B5EF4-FFF2-40B4-BE49-F238E27FC236}">
                <a16:creationId xmlns:a16="http://schemas.microsoft.com/office/drawing/2014/main" id="{D6C7D2D8-80BB-49B1-A462-AA4F85417140}"/>
              </a:ext>
            </a:extLst>
          </p:cNvPr>
          <p:cNvSpPr>
            <a:spLocks noGrp="1"/>
          </p:cNvSpPr>
          <p:nvPr>
            <p:ph idx="1"/>
          </p:nvPr>
        </p:nvSpPr>
        <p:spPr/>
        <p:txBody>
          <a:bodyPr>
            <a:normAutofit/>
          </a:bodyPr>
          <a:lstStyle/>
          <a:p>
            <a:pPr>
              <a:lnSpc>
                <a:spcPct val="90000"/>
              </a:lnSpc>
              <a:buFont typeface="Wingdings 3" panose="05040102010807070707" pitchFamily="18" charset="2"/>
              <a:buNone/>
            </a:pPr>
            <a:r>
              <a:rPr lang="en-US" altLang="zh-CN">
                <a:solidFill>
                  <a:srgbClr val="1E1C11"/>
                </a:solidFill>
                <a:ea typeface="宋体" panose="02010600030101010101" pitchFamily="2" charset="-122"/>
              </a:rPr>
              <a:t>How to implement a quantitative study. The amount of energy saved is</a:t>
            </a:r>
          </a:p>
          <a:p>
            <a:pPr>
              <a:lnSpc>
                <a:spcPct val="90000"/>
              </a:lnSpc>
              <a:buFont typeface="Wingdings 3" panose="05040102010807070707" pitchFamily="18" charset="2"/>
              <a:buNone/>
            </a:pPr>
            <a:r>
              <a:rPr lang="en-US" altLang="zh-CN">
                <a:solidFill>
                  <a:srgbClr val="1E1C11"/>
                </a:solidFill>
                <a:ea typeface="宋体" panose="02010600030101010101" pitchFamily="2" charset="-122"/>
              </a:rPr>
              <a:t>             </a:t>
            </a:r>
          </a:p>
          <a:p>
            <a:pPr>
              <a:lnSpc>
                <a:spcPct val="90000"/>
              </a:lnSpc>
              <a:buFont typeface="Wingdings 3" panose="05040102010807070707" pitchFamily="18" charset="2"/>
              <a:buNone/>
            </a:pPr>
            <a:endParaRPr lang="en-US" altLang="zh-CN">
              <a:solidFill>
                <a:srgbClr val="1E1C11"/>
              </a:solidFill>
              <a:ea typeface="宋体" panose="02010600030101010101" pitchFamily="2" charset="-122"/>
            </a:endParaRPr>
          </a:p>
          <a:p>
            <a:pPr>
              <a:lnSpc>
                <a:spcPct val="90000"/>
              </a:lnSpc>
              <a:buFont typeface="Wingdings 3" panose="05040102010807070707" pitchFamily="18" charset="2"/>
              <a:buNone/>
            </a:pPr>
            <a:endParaRPr lang="en-US" altLang="zh-CN">
              <a:solidFill>
                <a:srgbClr val="1E1C11"/>
              </a:solidFill>
              <a:ea typeface="宋体" panose="02010600030101010101" pitchFamily="2" charset="-122"/>
            </a:endParaRPr>
          </a:p>
          <a:p>
            <a:pPr>
              <a:lnSpc>
                <a:spcPct val="90000"/>
              </a:lnSpc>
              <a:buFont typeface="Wingdings 3" panose="05040102010807070707" pitchFamily="18" charset="2"/>
              <a:buNone/>
            </a:pPr>
            <a:r>
              <a:rPr lang="en-US" altLang="zh-CN">
                <a:solidFill>
                  <a:srgbClr val="1E1C11"/>
                </a:solidFill>
                <a:ea typeface="宋体" panose="02010600030101010101" pitchFamily="2" charset="-122"/>
              </a:rPr>
              <a:t>S  : the speed of cloud to compute C instructions</a:t>
            </a:r>
          </a:p>
          <a:p>
            <a:pPr>
              <a:lnSpc>
                <a:spcPct val="90000"/>
              </a:lnSpc>
              <a:buFont typeface="Wingdings 3" panose="05040102010807070707" pitchFamily="18" charset="2"/>
              <a:buNone/>
            </a:pPr>
            <a:r>
              <a:rPr lang="en-US" altLang="zh-CN">
                <a:solidFill>
                  <a:srgbClr val="1E1C11"/>
                </a:solidFill>
                <a:ea typeface="宋体" panose="02010600030101010101" pitchFamily="2" charset="-122"/>
              </a:rPr>
              <a:t>M : the speed of mobile to compute C instructions</a:t>
            </a:r>
          </a:p>
          <a:p>
            <a:pPr>
              <a:lnSpc>
                <a:spcPct val="90000"/>
              </a:lnSpc>
              <a:buFont typeface="Wingdings 3" panose="05040102010807070707" pitchFamily="18" charset="2"/>
              <a:buNone/>
            </a:pPr>
            <a:r>
              <a:rPr lang="en-US" altLang="zh-CN">
                <a:solidFill>
                  <a:srgbClr val="1E1C11"/>
                </a:solidFill>
                <a:ea typeface="宋体" panose="02010600030101010101" pitchFamily="2" charset="-122"/>
              </a:rPr>
              <a:t>D : the data need to transmit</a:t>
            </a:r>
          </a:p>
          <a:p>
            <a:pPr>
              <a:lnSpc>
                <a:spcPct val="90000"/>
              </a:lnSpc>
              <a:buFont typeface="Wingdings 3" panose="05040102010807070707" pitchFamily="18" charset="2"/>
              <a:buNone/>
            </a:pPr>
            <a:r>
              <a:rPr lang="en-US" altLang="zh-CN">
                <a:solidFill>
                  <a:srgbClr val="1E1C11"/>
                </a:solidFill>
                <a:ea typeface="宋体" panose="02010600030101010101" pitchFamily="2" charset="-122"/>
              </a:rPr>
              <a:t>B  : the bandwidth of the wireless Internet</a:t>
            </a:r>
          </a:p>
          <a:p>
            <a:pPr>
              <a:lnSpc>
                <a:spcPct val="90000"/>
              </a:lnSpc>
              <a:buFont typeface="Wingdings 3" panose="05040102010807070707" pitchFamily="18" charset="2"/>
              <a:buNone/>
            </a:pPr>
            <a:endParaRPr lang="zh-CN" altLang="en-US">
              <a:solidFill>
                <a:srgbClr val="1E1C11"/>
              </a:solidFill>
              <a:ea typeface="宋体" panose="02010600030101010101" pitchFamily="2" charset="-122"/>
            </a:endParaRPr>
          </a:p>
        </p:txBody>
      </p:sp>
      <p:pic>
        <p:nvPicPr>
          <p:cNvPr id="148484" name="Picture 2" descr="C:\Documents and Settings\Dandy\桌面\1.bmp">
            <a:extLst>
              <a:ext uri="{FF2B5EF4-FFF2-40B4-BE49-F238E27FC236}">
                <a16:creationId xmlns:a16="http://schemas.microsoft.com/office/drawing/2014/main" id="{3AB9B6C5-891B-4832-AD65-FBDF35ED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188" y="2286000"/>
            <a:ext cx="5857875"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5" name="矩形 4">
            <a:extLst>
              <a:ext uri="{FF2B5EF4-FFF2-40B4-BE49-F238E27FC236}">
                <a16:creationId xmlns:a16="http://schemas.microsoft.com/office/drawing/2014/main" id="{604E379D-EC33-4908-9CBD-06EE44B82E8C}"/>
              </a:ext>
            </a:extLst>
          </p:cNvPr>
          <p:cNvSpPr>
            <a:spLocks noChangeArrowheads="1"/>
          </p:cNvSpPr>
          <p:nvPr/>
        </p:nvSpPr>
        <p:spPr bwMode="auto">
          <a:xfrm>
            <a:off x="4443413" y="3244850"/>
            <a:ext cx="2571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zh-CN" altLang="en-US" sz="1800">
                <a:latin typeface="Lucida Sans Unicode" panose="020B0602030504020204" pitchFamily="34" charset="0"/>
                <a:ea typeface="黑体" panose="02010609060101010101" pitchFamily="49" charset="-122"/>
              </a:rPr>
              <a:t> </a:t>
            </a:r>
          </a:p>
        </p:txBody>
      </p:sp>
      <p:sp>
        <p:nvSpPr>
          <p:cNvPr id="2" name="Slide Number Placeholder 1">
            <a:extLst>
              <a:ext uri="{FF2B5EF4-FFF2-40B4-BE49-F238E27FC236}">
                <a16:creationId xmlns:a16="http://schemas.microsoft.com/office/drawing/2014/main" id="{92C4AA5F-B726-4681-B2AE-22013377F531}"/>
              </a:ext>
            </a:extLst>
          </p:cNvPr>
          <p:cNvSpPr>
            <a:spLocks noGrp="1"/>
          </p:cNvSpPr>
          <p:nvPr>
            <p:ph type="sldNum" sz="quarter" idx="12"/>
          </p:nvPr>
        </p:nvSpPr>
        <p:spPr/>
        <p:txBody>
          <a:bodyPr/>
          <a:lstStyle/>
          <a:p>
            <a:fld id="{C3802F7D-CE2A-4257-9499-27268CCBAA3C}" type="slidenum">
              <a:rPr lang="en-US" altLang="en-US" smtClean="0"/>
              <a:pPr/>
              <a:t>100</a:t>
            </a:fld>
            <a:endParaRPr lang="en-US" alt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F28DA2F-50B3-41ED-B93D-AABC09ABB038}"/>
              </a:ext>
            </a:extLst>
          </p:cNvPr>
          <p:cNvSpPr>
            <a:spLocks noGrp="1"/>
          </p:cNvSpPr>
          <p:nvPr>
            <p:ph type="title"/>
          </p:nvPr>
        </p:nvSpPr>
        <p:spPr>
          <a:ln>
            <a:miter lim="800000"/>
            <a:headEnd/>
            <a:tailEnd/>
          </a:ln>
        </p:spPr>
        <p:txBody>
          <a:bodyPr rtlCol="0">
            <a:noAutofit/>
            <a:scene3d>
              <a:camera prst="orthographicFront"/>
              <a:lightRig rig="soft" dir="t"/>
            </a:scene3d>
            <a:sp3d prstMaterial="softEdge">
              <a:bevelT w="25400" h="25400"/>
            </a:sp3d>
          </a:bodyPr>
          <a:lstStyle/>
          <a:p>
            <a:pPr fontAlgn="auto">
              <a:spcAft>
                <a:spcPts val="0"/>
              </a:spcAft>
              <a:defRPr/>
            </a:pPr>
            <a:r>
              <a:rPr lang="en-US" altLang="zh-CN" dirty="0">
                <a:ea typeface="+mj-ea"/>
                <a:cs typeface="+mj-cs"/>
              </a:rPr>
              <a:t>Can offloading these applications to the cloud save energy and extend battery lifetimes for mobile users?</a:t>
            </a:r>
            <a:endParaRPr lang="zh-CN" altLang="en-US" dirty="0">
              <a:ea typeface="+mj-ea"/>
              <a:cs typeface="+mj-cs"/>
            </a:endParaRPr>
          </a:p>
        </p:txBody>
      </p:sp>
      <p:sp>
        <p:nvSpPr>
          <p:cNvPr id="23557" name="内容占位符 1">
            <a:extLst>
              <a:ext uri="{FF2B5EF4-FFF2-40B4-BE49-F238E27FC236}">
                <a16:creationId xmlns:a16="http://schemas.microsoft.com/office/drawing/2014/main" id="{86E47051-7FBF-45E0-AA5B-317B54CA1B30}"/>
              </a:ext>
            </a:extLst>
          </p:cNvPr>
          <p:cNvSpPr>
            <a:spLocks noGrp="1"/>
          </p:cNvSpPr>
          <p:nvPr>
            <p:ph idx="1"/>
          </p:nvPr>
        </p:nvSpPr>
        <p:spPr/>
        <p:txBody>
          <a:bodyPr/>
          <a:lstStyle/>
          <a:p>
            <a:pPr>
              <a:buFont typeface="Wingdings 3" panose="05040102010807070707" pitchFamily="18" charset="2"/>
              <a:buNone/>
            </a:pPr>
            <a:r>
              <a:rPr lang="en-US" altLang="zh-CN">
                <a:solidFill>
                  <a:srgbClr val="1E1C11"/>
                </a:solidFill>
                <a:ea typeface="宋体" panose="02010600030101010101" pitchFamily="2" charset="-122"/>
              </a:rPr>
              <a:t>     the energy cost per second when the mobile phone is doing computing</a:t>
            </a:r>
          </a:p>
          <a:p>
            <a:pPr>
              <a:buFont typeface="Wingdings 3" panose="05040102010807070707" pitchFamily="18" charset="2"/>
              <a:buNone/>
            </a:pPr>
            <a:r>
              <a:rPr lang="en-US" altLang="zh-CN">
                <a:solidFill>
                  <a:srgbClr val="1E1C11"/>
                </a:solidFill>
                <a:ea typeface="宋体" panose="02010600030101010101" pitchFamily="2" charset="-122"/>
              </a:rPr>
              <a:t>      </a:t>
            </a:r>
          </a:p>
          <a:p>
            <a:pPr>
              <a:buFont typeface="Wingdings 3" panose="05040102010807070707" pitchFamily="18" charset="2"/>
              <a:buNone/>
            </a:pPr>
            <a:r>
              <a:rPr lang="en-US" altLang="zh-CN">
                <a:solidFill>
                  <a:srgbClr val="1E1C11"/>
                </a:solidFill>
                <a:ea typeface="宋体" panose="02010600030101010101" pitchFamily="2" charset="-122"/>
              </a:rPr>
              <a:t>     the energy cost per second when the mobile phone is idle.</a:t>
            </a:r>
          </a:p>
          <a:p>
            <a:pPr>
              <a:buFont typeface="Wingdings 3" panose="05040102010807070707" pitchFamily="18" charset="2"/>
              <a:buNone/>
            </a:pPr>
            <a:endParaRPr lang="en-US" altLang="zh-CN">
              <a:solidFill>
                <a:srgbClr val="1E1C11"/>
              </a:solidFill>
              <a:ea typeface="宋体" panose="02010600030101010101" pitchFamily="2" charset="-122"/>
            </a:endParaRPr>
          </a:p>
          <a:p>
            <a:pPr>
              <a:buFont typeface="Wingdings 3" panose="05040102010807070707" pitchFamily="18" charset="2"/>
              <a:buNone/>
            </a:pPr>
            <a:r>
              <a:rPr lang="en-US" altLang="zh-CN">
                <a:solidFill>
                  <a:srgbClr val="1E1C11"/>
                </a:solidFill>
                <a:ea typeface="宋体" panose="02010600030101010101" pitchFamily="2" charset="-122"/>
              </a:rPr>
              <a:t>      the energy cost per second when the mobile is transmission the data.</a:t>
            </a:r>
          </a:p>
          <a:p>
            <a:pPr>
              <a:buFont typeface="Wingdings 3" panose="05040102010807070707" pitchFamily="18" charset="2"/>
              <a:buNone/>
            </a:pPr>
            <a:endParaRPr lang="en-US" altLang="zh-CN">
              <a:solidFill>
                <a:srgbClr val="1E1C11"/>
              </a:solidFill>
              <a:ea typeface="宋体" panose="02010600030101010101" pitchFamily="2" charset="-122"/>
            </a:endParaRPr>
          </a:p>
          <a:p>
            <a:pPr>
              <a:buFont typeface="Wingdings 3" panose="05040102010807070707" pitchFamily="18" charset="2"/>
              <a:buNone/>
            </a:pPr>
            <a:endParaRPr lang="en-US" altLang="zh-CN">
              <a:solidFill>
                <a:srgbClr val="1E1C11"/>
              </a:solidFill>
              <a:ea typeface="宋体" panose="02010600030101010101" pitchFamily="2" charset="-122"/>
            </a:endParaRPr>
          </a:p>
          <a:p>
            <a:pPr>
              <a:buFont typeface="Wingdings 3" panose="05040102010807070707" pitchFamily="18" charset="2"/>
              <a:buNone/>
            </a:pPr>
            <a:endParaRPr lang="en-US" altLang="zh-CN">
              <a:solidFill>
                <a:srgbClr val="1E1C11"/>
              </a:solidFill>
              <a:ea typeface="宋体" panose="02010600030101010101" pitchFamily="2" charset="-122"/>
            </a:endParaRPr>
          </a:p>
        </p:txBody>
      </p:sp>
      <p:graphicFrame>
        <p:nvGraphicFramePr>
          <p:cNvPr id="149506" name="Object 3">
            <a:extLst>
              <a:ext uri="{FF2B5EF4-FFF2-40B4-BE49-F238E27FC236}">
                <a16:creationId xmlns:a16="http://schemas.microsoft.com/office/drawing/2014/main" id="{8B646B1D-1F38-446C-9093-17CA9C5B5247}"/>
              </a:ext>
            </a:extLst>
          </p:cNvPr>
          <p:cNvGraphicFramePr>
            <a:graphicFrameLocks noChangeAspect="1"/>
          </p:cNvGraphicFramePr>
          <p:nvPr/>
        </p:nvGraphicFramePr>
        <p:xfrm>
          <a:off x="500063" y="2786063"/>
          <a:ext cx="571500" cy="528637"/>
        </p:xfrm>
        <a:graphic>
          <a:graphicData uri="http://schemas.openxmlformats.org/presentationml/2006/ole">
            <mc:AlternateContent xmlns:mc="http://schemas.openxmlformats.org/markup-compatibility/2006">
              <mc:Choice xmlns:v="urn:schemas-microsoft-com:vml" Requires="v">
                <p:oleObj spid="_x0000_s1040" name="Equation" r:id="rId3" imgW="164880" imgH="228600" progId="Equation.DSMT4">
                  <p:embed/>
                </p:oleObj>
              </mc:Choice>
              <mc:Fallback>
                <p:oleObj name="Equation" r:id="rId3" imgW="164880" imgH="228600" progId="Equation.DSMT4">
                  <p:embed/>
                  <p:pic>
                    <p:nvPicPr>
                      <p:cNvPr id="149506" name="Object 3">
                        <a:extLst>
                          <a:ext uri="{FF2B5EF4-FFF2-40B4-BE49-F238E27FC236}">
                            <a16:creationId xmlns:a16="http://schemas.microsoft.com/office/drawing/2014/main" id="{8B646B1D-1F38-446C-9093-17CA9C5B52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3" y="2786063"/>
                        <a:ext cx="571500" cy="52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9507" name="Object 6">
            <a:extLst>
              <a:ext uri="{FF2B5EF4-FFF2-40B4-BE49-F238E27FC236}">
                <a16:creationId xmlns:a16="http://schemas.microsoft.com/office/drawing/2014/main" id="{BA78B7ED-81FF-4764-8A6E-C7200D079698}"/>
              </a:ext>
            </a:extLst>
          </p:cNvPr>
          <p:cNvGraphicFramePr>
            <a:graphicFrameLocks noChangeAspect="1"/>
          </p:cNvGraphicFramePr>
          <p:nvPr/>
        </p:nvGraphicFramePr>
        <p:xfrm>
          <a:off x="571500" y="1500188"/>
          <a:ext cx="714375" cy="428625"/>
        </p:xfrm>
        <a:graphic>
          <a:graphicData uri="http://schemas.openxmlformats.org/presentationml/2006/ole">
            <mc:AlternateContent xmlns:mc="http://schemas.openxmlformats.org/markup-compatibility/2006">
              <mc:Choice xmlns:v="urn:schemas-microsoft-com:vml" Requires="v">
                <p:oleObj spid="_x0000_s1041" name="Equation" r:id="rId5" imgW="190440" imgH="228600" progId="Equation.DSMT4">
                  <p:embed/>
                </p:oleObj>
              </mc:Choice>
              <mc:Fallback>
                <p:oleObj name="Equation" r:id="rId5" imgW="190440" imgH="228600" progId="Equation.DSMT4">
                  <p:embed/>
                  <p:pic>
                    <p:nvPicPr>
                      <p:cNvPr id="149507" name="Object 6">
                        <a:extLst>
                          <a:ext uri="{FF2B5EF4-FFF2-40B4-BE49-F238E27FC236}">
                            <a16:creationId xmlns:a16="http://schemas.microsoft.com/office/drawing/2014/main" id="{BA78B7ED-81FF-4764-8A6E-C7200D0796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500" y="1500188"/>
                        <a:ext cx="714375"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9508" name="Object 7">
            <a:extLst>
              <a:ext uri="{FF2B5EF4-FFF2-40B4-BE49-F238E27FC236}">
                <a16:creationId xmlns:a16="http://schemas.microsoft.com/office/drawing/2014/main" id="{1C3F0214-2386-46E0-BC54-25FA265F2482}"/>
              </a:ext>
            </a:extLst>
          </p:cNvPr>
          <p:cNvGraphicFramePr>
            <a:graphicFrameLocks noChangeAspect="1"/>
          </p:cNvGraphicFramePr>
          <p:nvPr/>
        </p:nvGraphicFramePr>
        <p:xfrm>
          <a:off x="642938" y="4071938"/>
          <a:ext cx="571500" cy="571500"/>
        </p:xfrm>
        <a:graphic>
          <a:graphicData uri="http://schemas.openxmlformats.org/presentationml/2006/ole">
            <mc:AlternateContent xmlns:mc="http://schemas.openxmlformats.org/markup-compatibility/2006">
              <mc:Choice xmlns:v="urn:schemas-microsoft-com:vml" Requires="v">
                <p:oleObj spid="_x0000_s1042" name="Equation" r:id="rId7" imgW="203040" imgH="228600" progId="Equation.DSMT4">
                  <p:embed/>
                </p:oleObj>
              </mc:Choice>
              <mc:Fallback>
                <p:oleObj name="Equation" r:id="rId7" imgW="203040" imgH="228600" progId="Equation.DSMT4">
                  <p:embed/>
                  <p:pic>
                    <p:nvPicPr>
                      <p:cNvPr id="149508" name="Object 7">
                        <a:extLst>
                          <a:ext uri="{FF2B5EF4-FFF2-40B4-BE49-F238E27FC236}">
                            <a16:creationId xmlns:a16="http://schemas.microsoft.com/office/drawing/2014/main" id="{1C3F0214-2386-46E0-BC54-25FA265F248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2938" y="4071938"/>
                        <a:ext cx="5715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Slide Number Placeholder 1">
            <a:extLst>
              <a:ext uri="{FF2B5EF4-FFF2-40B4-BE49-F238E27FC236}">
                <a16:creationId xmlns:a16="http://schemas.microsoft.com/office/drawing/2014/main" id="{CE1F8260-55EA-4657-B056-B5830DCA1FB4}"/>
              </a:ext>
            </a:extLst>
          </p:cNvPr>
          <p:cNvSpPr>
            <a:spLocks noGrp="1"/>
          </p:cNvSpPr>
          <p:nvPr>
            <p:ph type="sldNum" sz="quarter" idx="12"/>
          </p:nvPr>
        </p:nvSpPr>
        <p:spPr/>
        <p:txBody>
          <a:bodyPr/>
          <a:lstStyle/>
          <a:p>
            <a:fld id="{C3802F7D-CE2A-4257-9499-27268CCBAA3C}" type="slidenum">
              <a:rPr lang="en-US" altLang="en-US" smtClean="0"/>
              <a:pPr/>
              <a:t>101</a:t>
            </a:fld>
            <a:endParaRPr lang="en-US" alt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CF52CAC-26CB-424B-8706-E6F6857F33B6}"/>
              </a:ext>
            </a:extLst>
          </p:cNvPr>
          <p:cNvSpPr>
            <a:spLocks noGrp="1"/>
          </p:cNvSpPr>
          <p:nvPr>
            <p:ph type="title"/>
          </p:nvPr>
        </p:nvSpPr>
        <p:spPr>
          <a:ln>
            <a:miter lim="800000"/>
            <a:headEnd/>
            <a:tailEnd/>
          </a:ln>
        </p:spPr>
        <p:txBody>
          <a:bodyPr rtlCol="0">
            <a:noAutofit/>
            <a:scene3d>
              <a:camera prst="orthographicFront"/>
              <a:lightRig rig="soft" dir="t"/>
            </a:scene3d>
            <a:sp3d prstMaterial="softEdge">
              <a:bevelT w="25400" h="25400"/>
            </a:sp3d>
          </a:bodyPr>
          <a:lstStyle/>
          <a:p>
            <a:pPr fontAlgn="auto">
              <a:spcAft>
                <a:spcPts val="0"/>
              </a:spcAft>
              <a:defRPr/>
            </a:pPr>
            <a:r>
              <a:rPr lang="en-US" altLang="zh-CN" dirty="0">
                <a:ea typeface="+mj-ea"/>
                <a:cs typeface="+mj-cs"/>
              </a:rPr>
              <a:t>Can offloading these applications to the cloud save energy and extend battery lifetimes for mobile users?</a:t>
            </a:r>
            <a:endParaRPr lang="zh-CN" altLang="en-US" dirty="0">
              <a:ea typeface="+mj-ea"/>
              <a:cs typeface="+mj-cs"/>
            </a:endParaRPr>
          </a:p>
        </p:txBody>
      </p:sp>
      <p:sp>
        <p:nvSpPr>
          <p:cNvPr id="17410" name="内容占位符 1">
            <a:extLst>
              <a:ext uri="{FF2B5EF4-FFF2-40B4-BE49-F238E27FC236}">
                <a16:creationId xmlns:a16="http://schemas.microsoft.com/office/drawing/2014/main" id="{ECEDD6A9-7A62-4BD4-AEFA-D89D6D4879C7}"/>
              </a:ext>
            </a:extLst>
          </p:cNvPr>
          <p:cNvSpPr>
            <a:spLocks noGrp="1"/>
          </p:cNvSpPr>
          <p:nvPr>
            <p:ph idx="1"/>
          </p:nvPr>
        </p:nvSpPr>
        <p:spPr/>
        <p:txBody>
          <a:bodyPr>
            <a:normAutofit/>
          </a:bodyPr>
          <a:lstStyle/>
          <a:p>
            <a:pPr>
              <a:buFont typeface="Wingdings 3" panose="05040102010807070707" pitchFamily="18" charset="2"/>
              <a:buNone/>
            </a:pPr>
            <a:r>
              <a:rPr lang="en-US" altLang="zh-CN">
                <a:solidFill>
                  <a:srgbClr val="1E1C11"/>
                </a:solidFill>
                <a:ea typeface="宋体" panose="02010600030101010101" pitchFamily="2" charset="-122"/>
              </a:rPr>
              <a:t>Suppose the server is F times faster—that is, S</a:t>
            </a:r>
          </a:p>
          <a:p>
            <a:pPr>
              <a:buFont typeface="Wingdings 3" panose="05040102010807070707" pitchFamily="18" charset="2"/>
              <a:buNone/>
            </a:pPr>
            <a:r>
              <a:rPr lang="en-US" altLang="zh-CN">
                <a:solidFill>
                  <a:srgbClr val="1E1C11"/>
                </a:solidFill>
                <a:ea typeface="宋体" panose="02010600030101010101" pitchFamily="2" charset="-122"/>
              </a:rPr>
              <a:t>= F × M. We can rewrite the formula as</a:t>
            </a:r>
          </a:p>
          <a:p>
            <a:pPr>
              <a:buFont typeface="Wingdings 3" panose="05040102010807070707" pitchFamily="18" charset="2"/>
              <a:buNone/>
            </a:pPr>
            <a:endParaRPr lang="en-US" altLang="zh-CN">
              <a:solidFill>
                <a:srgbClr val="1E1C11"/>
              </a:solidFill>
              <a:ea typeface="宋体" panose="02010600030101010101" pitchFamily="2" charset="-122"/>
            </a:endParaRPr>
          </a:p>
          <a:p>
            <a:pPr>
              <a:buFont typeface="Wingdings 3" panose="05040102010807070707" pitchFamily="18" charset="2"/>
              <a:buNone/>
            </a:pPr>
            <a:endParaRPr lang="en-US" altLang="zh-CN">
              <a:solidFill>
                <a:srgbClr val="1E1C11"/>
              </a:solidFill>
              <a:ea typeface="宋体" panose="02010600030101010101" pitchFamily="2" charset="-122"/>
            </a:endParaRPr>
          </a:p>
          <a:p>
            <a:pPr>
              <a:buFont typeface="Wingdings 3" panose="05040102010807070707" pitchFamily="18" charset="2"/>
              <a:buNone/>
            </a:pPr>
            <a:endParaRPr lang="en-US" altLang="zh-CN">
              <a:solidFill>
                <a:srgbClr val="1E1C11"/>
              </a:solidFill>
              <a:ea typeface="宋体" panose="02010600030101010101" pitchFamily="2" charset="-122"/>
            </a:endParaRPr>
          </a:p>
          <a:p>
            <a:pPr>
              <a:buFont typeface="Wingdings 3" panose="05040102010807070707" pitchFamily="18" charset="2"/>
              <a:buNone/>
            </a:pPr>
            <a:r>
              <a:rPr lang="en-US" altLang="zh-CN">
                <a:solidFill>
                  <a:srgbClr val="1E1C11"/>
                </a:solidFill>
                <a:ea typeface="宋体" panose="02010600030101010101" pitchFamily="2" charset="-122"/>
              </a:rPr>
              <a:t>Energy is saved when this formula produces a</a:t>
            </a:r>
          </a:p>
          <a:p>
            <a:pPr>
              <a:buFont typeface="Wingdings 3" panose="05040102010807070707" pitchFamily="18" charset="2"/>
              <a:buNone/>
            </a:pPr>
            <a:r>
              <a:rPr lang="en-US" altLang="zh-CN">
                <a:solidFill>
                  <a:srgbClr val="1E1C11"/>
                </a:solidFill>
                <a:ea typeface="宋体" panose="02010600030101010101" pitchFamily="2" charset="-122"/>
              </a:rPr>
              <a:t>positive number. The formula is positive if D/B</a:t>
            </a:r>
          </a:p>
          <a:p>
            <a:pPr>
              <a:buFont typeface="Wingdings 3" panose="05040102010807070707" pitchFamily="18" charset="2"/>
              <a:buNone/>
            </a:pPr>
            <a:r>
              <a:rPr lang="en-US" altLang="zh-CN">
                <a:solidFill>
                  <a:srgbClr val="1E1C11"/>
                </a:solidFill>
                <a:ea typeface="宋体" panose="02010600030101010101" pitchFamily="2" charset="-122"/>
              </a:rPr>
              <a:t>is sufficiently small compared with C/M and F</a:t>
            </a:r>
          </a:p>
          <a:p>
            <a:pPr>
              <a:buFont typeface="Wingdings 3" panose="05040102010807070707" pitchFamily="18" charset="2"/>
              <a:buNone/>
            </a:pPr>
            <a:r>
              <a:rPr lang="en-US" altLang="zh-CN">
                <a:solidFill>
                  <a:srgbClr val="1E1C11"/>
                </a:solidFill>
                <a:ea typeface="宋体" panose="02010600030101010101" pitchFamily="2" charset="-122"/>
              </a:rPr>
              <a:t>is sufficiently large. </a:t>
            </a:r>
          </a:p>
        </p:txBody>
      </p:sp>
      <p:pic>
        <p:nvPicPr>
          <p:cNvPr id="150532" name="Picture 2" descr="C:\Documents and Settings\Dandy\桌面\3.bmp">
            <a:extLst>
              <a:ext uri="{FF2B5EF4-FFF2-40B4-BE49-F238E27FC236}">
                <a16:creationId xmlns:a16="http://schemas.microsoft.com/office/drawing/2014/main" id="{AD9D5EF9-86E3-4722-99C2-29D59D1333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1688" y="2714625"/>
            <a:ext cx="47736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E1EAB693-BC86-4CF2-B4D5-62EDD0705CF2}"/>
              </a:ext>
            </a:extLst>
          </p:cNvPr>
          <p:cNvSpPr>
            <a:spLocks noGrp="1"/>
          </p:cNvSpPr>
          <p:nvPr>
            <p:ph type="sldNum" sz="quarter" idx="12"/>
          </p:nvPr>
        </p:nvSpPr>
        <p:spPr/>
        <p:txBody>
          <a:bodyPr/>
          <a:lstStyle/>
          <a:p>
            <a:fld id="{C3802F7D-CE2A-4257-9499-27268CCBAA3C}" type="slidenum">
              <a:rPr lang="en-US" altLang="en-US" smtClean="0"/>
              <a:pPr/>
              <a:t>102</a:t>
            </a:fld>
            <a:endParaRPr lang="en-US" alt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9E4F614-3A5B-4CC8-9F24-093E716C28AA}"/>
              </a:ext>
            </a:extLst>
          </p:cNvPr>
          <p:cNvSpPr>
            <a:spLocks noGrp="1"/>
          </p:cNvSpPr>
          <p:nvPr>
            <p:ph type="title"/>
          </p:nvPr>
        </p:nvSpPr>
        <p:spPr>
          <a:ln>
            <a:miter lim="800000"/>
            <a:headEnd/>
            <a:tailEnd/>
          </a:ln>
        </p:spPr>
        <p:txBody>
          <a:bodyPr rtlCol="0">
            <a:noAutofit/>
            <a:scene3d>
              <a:camera prst="orthographicFront"/>
              <a:lightRig rig="soft" dir="t"/>
            </a:scene3d>
            <a:sp3d prstMaterial="softEdge">
              <a:bevelT w="25400" h="25400"/>
            </a:sp3d>
          </a:bodyPr>
          <a:lstStyle/>
          <a:p>
            <a:pPr fontAlgn="auto">
              <a:spcAft>
                <a:spcPts val="0"/>
              </a:spcAft>
              <a:defRPr/>
            </a:pPr>
            <a:r>
              <a:rPr lang="en-US" altLang="zh-CN" sz="3600" dirty="0">
                <a:ea typeface="+mj-ea"/>
                <a:cs typeface="+mj-cs"/>
              </a:rPr>
              <a:t>sample applications benefiting from offloading</a:t>
            </a:r>
            <a:endParaRPr lang="zh-CN" altLang="en-US" sz="3600" dirty="0">
              <a:ea typeface="+mj-ea"/>
              <a:cs typeface="+mj-cs"/>
            </a:endParaRPr>
          </a:p>
        </p:txBody>
      </p:sp>
      <p:sp>
        <p:nvSpPr>
          <p:cNvPr id="18434" name="内容占位符 1">
            <a:extLst>
              <a:ext uri="{FF2B5EF4-FFF2-40B4-BE49-F238E27FC236}">
                <a16:creationId xmlns:a16="http://schemas.microsoft.com/office/drawing/2014/main" id="{5A476D70-0CB0-49D3-B9DF-EE4DFC8018B3}"/>
              </a:ext>
            </a:extLst>
          </p:cNvPr>
          <p:cNvSpPr>
            <a:spLocks noGrp="1"/>
          </p:cNvSpPr>
          <p:nvPr>
            <p:ph idx="1"/>
          </p:nvPr>
        </p:nvSpPr>
        <p:spPr/>
        <p:txBody>
          <a:bodyPr>
            <a:normAutofit/>
          </a:bodyPr>
          <a:lstStyle/>
          <a:p>
            <a:pPr>
              <a:lnSpc>
                <a:spcPct val="90000"/>
              </a:lnSpc>
              <a:buFont typeface="Wingdings 3" panose="05040102010807070707" pitchFamily="18" charset="2"/>
              <a:buNone/>
            </a:pPr>
            <a:r>
              <a:rPr lang="en-US" altLang="zh-CN">
                <a:solidFill>
                  <a:srgbClr val="1E1C11"/>
                </a:solidFill>
                <a:ea typeface="宋体" panose="02010600030101010101" pitchFamily="2" charset="-122"/>
              </a:rPr>
              <a:t>chess game.</a:t>
            </a:r>
          </a:p>
          <a:p>
            <a:pPr>
              <a:lnSpc>
                <a:spcPct val="90000"/>
              </a:lnSpc>
              <a:buFont typeface="Wingdings 3" panose="05040102010807070707" pitchFamily="18" charset="2"/>
              <a:buNone/>
            </a:pPr>
            <a:r>
              <a:rPr lang="en-US" altLang="zh-CN">
                <a:solidFill>
                  <a:srgbClr val="1E1C11"/>
                </a:solidFill>
                <a:ea typeface="宋体" panose="02010600030101010101" pitchFamily="2" charset="-122"/>
              </a:rPr>
              <a:t>A chessboard has 8 × 8 = 64 positions. Each</a:t>
            </a:r>
          </a:p>
          <a:p>
            <a:pPr>
              <a:lnSpc>
                <a:spcPct val="90000"/>
              </a:lnSpc>
              <a:buFont typeface="Wingdings 3" panose="05040102010807070707" pitchFamily="18" charset="2"/>
              <a:buNone/>
            </a:pPr>
            <a:r>
              <a:rPr lang="en-US" altLang="zh-CN">
                <a:solidFill>
                  <a:srgbClr val="1E1C11"/>
                </a:solidFill>
                <a:ea typeface="宋体" panose="02010600030101010101" pitchFamily="2" charset="-122"/>
              </a:rPr>
              <a:t>player controls 16 pieces at the beginning of</a:t>
            </a:r>
          </a:p>
          <a:p>
            <a:pPr>
              <a:lnSpc>
                <a:spcPct val="90000"/>
              </a:lnSpc>
              <a:buFont typeface="Wingdings 3" panose="05040102010807070707" pitchFamily="18" charset="2"/>
              <a:buNone/>
            </a:pPr>
            <a:r>
              <a:rPr lang="en-US" altLang="zh-CN">
                <a:solidFill>
                  <a:srgbClr val="1E1C11"/>
                </a:solidFill>
                <a:ea typeface="宋体" panose="02010600030101010101" pitchFamily="2" charset="-122"/>
              </a:rPr>
              <a:t>the game. Each piece may be in one of the 64</a:t>
            </a:r>
          </a:p>
          <a:p>
            <a:pPr>
              <a:lnSpc>
                <a:spcPct val="90000"/>
              </a:lnSpc>
              <a:buFont typeface="Wingdings 3" panose="05040102010807070707" pitchFamily="18" charset="2"/>
              <a:buNone/>
            </a:pPr>
            <a:r>
              <a:rPr lang="en-US" altLang="zh-CN">
                <a:solidFill>
                  <a:srgbClr val="1E1C11"/>
                </a:solidFill>
                <a:ea typeface="宋体" panose="02010600030101010101" pitchFamily="2" charset="-122"/>
              </a:rPr>
              <a:t>possible locations and needs 6 bits to</a:t>
            </a:r>
          </a:p>
          <a:p>
            <a:pPr>
              <a:lnSpc>
                <a:spcPct val="90000"/>
              </a:lnSpc>
              <a:buFont typeface="Wingdings 3" panose="05040102010807070707" pitchFamily="18" charset="2"/>
              <a:buNone/>
            </a:pPr>
            <a:r>
              <a:rPr lang="en-US" altLang="zh-CN">
                <a:solidFill>
                  <a:srgbClr val="1E1C11"/>
                </a:solidFill>
                <a:ea typeface="宋体" panose="02010600030101010101" pitchFamily="2" charset="-122"/>
              </a:rPr>
              <a:t>represent the location. To represent a chess</a:t>
            </a:r>
          </a:p>
          <a:p>
            <a:pPr>
              <a:lnSpc>
                <a:spcPct val="90000"/>
              </a:lnSpc>
              <a:buFont typeface="Wingdings 3" panose="05040102010807070707" pitchFamily="18" charset="2"/>
              <a:buNone/>
            </a:pPr>
            <a:r>
              <a:rPr lang="en-US" altLang="zh-CN">
                <a:solidFill>
                  <a:srgbClr val="1E1C11"/>
                </a:solidFill>
                <a:ea typeface="宋体" panose="02010600030101010101" pitchFamily="2" charset="-122"/>
              </a:rPr>
              <a:t>game’s current state, it is sufficient to state</a:t>
            </a:r>
          </a:p>
          <a:p>
            <a:pPr>
              <a:lnSpc>
                <a:spcPct val="90000"/>
              </a:lnSpc>
              <a:buFont typeface="Wingdings 3" panose="05040102010807070707" pitchFamily="18" charset="2"/>
              <a:buNone/>
            </a:pPr>
            <a:r>
              <a:rPr lang="en-US" altLang="zh-CN">
                <a:solidFill>
                  <a:srgbClr val="1E1C11"/>
                </a:solidFill>
                <a:ea typeface="宋体" panose="02010600030101010101" pitchFamily="2" charset="-122"/>
              </a:rPr>
              <a:t>that 6 bits × 32 pieces = 192 bits = 24 bytes;</a:t>
            </a:r>
          </a:p>
          <a:p>
            <a:pPr>
              <a:lnSpc>
                <a:spcPct val="90000"/>
              </a:lnSpc>
              <a:buFont typeface="Wingdings 3" panose="05040102010807070707" pitchFamily="18" charset="2"/>
              <a:buNone/>
            </a:pPr>
            <a:r>
              <a:rPr lang="en-US" altLang="zh-CN">
                <a:solidFill>
                  <a:srgbClr val="1E1C11"/>
                </a:solidFill>
                <a:ea typeface="宋体" panose="02010600030101010101" pitchFamily="2" charset="-122"/>
              </a:rPr>
              <a:t>this is smaller than the size of a typical</a:t>
            </a:r>
          </a:p>
          <a:p>
            <a:pPr>
              <a:lnSpc>
                <a:spcPct val="90000"/>
              </a:lnSpc>
              <a:buFont typeface="Wingdings 3" panose="05040102010807070707" pitchFamily="18" charset="2"/>
              <a:buNone/>
            </a:pPr>
            <a:r>
              <a:rPr lang="en-US" altLang="zh-CN">
                <a:solidFill>
                  <a:srgbClr val="1E1C11"/>
                </a:solidFill>
                <a:ea typeface="宋体" panose="02010600030101010101" pitchFamily="2" charset="-122"/>
              </a:rPr>
              <a:t>wireless packet. </a:t>
            </a:r>
          </a:p>
          <a:p>
            <a:pPr>
              <a:lnSpc>
                <a:spcPct val="90000"/>
              </a:lnSpc>
              <a:buFont typeface="Wingdings 3" panose="05040102010807070707" pitchFamily="18" charset="2"/>
              <a:buNone/>
            </a:pPr>
            <a:endParaRPr lang="en-US" altLang="zh-CN">
              <a:solidFill>
                <a:srgbClr val="1E1C11"/>
              </a:solidFill>
              <a:ea typeface="宋体" panose="02010600030101010101" pitchFamily="2" charset="-122"/>
            </a:endParaRPr>
          </a:p>
          <a:p>
            <a:pPr>
              <a:lnSpc>
                <a:spcPct val="90000"/>
              </a:lnSpc>
              <a:buFont typeface="Wingdings 3" panose="05040102010807070707" pitchFamily="18" charset="2"/>
              <a:buNone/>
            </a:pPr>
            <a:endParaRPr lang="zh-CN" altLang="en-US">
              <a:solidFill>
                <a:srgbClr val="1E1C11"/>
              </a:solidFill>
              <a:ea typeface="宋体" panose="02010600030101010101" pitchFamily="2" charset="-122"/>
            </a:endParaRPr>
          </a:p>
        </p:txBody>
      </p:sp>
      <p:sp>
        <p:nvSpPr>
          <p:cNvPr id="2" name="Slide Number Placeholder 1">
            <a:extLst>
              <a:ext uri="{FF2B5EF4-FFF2-40B4-BE49-F238E27FC236}">
                <a16:creationId xmlns:a16="http://schemas.microsoft.com/office/drawing/2014/main" id="{3F15C6B4-B40D-421A-B6D0-3EB037F5FDE8}"/>
              </a:ext>
            </a:extLst>
          </p:cNvPr>
          <p:cNvSpPr>
            <a:spLocks noGrp="1"/>
          </p:cNvSpPr>
          <p:nvPr>
            <p:ph type="sldNum" sz="quarter" idx="12"/>
          </p:nvPr>
        </p:nvSpPr>
        <p:spPr/>
        <p:txBody>
          <a:bodyPr/>
          <a:lstStyle/>
          <a:p>
            <a:fld id="{C3802F7D-CE2A-4257-9499-27268CCBAA3C}" type="slidenum">
              <a:rPr lang="en-US" altLang="en-US" smtClean="0"/>
              <a:pPr/>
              <a:t>103</a:t>
            </a:fld>
            <a:endParaRPr lang="en-US" alt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6A6866-0DBD-499B-998E-587E2687541F}"/>
              </a:ext>
            </a:extLst>
          </p:cNvPr>
          <p:cNvSpPr>
            <a:spLocks noGrp="1"/>
          </p:cNvSpPr>
          <p:nvPr>
            <p:ph type="title"/>
          </p:nvPr>
        </p:nvSpPr>
        <p:spPr>
          <a:ln>
            <a:miter lim="800000"/>
            <a:headEnd/>
            <a:tailEnd/>
          </a:ln>
        </p:spPr>
        <p:txBody>
          <a:bodyPr rtlCol="0">
            <a:scene3d>
              <a:camera prst="orthographicFront"/>
              <a:lightRig rig="soft" dir="t"/>
            </a:scene3d>
            <a:sp3d prstMaterial="softEdge">
              <a:bevelT w="25400" h="25400"/>
            </a:sp3d>
          </a:bodyPr>
          <a:lstStyle/>
          <a:p>
            <a:pPr fontAlgn="auto">
              <a:spcAft>
                <a:spcPts val="0"/>
              </a:spcAft>
              <a:defRPr/>
            </a:pPr>
            <a:r>
              <a:rPr lang="en-US" altLang="zh-CN" dirty="0">
                <a:ea typeface="+mj-ea"/>
                <a:cs typeface="+mj-cs"/>
              </a:rPr>
              <a:t>sample applications benefiting from offloading</a:t>
            </a:r>
            <a:endParaRPr lang="zh-CN" altLang="en-US" dirty="0">
              <a:ea typeface="+mj-ea"/>
              <a:cs typeface="+mj-cs"/>
            </a:endParaRPr>
          </a:p>
        </p:txBody>
      </p:sp>
      <p:sp>
        <p:nvSpPr>
          <p:cNvPr id="19458" name="内容占位符 1">
            <a:extLst>
              <a:ext uri="{FF2B5EF4-FFF2-40B4-BE49-F238E27FC236}">
                <a16:creationId xmlns:a16="http://schemas.microsoft.com/office/drawing/2014/main" id="{B315A9BB-93E1-462C-A5BD-C355EFBFC080}"/>
              </a:ext>
            </a:extLst>
          </p:cNvPr>
          <p:cNvSpPr>
            <a:spLocks noGrp="1"/>
          </p:cNvSpPr>
          <p:nvPr>
            <p:ph idx="1"/>
          </p:nvPr>
        </p:nvSpPr>
        <p:spPr/>
        <p:txBody>
          <a:bodyPr>
            <a:normAutofit/>
          </a:bodyPr>
          <a:lstStyle/>
          <a:p>
            <a:pPr>
              <a:buFont typeface="Wingdings 3" panose="05040102010807070707" pitchFamily="18" charset="2"/>
              <a:buNone/>
            </a:pPr>
            <a:r>
              <a:rPr lang="en-US" altLang="zh-CN">
                <a:solidFill>
                  <a:srgbClr val="1E1C11"/>
                </a:solidFill>
                <a:ea typeface="宋体" panose="02010600030101010101" pitchFamily="2" charset="-122"/>
              </a:rPr>
              <a:t>The amount of computation for chess is very</a:t>
            </a:r>
          </a:p>
          <a:p>
            <a:pPr>
              <a:buFont typeface="Wingdings 3" panose="05040102010807070707" pitchFamily="18" charset="2"/>
              <a:buNone/>
            </a:pPr>
            <a:r>
              <a:rPr lang="en-US" altLang="zh-CN">
                <a:solidFill>
                  <a:srgbClr val="1E1C11"/>
                </a:solidFill>
                <a:ea typeface="宋体" panose="02010600030101010101" pitchFamily="2" charset="-122"/>
              </a:rPr>
              <a:t>large; Claude Shannon and Victor Allis</a:t>
            </a:r>
          </a:p>
          <a:p>
            <a:pPr>
              <a:buFont typeface="Wingdings 3" panose="05040102010807070707" pitchFamily="18" charset="2"/>
              <a:buNone/>
            </a:pPr>
            <a:r>
              <a:rPr lang="en-US" altLang="zh-CN">
                <a:solidFill>
                  <a:srgbClr val="1E1C11"/>
                </a:solidFill>
                <a:ea typeface="宋体" panose="02010600030101010101" pitchFamily="2" charset="-122"/>
              </a:rPr>
              <a:t>estimated the complexity of chess to exceed</a:t>
            </a:r>
          </a:p>
          <a:p>
            <a:pPr>
              <a:buFont typeface="Wingdings 3" panose="05040102010807070707" pitchFamily="18" charset="2"/>
              <a:buNone/>
            </a:pPr>
            <a:r>
              <a:rPr lang="en-US" altLang="zh-CN">
                <a:solidFill>
                  <a:srgbClr val="1E1C11"/>
                </a:solidFill>
                <a:ea typeface="宋体" panose="02010600030101010101" pitchFamily="2" charset="-122"/>
              </a:rPr>
              <a:t>the number of atoms in the universe. Since the</a:t>
            </a:r>
          </a:p>
          <a:p>
            <a:pPr>
              <a:buFont typeface="Wingdings 3" panose="05040102010807070707" pitchFamily="18" charset="2"/>
              <a:buNone/>
            </a:pPr>
            <a:r>
              <a:rPr lang="en-US" altLang="zh-CN">
                <a:solidFill>
                  <a:srgbClr val="1E1C11"/>
                </a:solidFill>
                <a:ea typeface="宋体" panose="02010600030101010101" pitchFamily="2" charset="-122"/>
              </a:rPr>
              <a:t>amount of computation C is extremely large,</a:t>
            </a:r>
          </a:p>
          <a:p>
            <a:pPr>
              <a:buFont typeface="Wingdings 3" panose="05040102010807070707" pitchFamily="18" charset="2"/>
              <a:buNone/>
            </a:pPr>
            <a:r>
              <a:rPr lang="en-US" altLang="zh-CN">
                <a:solidFill>
                  <a:srgbClr val="1E1C11"/>
                </a:solidFill>
                <a:ea typeface="宋体" panose="02010600030101010101" pitchFamily="2" charset="-122"/>
              </a:rPr>
              <a:t>and D is very small, chess provides an example</a:t>
            </a:r>
          </a:p>
          <a:p>
            <a:pPr>
              <a:buFont typeface="Wingdings 3" panose="05040102010807070707" pitchFamily="18" charset="2"/>
              <a:buNone/>
            </a:pPr>
            <a:r>
              <a:rPr lang="en-US" altLang="zh-CN">
                <a:solidFill>
                  <a:srgbClr val="1E1C11"/>
                </a:solidFill>
                <a:ea typeface="宋体" panose="02010600030101010101" pitchFamily="2" charset="-122"/>
              </a:rPr>
              <a:t>where offloading is beneficial for most wireless</a:t>
            </a:r>
          </a:p>
          <a:p>
            <a:pPr>
              <a:buFont typeface="Wingdings 3" panose="05040102010807070707" pitchFamily="18" charset="2"/>
              <a:buNone/>
            </a:pPr>
            <a:r>
              <a:rPr lang="en-US" altLang="zh-CN">
                <a:solidFill>
                  <a:srgbClr val="1E1C11"/>
                </a:solidFill>
                <a:ea typeface="宋体" panose="02010600030101010101" pitchFamily="2" charset="-122"/>
              </a:rPr>
              <a:t>networks.</a:t>
            </a:r>
            <a:endParaRPr lang="zh-CN" altLang="en-US">
              <a:solidFill>
                <a:srgbClr val="1E1C11"/>
              </a:solidFill>
              <a:ea typeface="宋体" panose="02010600030101010101" pitchFamily="2" charset="-122"/>
            </a:endParaRPr>
          </a:p>
        </p:txBody>
      </p:sp>
      <p:sp>
        <p:nvSpPr>
          <p:cNvPr id="2" name="Slide Number Placeholder 1">
            <a:extLst>
              <a:ext uri="{FF2B5EF4-FFF2-40B4-BE49-F238E27FC236}">
                <a16:creationId xmlns:a16="http://schemas.microsoft.com/office/drawing/2014/main" id="{FEC4C298-612D-41ED-B9F7-F8F1325E9B6B}"/>
              </a:ext>
            </a:extLst>
          </p:cNvPr>
          <p:cNvSpPr>
            <a:spLocks noGrp="1"/>
          </p:cNvSpPr>
          <p:nvPr>
            <p:ph type="sldNum" sz="quarter" idx="12"/>
          </p:nvPr>
        </p:nvSpPr>
        <p:spPr/>
        <p:txBody>
          <a:bodyPr/>
          <a:lstStyle/>
          <a:p>
            <a:fld id="{C3802F7D-CE2A-4257-9499-27268CCBAA3C}" type="slidenum">
              <a:rPr lang="en-US" altLang="en-US" smtClean="0"/>
              <a:pPr/>
              <a:t>104</a:t>
            </a:fld>
            <a:endParaRPr lang="en-US" alt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2E8C299-574A-4F06-8186-C4E1748AE8BD}"/>
              </a:ext>
            </a:extLst>
          </p:cNvPr>
          <p:cNvSpPr>
            <a:spLocks noGrp="1"/>
          </p:cNvSpPr>
          <p:nvPr>
            <p:ph type="title"/>
          </p:nvPr>
        </p:nvSpPr>
        <p:spPr>
          <a:ln>
            <a:miter lim="800000"/>
            <a:headEnd/>
            <a:tailEnd/>
          </a:ln>
        </p:spPr>
        <p:txBody>
          <a:bodyPr rtlCol="0">
            <a:normAutofit/>
            <a:scene3d>
              <a:camera prst="orthographicFront"/>
              <a:lightRig rig="soft" dir="t"/>
            </a:scene3d>
            <a:sp3d prstMaterial="softEdge">
              <a:bevelT w="25400" h="25400"/>
            </a:sp3d>
          </a:bodyPr>
          <a:lstStyle/>
          <a:p>
            <a:pPr fontAlgn="auto">
              <a:spcAft>
                <a:spcPts val="0"/>
              </a:spcAft>
              <a:defRPr/>
            </a:pPr>
            <a:r>
              <a:rPr lang="en-US" altLang="zh-CN" sz="4000" dirty="0">
                <a:ea typeface="+mj-ea"/>
                <a:cs typeface="+mj-cs"/>
              </a:rPr>
              <a:t>sample applications not benefiting from offloading</a:t>
            </a:r>
            <a:endParaRPr lang="zh-CN" altLang="en-US" dirty="0">
              <a:ea typeface="+mj-ea"/>
              <a:cs typeface="+mj-cs"/>
            </a:endParaRPr>
          </a:p>
        </p:txBody>
      </p:sp>
      <p:sp>
        <p:nvSpPr>
          <p:cNvPr id="20482" name="内容占位符 1">
            <a:extLst>
              <a:ext uri="{FF2B5EF4-FFF2-40B4-BE49-F238E27FC236}">
                <a16:creationId xmlns:a16="http://schemas.microsoft.com/office/drawing/2014/main" id="{5BE047D7-CE69-4B88-A3F3-955B0FA74E36}"/>
              </a:ext>
            </a:extLst>
          </p:cNvPr>
          <p:cNvSpPr>
            <a:spLocks noGrp="1"/>
          </p:cNvSpPr>
          <p:nvPr>
            <p:ph idx="1"/>
          </p:nvPr>
        </p:nvSpPr>
        <p:spPr/>
        <p:txBody>
          <a:bodyPr>
            <a:normAutofit/>
          </a:bodyPr>
          <a:lstStyle/>
          <a:p>
            <a:pPr>
              <a:buFont typeface="Wingdings" panose="05000000000000000000" pitchFamily="2" charset="2"/>
              <a:buChar char="Ø"/>
            </a:pPr>
            <a:r>
              <a:rPr lang="en-US" altLang="zh-CN">
                <a:solidFill>
                  <a:srgbClr val="1E1C11"/>
                </a:solidFill>
                <a:ea typeface="宋体" panose="02010600030101010101" pitchFamily="2" charset="-122"/>
              </a:rPr>
              <a:t>regions like national parks</a:t>
            </a:r>
          </a:p>
          <a:p>
            <a:pPr>
              <a:buFont typeface="Wingdings" panose="05000000000000000000" pitchFamily="2" charset="2"/>
              <a:buChar char="Ø"/>
            </a:pPr>
            <a:r>
              <a:rPr lang="en-US" altLang="zh-CN">
                <a:solidFill>
                  <a:srgbClr val="1E1C11"/>
                </a:solidFill>
                <a:ea typeface="宋体" panose="02010600030101010101" pitchFamily="2" charset="-122"/>
              </a:rPr>
              <a:t>the basement of a building</a:t>
            </a:r>
          </a:p>
          <a:p>
            <a:pPr>
              <a:buFont typeface="Wingdings" panose="05000000000000000000" pitchFamily="2" charset="2"/>
              <a:buChar char="Ø"/>
            </a:pPr>
            <a:r>
              <a:rPr lang="en-US" altLang="zh-CN">
                <a:solidFill>
                  <a:srgbClr val="1E1C11"/>
                </a:solidFill>
                <a:ea typeface="宋体" panose="02010600030101010101" pitchFamily="2" charset="-122"/>
              </a:rPr>
              <a:t>interior of a tunnel,</a:t>
            </a:r>
          </a:p>
          <a:p>
            <a:pPr>
              <a:buFont typeface="Wingdings" panose="05000000000000000000" pitchFamily="2" charset="2"/>
              <a:buChar char="Ø"/>
            </a:pPr>
            <a:r>
              <a:rPr lang="en-US" altLang="zh-CN">
                <a:solidFill>
                  <a:srgbClr val="1E1C11"/>
                </a:solidFill>
                <a:ea typeface="宋体" panose="02010600030101010101" pitchFamily="2" charset="-122"/>
              </a:rPr>
              <a:t>subway.</a:t>
            </a:r>
          </a:p>
          <a:p>
            <a:pPr>
              <a:buFont typeface="Wingdings 3" panose="05040102010807070707" pitchFamily="18" charset="2"/>
              <a:buNone/>
            </a:pPr>
            <a:r>
              <a:rPr lang="en-US" altLang="zh-CN">
                <a:solidFill>
                  <a:srgbClr val="1E1C11"/>
                </a:solidFill>
                <a:ea typeface="宋体" panose="02010600030101010101" pitchFamily="2" charset="-122"/>
              </a:rPr>
              <a:t>In these cases,</a:t>
            </a:r>
          </a:p>
          <a:p>
            <a:pPr>
              <a:buFont typeface="Wingdings 3" panose="05040102010807070707" pitchFamily="18" charset="2"/>
              <a:buNone/>
            </a:pPr>
            <a:r>
              <a:rPr lang="en-US" altLang="zh-CN">
                <a:solidFill>
                  <a:srgbClr val="1E1C11"/>
                </a:solidFill>
                <a:ea typeface="宋体" panose="02010600030101010101" pitchFamily="2" charset="-122"/>
              </a:rPr>
              <a:t>where the value of B in Equation can become</a:t>
            </a:r>
          </a:p>
          <a:p>
            <a:pPr>
              <a:buFont typeface="Wingdings 3" panose="05040102010807070707" pitchFamily="18" charset="2"/>
              <a:buNone/>
            </a:pPr>
            <a:r>
              <a:rPr lang="en-US" altLang="zh-CN">
                <a:solidFill>
                  <a:srgbClr val="1E1C11"/>
                </a:solidFill>
                <a:ea typeface="宋体" panose="02010600030101010101" pitchFamily="2" charset="-122"/>
              </a:rPr>
              <a:t>very small or even zero, cloud computing does</a:t>
            </a:r>
          </a:p>
          <a:p>
            <a:pPr>
              <a:buFont typeface="Wingdings 3" panose="05040102010807070707" pitchFamily="18" charset="2"/>
              <a:buNone/>
            </a:pPr>
            <a:r>
              <a:rPr lang="en-US" altLang="zh-CN">
                <a:solidFill>
                  <a:srgbClr val="1E1C11"/>
                </a:solidFill>
                <a:ea typeface="宋体" panose="02010600030101010101" pitchFamily="2" charset="-122"/>
              </a:rPr>
              <a:t>not save energy. </a:t>
            </a:r>
            <a:endParaRPr lang="zh-CN" altLang="en-US">
              <a:solidFill>
                <a:srgbClr val="1E1C11"/>
              </a:solidFill>
              <a:ea typeface="宋体" panose="02010600030101010101" pitchFamily="2" charset="-122"/>
            </a:endParaRPr>
          </a:p>
        </p:txBody>
      </p:sp>
      <p:sp>
        <p:nvSpPr>
          <p:cNvPr id="2" name="Slide Number Placeholder 1">
            <a:extLst>
              <a:ext uri="{FF2B5EF4-FFF2-40B4-BE49-F238E27FC236}">
                <a16:creationId xmlns:a16="http://schemas.microsoft.com/office/drawing/2014/main" id="{447B81E0-A908-4DA4-89C3-ABF435DBDEA7}"/>
              </a:ext>
            </a:extLst>
          </p:cNvPr>
          <p:cNvSpPr>
            <a:spLocks noGrp="1"/>
          </p:cNvSpPr>
          <p:nvPr>
            <p:ph type="sldNum" sz="quarter" idx="12"/>
          </p:nvPr>
        </p:nvSpPr>
        <p:spPr/>
        <p:txBody>
          <a:bodyPr/>
          <a:lstStyle/>
          <a:p>
            <a:fld id="{C3802F7D-CE2A-4257-9499-27268CCBAA3C}" type="slidenum">
              <a:rPr lang="en-US" altLang="en-US" smtClean="0"/>
              <a:pPr/>
              <a:t>105</a:t>
            </a:fld>
            <a:endParaRPr lang="en-US" alt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E103780-DB85-4D75-8458-A7C32D3CEC23}"/>
              </a:ext>
            </a:extLst>
          </p:cNvPr>
          <p:cNvSpPr>
            <a:spLocks noGrp="1"/>
          </p:cNvSpPr>
          <p:nvPr>
            <p:ph type="title"/>
          </p:nvPr>
        </p:nvSpPr>
        <p:spPr>
          <a:ln>
            <a:miter lim="800000"/>
            <a:headEnd/>
            <a:tailEnd/>
          </a:ln>
        </p:spPr>
        <p:txBody>
          <a:bodyPr rtlCol="0">
            <a:scene3d>
              <a:camera prst="orthographicFront"/>
              <a:lightRig rig="soft" dir="t"/>
            </a:scene3d>
            <a:sp3d prstMaterial="softEdge">
              <a:bevelT w="25400" h="25400"/>
            </a:sp3d>
          </a:bodyPr>
          <a:lstStyle/>
          <a:p>
            <a:pPr fontAlgn="auto">
              <a:spcAft>
                <a:spcPts val="0"/>
              </a:spcAft>
              <a:defRPr/>
            </a:pPr>
            <a:r>
              <a:rPr lang="en-US" altLang="zh-CN" dirty="0">
                <a:ea typeface="+mj-ea"/>
                <a:cs typeface="+mj-cs"/>
              </a:rPr>
              <a:t>Making computation offloading more attractive</a:t>
            </a:r>
            <a:endParaRPr lang="zh-CN" altLang="en-US" dirty="0">
              <a:ea typeface="+mj-ea"/>
              <a:cs typeface="+mj-cs"/>
            </a:endParaRPr>
          </a:p>
        </p:txBody>
      </p:sp>
      <p:sp>
        <p:nvSpPr>
          <p:cNvPr id="29698" name="内容占位符 1">
            <a:extLst>
              <a:ext uri="{FF2B5EF4-FFF2-40B4-BE49-F238E27FC236}">
                <a16:creationId xmlns:a16="http://schemas.microsoft.com/office/drawing/2014/main" id="{2C8BCE4B-B181-408B-9B3D-C8470802D684}"/>
              </a:ext>
            </a:extLst>
          </p:cNvPr>
          <p:cNvSpPr>
            <a:spLocks noGrp="1"/>
          </p:cNvSpPr>
          <p:nvPr>
            <p:ph idx="1"/>
          </p:nvPr>
        </p:nvSpPr>
        <p:spPr/>
        <p:txBody>
          <a:bodyPr>
            <a:normAutofit fontScale="92500" lnSpcReduction="10000"/>
          </a:bodyPr>
          <a:lstStyle/>
          <a:p>
            <a:pPr>
              <a:lnSpc>
                <a:spcPct val="90000"/>
              </a:lnSpc>
              <a:buFont typeface="Wingdings 3" panose="05040102010807070707" pitchFamily="18" charset="2"/>
              <a:buNone/>
            </a:pPr>
            <a:r>
              <a:rPr lang="en-US" altLang="zh-CN" sz="2500">
                <a:solidFill>
                  <a:srgbClr val="1E1C11"/>
                </a:solidFill>
                <a:ea typeface="宋体" panose="02010600030101010101" pitchFamily="2" charset="-122"/>
              </a:rPr>
              <a:t>There is a fundamental assumption</a:t>
            </a:r>
          </a:p>
          <a:p>
            <a:pPr>
              <a:lnSpc>
                <a:spcPct val="90000"/>
              </a:lnSpc>
              <a:buFont typeface="Wingdings 3" panose="05040102010807070707" pitchFamily="18" charset="2"/>
              <a:buNone/>
            </a:pPr>
            <a:r>
              <a:rPr lang="en-US" altLang="zh-CN" sz="2500">
                <a:solidFill>
                  <a:srgbClr val="1E1C11"/>
                </a:solidFill>
                <a:ea typeface="宋体" panose="02010600030101010101" pitchFamily="2" charset="-122"/>
              </a:rPr>
              <a:t>under-lying this analysis with the client-server</a:t>
            </a:r>
          </a:p>
          <a:p>
            <a:pPr>
              <a:lnSpc>
                <a:spcPct val="90000"/>
              </a:lnSpc>
              <a:buFont typeface="Wingdings 3" panose="05040102010807070707" pitchFamily="18" charset="2"/>
              <a:buNone/>
            </a:pPr>
            <a:r>
              <a:rPr lang="en-US" altLang="zh-CN" sz="2500">
                <a:solidFill>
                  <a:srgbClr val="1E1C11"/>
                </a:solidFill>
                <a:ea typeface="宋体" panose="02010600030101010101" pitchFamily="2" charset="-122"/>
              </a:rPr>
              <a:t>model: Because the server does not already</a:t>
            </a:r>
          </a:p>
          <a:p>
            <a:pPr>
              <a:lnSpc>
                <a:spcPct val="90000"/>
              </a:lnSpc>
              <a:buFont typeface="Wingdings 3" panose="05040102010807070707" pitchFamily="18" charset="2"/>
              <a:buNone/>
            </a:pPr>
            <a:r>
              <a:rPr lang="en-US" altLang="zh-CN" sz="2500">
                <a:solidFill>
                  <a:srgbClr val="1E1C11"/>
                </a:solidFill>
                <a:ea typeface="宋体" panose="02010600030101010101" pitchFamily="2" charset="-122"/>
              </a:rPr>
              <a:t>contain the data, all the data must be sent to</a:t>
            </a:r>
          </a:p>
          <a:p>
            <a:pPr>
              <a:lnSpc>
                <a:spcPct val="90000"/>
              </a:lnSpc>
              <a:buFont typeface="Wingdings 3" panose="05040102010807070707" pitchFamily="18" charset="2"/>
              <a:buNone/>
            </a:pPr>
            <a:r>
              <a:rPr lang="en-US" altLang="zh-CN" sz="2500">
                <a:solidFill>
                  <a:srgbClr val="1E1C11"/>
                </a:solidFill>
                <a:ea typeface="宋体" panose="02010600030101010101" pitchFamily="2" charset="-122"/>
              </a:rPr>
              <a:t>the service provider. </a:t>
            </a:r>
          </a:p>
          <a:p>
            <a:pPr>
              <a:lnSpc>
                <a:spcPct val="90000"/>
              </a:lnSpc>
              <a:buFont typeface="Wingdings 3" panose="05040102010807070707" pitchFamily="18" charset="2"/>
              <a:buNone/>
            </a:pPr>
            <a:r>
              <a:rPr lang="en-US" altLang="zh-CN" sz="2500">
                <a:solidFill>
                  <a:srgbClr val="1E1C11"/>
                </a:solidFill>
                <a:ea typeface="宋体" panose="02010600030101010101" pitchFamily="2" charset="-122"/>
              </a:rPr>
              <a:t>However, cloud computing changes that</a:t>
            </a:r>
          </a:p>
          <a:p>
            <a:pPr>
              <a:lnSpc>
                <a:spcPct val="90000"/>
              </a:lnSpc>
              <a:buFont typeface="Wingdings 3" panose="05040102010807070707" pitchFamily="18" charset="2"/>
              <a:buNone/>
            </a:pPr>
            <a:r>
              <a:rPr lang="en-US" altLang="zh-CN" sz="2500">
                <a:solidFill>
                  <a:srgbClr val="1E1C11"/>
                </a:solidFill>
                <a:ea typeface="宋体" panose="02010600030101010101" pitchFamily="2" charset="-122"/>
              </a:rPr>
              <a:t>assumption: The cloud stores data and performs</a:t>
            </a:r>
          </a:p>
          <a:p>
            <a:pPr>
              <a:lnSpc>
                <a:spcPct val="90000"/>
              </a:lnSpc>
              <a:buFont typeface="Wingdings 3" panose="05040102010807070707" pitchFamily="18" charset="2"/>
              <a:buNone/>
            </a:pPr>
            <a:r>
              <a:rPr lang="en-US" altLang="zh-CN" sz="2500">
                <a:solidFill>
                  <a:srgbClr val="1E1C11"/>
                </a:solidFill>
                <a:ea typeface="宋体" panose="02010600030101010101" pitchFamily="2" charset="-122"/>
              </a:rPr>
              <a:t>computation on it. For example, services like</a:t>
            </a:r>
          </a:p>
          <a:p>
            <a:pPr>
              <a:lnSpc>
                <a:spcPct val="90000"/>
              </a:lnSpc>
              <a:buFont typeface="Wingdings 3" panose="05040102010807070707" pitchFamily="18" charset="2"/>
              <a:buNone/>
            </a:pPr>
            <a:r>
              <a:rPr lang="en-US" altLang="zh-CN" sz="2500">
                <a:solidFill>
                  <a:srgbClr val="1E1C11"/>
                </a:solidFill>
                <a:ea typeface="宋体" panose="02010600030101010101" pitchFamily="2" charset="-122"/>
              </a:rPr>
              <a:t>Amazon S3 can store data, and Amazon EC2 can</a:t>
            </a:r>
          </a:p>
          <a:p>
            <a:pPr>
              <a:lnSpc>
                <a:spcPct val="90000"/>
              </a:lnSpc>
              <a:buFont typeface="Wingdings 3" panose="05040102010807070707" pitchFamily="18" charset="2"/>
              <a:buNone/>
            </a:pPr>
            <a:r>
              <a:rPr lang="en-US" altLang="zh-CN" sz="2500">
                <a:solidFill>
                  <a:srgbClr val="1E1C11"/>
                </a:solidFill>
                <a:ea typeface="宋体" panose="02010600030101010101" pitchFamily="2" charset="-122"/>
              </a:rPr>
              <a:t>be used to perform computation on the data</a:t>
            </a:r>
          </a:p>
          <a:p>
            <a:pPr>
              <a:lnSpc>
                <a:spcPct val="90000"/>
              </a:lnSpc>
              <a:buFont typeface="Wingdings 3" panose="05040102010807070707" pitchFamily="18" charset="2"/>
              <a:buNone/>
            </a:pPr>
            <a:r>
              <a:rPr lang="en-US" altLang="zh-CN" sz="2500">
                <a:solidFill>
                  <a:srgbClr val="1E1C11"/>
                </a:solidFill>
                <a:ea typeface="宋体" panose="02010600030101010101" pitchFamily="2" charset="-122"/>
              </a:rPr>
              <a:t>stored using S3.</a:t>
            </a:r>
          </a:p>
          <a:p>
            <a:pPr>
              <a:lnSpc>
                <a:spcPct val="90000"/>
              </a:lnSpc>
              <a:buFont typeface="Wingdings 3" panose="05040102010807070707" pitchFamily="18" charset="2"/>
              <a:buNone/>
            </a:pPr>
            <a:endParaRPr lang="en-US" altLang="zh-CN" sz="2500">
              <a:solidFill>
                <a:srgbClr val="1E1C11"/>
              </a:solidFill>
              <a:ea typeface="宋体" panose="02010600030101010101" pitchFamily="2" charset="-122"/>
            </a:endParaRPr>
          </a:p>
          <a:p>
            <a:pPr>
              <a:lnSpc>
                <a:spcPct val="90000"/>
              </a:lnSpc>
              <a:buFont typeface="Wingdings 3" panose="05040102010807070707" pitchFamily="18" charset="2"/>
              <a:buNone/>
            </a:pPr>
            <a:endParaRPr lang="zh-CN" altLang="en-US" sz="2500">
              <a:solidFill>
                <a:srgbClr val="1E1C11"/>
              </a:solidFill>
              <a:ea typeface="宋体" panose="02010600030101010101" pitchFamily="2" charset="-122"/>
            </a:endParaRPr>
          </a:p>
        </p:txBody>
      </p:sp>
      <p:sp>
        <p:nvSpPr>
          <p:cNvPr id="2" name="Slide Number Placeholder 1">
            <a:extLst>
              <a:ext uri="{FF2B5EF4-FFF2-40B4-BE49-F238E27FC236}">
                <a16:creationId xmlns:a16="http://schemas.microsoft.com/office/drawing/2014/main" id="{99F60778-15DA-4EA3-AEF2-F6BE421704E0}"/>
              </a:ext>
            </a:extLst>
          </p:cNvPr>
          <p:cNvSpPr>
            <a:spLocks noGrp="1"/>
          </p:cNvSpPr>
          <p:nvPr>
            <p:ph type="sldNum" sz="quarter" idx="12"/>
          </p:nvPr>
        </p:nvSpPr>
        <p:spPr/>
        <p:txBody>
          <a:bodyPr/>
          <a:lstStyle/>
          <a:p>
            <a:fld id="{C3802F7D-CE2A-4257-9499-27268CCBAA3C}" type="slidenum">
              <a:rPr lang="en-US" altLang="en-US" smtClean="0"/>
              <a:pPr/>
              <a:t>106</a:t>
            </a:fld>
            <a:endParaRPr lang="en-US" alt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2822A90-35B2-4C1D-8B29-4F070EC0B35C}"/>
              </a:ext>
            </a:extLst>
          </p:cNvPr>
          <p:cNvSpPr>
            <a:spLocks noGrp="1"/>
          </p:cNvSpPr>
          <p:nvPr>
            <p:ph type="title"/>
          </p:nvPr>
        </p:nvSpPr>
        <p:spPr>
          <a:ln>
            <a:miter lim="800000"/>
            <a:headEnd/>
            <a:tailEnd/>
          </a:ln>
        </p:spPr>
        <p:txBody>
          <a:bodyPr rtlCol="0">
            <a:scene3d>
              <a:camera prst="orthographicFront"/>
              <a:lightRig rig="soft" dir="t"/>
            </a:scene3d>
            <a:sp3d prstMaterial="softEdge">
              <a:bevelT w="25400" h="25400"/>
            </a:sp3d>
          </a:bodyPr>
          <a:lstStyle/>
          <a:p>
            <a:pPr fontAlgn="auto">
              <a:spcAft>
                <a:spcPts val="0"/>
              </a:spcAft>
              <a:defRPr/>
            </a:pPr>
            <a:r>
              <a:rPr lang="en-US" altLang="zh-CN" dirty="0">
                <a:ea typeface="+mj-ea"/>
                <a:cs typeface="+mj-cs"/>
              </a:rPr>
              <a:t>When considering Privacy and security</a:t>
            </a:r>
            <a:endParaRPr lang="zh-CN" altLang="en-US" dirty="0">
              <a:ea typeface="+mj-ea"/>
              <a:cs typeface="+mj-cs"/>
            </a:endParaRPr>
          </a:p>
        </p:txBody>
      </p:sp>
      <p:sp>
        <p:nvSpPr>
          <p:cNvPr id="30722" name="内容占位符 1">
            <a:extLst>
              <a:ext uri="{FF2B5EF4-FFF2-40B4-BE49-F238E27FC236}">
                <a16:creationId xmlns:a16="http://schemas.microsoft.com/office/drawing/2014/main" id="{6007D1BA-584C-45BC-A473-55E9BD15753D}"/>
              </a:ext>
            </a:extLst>
          </p:cNvPr>
          <p:cNvSpPr>
            <a:spLocks noGrp="1"/>
          </p:cNvSpPr>
          <p:nvPr>
            <p:ph idx="1"/>
          </p:nvPr>
        </p:nvSpPr>
        <p:spPr/>
        <p:txBody>
          <a:bodyPr/>
          <a:lstStyle/>
          <a:p>
            <a:pPr>
              <a:buFont typeface="Wingdings 3" charset="2"/>
              <a:buNone/>
              <a:defRPr/>
            </a:pPr>
            <a:endParaRPr lang="zh-CN" altLang="en-US">
              <a:ea typeface="宋体" charset="-122"/>
              <a:cs typeface="宋体" charset="-122"/>
            </a:endParaRPr>
          </a:p>
        </p:txBody>
      </p:sp>
      <p:pic>
        <p:nvPicPr>
          <p:cNvPr id="156676" name="Picture 3" descr="C:\Documents and Settings\Dandy\桌面\2.bmp">
            <a:extLst>
              <a:ext uri="{FF2B5EF4-FFF2-40B4-BE49-F238E27FC236}">
                <a16:creationId xmlns:a16="http://schemas.microsoft.com/office/drawing/2014/main" id="{854290C0-7112-4F75-8FB0-028E5DE02B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3" y="1571625"/>
            <a:ext cx="8215312" cy="407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2BBE6F6A-0767-4859-9196-29FA84CF60A2}"/>
              </a:ext>
            </a:extLst>
          </p:cNvPr>
          <p:cNvSpPr>
            <a:spLocks noGrp="1"/>
          </p:cNvSpPr>
          <p:nvPr>
            <p:ph type="sldNum" sz="quarter" idx="12"/>
          </p:nvPr>
        </p:nvSpPr>
        <p:spPr/>
        <p:txBody>
          <a:bodyPr/>
          <a:lstStyle/>
          <a:p>
            <a:fld id="{C3802F7D-CE2A-4257-9499-27268CCBAA3C}" type="slidenum">
              <a:rPr lang="en-US" altLang="en-US" smtClean="0"/>
              <a:pPr/>
              <a:t>107</a:t>
            </a:fld>
            <a:endParaRPr lang="en-US" alt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EC41C08-6D10-414B-8B7A-63B60CA9DA07}"/>
              </a:ext>
            </a:extLst>
          </p:cNvPr>
          <p:cNvSpPr>
            <a:spLocks noGrp="1"/>
          </p:cNvSpPr>
          <p:nvPr>
            <p:ph type="title"/>
          </p:nvPr>
        </p:nvSpPr>
        <p:spPr>
          <a:ln>
            <a:miter lim="800000"/>
            <a:headEnd/>
            <a:tailEnd/>
          </a:ln>
        </p:spPr>
        <p:txBody>
          <a:bodyPr rtlCol="0">
            <a:scene3d>
              <a:camera prst="orthographicFront"/>
              <a:lightRig rig="soft" dir="t"/>
            </a:scene3d>
            <a:sp3d prstMaterial="softEdge">
              <a:bevelT w="25400" h="25400"/>
            </a:sp3d>
          </a:bodyPr>
          <a:lstStyle/>
          <a:p>
            <a:pPr fontAlgn="auto">
              <a:spcAft>
                <a:spcPts val="0"/>
              </a:spcAft>
              <a:defRPr/>
            </a:pPr>
            <a:r>
              <a:rPr lang="en-US" altLang="zh-CN" dirty="0">
                <a:ea typeface="+mj-ea"/>
                <a:cs typeface="+mj-cs"/>
              </a:rPr>
              <a:t>When considering Privacy and security</a:t>
            </a:r>
            <a:endParaRPr lang="zh-CN" altLang="en-US" dirty="0">
              <a:ea typeface="+mj-ea"/>
              <a:cs typeface="+mj-cs"/>
            </a:endParaRPr>
          </a:p>
        </p:txBody>
      </p:sp>
      <p:sp>
        <p:nvSpPr>
          <p:cNvPr id="31746" name="内容占位符 1">
            <a:extLst>
              <a:ext uri="{FF2B5EF4-FFF2-40B4-BE49-F238E27FC236}">
                <a16:creationId xmlns:a16="http://schemas.microsoft.com/office/drawing/2014/main" id="{8C6437F5-2427-4E2C-864E-AAAEEBDB9A11}"/>
              </a:ext>
            </a:extLst>
          </p:cNvPr>
          <p:cNvSpPr>
            <a:spLocks noGrp="1"/>
          </p:cNvSpPr>
          <p:nvPr>
            <p:ph idx="1"/>
          </p:nvPr>
        </p:nvSpPr>
        <p:spPr/>
        <p:txBody>
          <a:bodyPr>
            <a:normAutofit fontScale="92500" lnSpcReduction="10000"/>
          </a:bodyPr>
          <a:lstStyle/>
          <a:p>
            <a:pPr>
              <a:lnSpc>
                <a:spcPct val="90000"/>
              </a:lnSpc>
              <a:buFont typeface="Wingdings 3" panose="05040102010807070707" pitchFamily="18" charset="2"/>
              <a:buNone/>
            </a:pPr>
            <a:r>
              <a:rPr lang="en-US" altLang="zh-CN" sz="2500">
                <a:solidFill>
                  <a:srgbClr val="1E1C11"/>
                </a:solidFill>
                <a:ea typeface="宋体" panose="02010600030101010101" pitchFamily="2" charset="-122"/>
              </a:rPr>
              <a:t>Another possible privacy and security solution</a:t>
            </a:r>
          </a:p>
          <a:p>
            <a:pPr>
              <a:lnSpc>
                <a:spcPct val="90000"/>
              </a:lnSpc>
              <a:buFont typeface="Wingdings 3" panose="05040102010807070707" pitchFamily="18" charset="2"/>
              <a:buNone/>
            </a:pPr>
            <a:r>
              <a:rPr lang="en-US" altLang="zh-CN" sz="2500">
                <a:solidFill>
                  <a:srgbClr val="1E1C11"/>
                </a:solidFill>
                <a:ea typeface="宋体" panose="02010600030101010101" pitchFamily="2" charset="-122"/>
              </a:rPr>
              <a:t>is to use a technique called steganography :</a:t>
            </a:r>
          </a:p>
          <a:p>
            <a:pPr>
              <a:lnSpc>
                <a:spcPct val="90000"/>
              </a:lnSpc>
              <a:buFont typeface="Wingdings 3" panose="05040102010807070707" pitchFamily="18" charset="2"/>
              <a:buNone/>
            </a:pPr>
            <a:endParaRPr lang="en-US" altLang="zh-CN" sz="2500">
              <a:solidFill>
                <a:srgbClr val="1E1C11"/>
              </a:solidFill>
              <a:ea typeface="宋体" panose="02010600030101010101" pitchFamily="2" charset="-122"/>
            </a:endParaRPr>
          </a:p>
          <a:p>
            <a:pPr>
              <a:lnSpc>
                <a:spcPct val="90000"/>
              </a:lnSpc>
              <a:buFont typeface="Wingdings" panose="05000000000000000000" pitchFamily="2" charset="2"/>
              <a:buChar char="Ø"/>
            </a:pPr>
            <a:r>
              <a:rPr lang="en-US" altLang="zh-CN" sz="2500">
                <a:solidFill>
                  <a:srgbClr val="1E1C11"/>
                </a:solidFill>
                <a:ea typeface="宋体" panose="02010600030101010101" pitchFamily="2" charset="-122"/>
              </a:rPr>
              <a:t>Multimedia content like images and videos</a:t>
            </a:r>
          </a:p>
          <a:p>
            <a:pPr>
              <a:lnSpc>
                <a:spcPct val="90000"/>
              </a:lnSpc>
              <a:buFont typeface="Wingdings 3" panose="05040102010807070707" pitchFamily="18" charset="2"/>
              <a:buNone/>
            </a:pPr>
            <a:r>
              <a:rPr lang="en-US" altLang="zh-CN" sz="2500">
                <a:solidFill>
                  <a:srgbClr val="1E1C11"/>
                </a:solidFill>
                <a:ea typeface="宋体" panose="02010600030101010101" pitchFamily="2" charset="-122"/>
              </a:rPr>
              <a:t>have significant redundancy. This makes it</a:t>
            </a:r>
          </a:p>
          <a:p>
            <a:pPr>
              <a:lnSpc>
                <a:spcPct val="90000"/>
              </a:lnSpc>
              <a:buFont typeface="Wingdings 3" panose="05040102010807070707" pitchFamily="18" charset="2"/>
              <a:buNone/>
            </a:pPr>
            <a:r>
              <a:rPr lang="en-US" altLang="zh-CN" sz="2500">
                <a:solidFill>
                  <a:srgbClr val="1E1C11"/>
                </a:solidFill>
                <a:ea typeface="宋体" panose="02010600030101010101" pitchFamily="2" charset="-122"/>
              </a:rPr>
              <a:t>possible to hide data in multimedia using</a:t>
            </a:r>
          </a:p>
          <a:p>
            <a:pPr>
              <a:lnSpc>
                <a:spcPct val="90000"/>
              </a:lnSpc>
              <a:buFont typeface="Wingdings 3" panose="05040102010807070707" pitchFamily="18" charset="2"/>
              <a:buNone/>
            </a:pPr>
            <a:r>
              <a:rPr lang="en-US" altLang="zh-CN" sz="2500">
                <a:solidFill>
                  <a:srgbClr val="1E1C11"/>
                </a:solidFill>
                <a:ea typeface="宋体" panose="02010600030101010101" pitchFamily="2" charset="-122"/>
              </a:rPr>
              <a:t>steganography.</a:t>
            </a:r>
          </a:p>
          <a:p>
            <a:pPr>
              <a:lnSpc>
                <a:spcPct val="90000"/>
              </a:lnSpc>
              <a:buFont typeface="Wingdings 3" panose="05040102010807070707" pitchFamily="18" charset="2"/>
              <a:buNone/>
            </a:pPr>
            <a:endParaRPr lang="en-US" altLang="zh-CN" sz="2500">
              <a:solidFill>
                <a:srgbClr val="1E1C11"/>
              </a:solidFill>
              <a:ea typeface="宋体" panose="02010600030101010101" pitchFamily="2" charset="-122"/>
            </a:endParaRPr>
          </a:p>
          <a:p>
            <a:pPr>
              <a:lnSpc>
                <a:spcPct val="90000"/>
              </a:lnSpc>
              <a:buFont typeface="Wingdings" panose="05000000000000000000" pitchFamily="2" charset="2"/>
              <a:buChar char="Ø"/>
            </a:pPr>
            <a:r>
              <a:rPr lang="en-US" altLang="zh-CN" sz="2500">
                <a:solidFill>
                  <a:srgbClr val="1E1C11"/>
                </a:solidFill>
                <a:ea typeface="宋体" panose="02010600030101010101" pitchFamily="2" charset="-122"/>
              </a:rPr>
              <a:t>Steganographic techniques can be used to</a:t>
            </a:r>
          </a:p>
          <a:p>
            <a:pPr>
              <a:lnSpc>
                <a:spcPct val="90000"/>
              </a:lnSpc>
              <a:buFont typeface="Wingdings 3" panose="05040102010807070707" pitchFamily="18" charset="2"/>
              <a:buNone/>
            </a:pPr>
            <a:r>
              <a:rPr lang="en-US" altLang="zh-CN" sz="2500">
                <a:solidFill>
                  <a:srgbClr val="1E1C11"/>
                </a:solidFill>
                <a:ea typeface="宋体" panose="02010600030101010101" pitchFamily="2" charset="-122"/>
              </a:rPr>
              <a:t>transform the data before storage so that</a:t>
            </a:r>
          </a:p>
          <a:p>
            <a:pPr>
              <a:lnSpc>
                <a:spcPct val="90000"/>
              </a:lnSpc>
              <a:buFont typeface="Wingdings 3" panose="05040102010807070707" pitchFamily="18" charset="2"/>
              <a:buNone/>
            </a:pPr>
            <a:r>
              <a:rPr lang="en-US" altLang="zh-CN" sz="2500">
                <a:solidFill>
                  <a:srgbClr val="1E1C11"/>
                </a:solidFill>
                <a:ea typeface="宋体" panose="02010600030101010101" pitchFamily="2" charset="-122"/>
              </a:rPr>
              <a:t>operations can still be performed on the data.</a:t>
            </a:r>
          </a:p>
          <a:p>
            <a:pPr>
              <a:lnSpc>
                <a:spcPct val="90000"/>
              </a:lnSpc>
            </a:pPr>
            <a:endParaRPr lang="zh-CN" altLang="en-US" sz="2500">
              <a:solidFill>
                <a:srgbClr val="1E1C11"/>
              </a:solidFill>
              <a:ea typeface="宋体" panose="02010600030101010101" pitchFamily="2" charset="-122"/>
            </a:endParaRPr>
          </a:p>
        </p:txBody>
      </p:sp>
      <p:sp>
        <p:nvSpPr>
          <p:cNvPr id="2" name="Slide Number Placeholder 1">
            <a:extLst>
              <a:ext uri="{FF2B5EF4-FFF2-40B4-BE49-F238E27FC236}">
                <a16:creationId xmlns:a16="http://schemas.microsoft.com/office/drawing/2014/main" id="{EFB914D2-02DC-448E-A71F-75D93CE7E4A5}"/>
              </a:ext>
            </a:extLst>
          </p:cNvPr>
          <p:cNvSpPr>
            <a:spLocks noGrp="1"/>
          </p:cNvSpPr>
          <p:nvPr>
            <p:ph type="sldNum" sz="quarter" idx="12"/>
          </p:nvPr>
        </p:nvSpPr>
        <p:spPr/>
        <p:txBody>
          <a:bodyPr/>
          <a:lstStyle/>
          <a:p>
            <a:fld id="{C3802F7D-CE2A-4257-9499-27268CCBAA3C}" type="slidenum">
              <a:rPr lang="en-US" altLang="en-US" smtClean="0"/>
              <a:pPr/>
              <a:t>108</a:t>
            </a:fld>
            <a:endParaRPr lang="en-US" alt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4CCAB6F-EF38-45DD-9A3B-8B3F63E89D87}"/>
              </a:ext>
            </a:extLst>
          </p:cNvPr>
          <p:cNvSpPr>
            <a:spLocks noGrp="1"/>
          </p:cNvSpPr>
          <p:nvPr>
            <p:ph type="title"/>
          </p:nvPr>
        </p:nvSpPr>
        <p:spPr>
          <a:ln>
            <a:miter lim="800000"/>
            <a:headEnd/>
            <a:tailEnd/>
          </a:ln>
        </p:spPr>
        <p:txBody>
          <a:bodyPr rtlCol="0">
            <a:scene3d>
              <a:camera prst="orthographicFront"/>
              <a:lightRig rig="soft" dir="t"/>
            </a:scene3d>
            <a:sp3d prstMaterial="softEdge">
              <a:bevelT w="25400" h="25400"/>
            </a:sp3d>
          </a:bodyPr>
          <a:lstStyle/>
          <a:p>
            <a:pPr fontAlgn="auto">
              <a:spcAft>
                <a:spcPts val="0"/>
              </a:spcAft>
              <a:defRPr/>
            </a:pPr>
            <a:r>
              <a:rPr lang="en-US" altLang="zh-CN" dirty="0">
                <a:ea typeface="+mj-ea"/>
                <a:cs typeface="+mj-cs"/>
              </a:rPr>
              <a:t>When considering Privacy and security</a:t>
            </a:r>
            <a:endParaRPr lang="zh-CN" altLang="en-US" dirty="0">
              <a:ea typeface="+mj-ea"/>
              <a:cs typeface="+mj-cs"/>
            </a:endParaRPr>
          </a:p>
        </p:txBody>
      </p:sp>
      <p:sp>
        <p:nvSpPr>
          <p:cNvPr id="32770" name="内容占位符 1">
            <a:extLst>
              <a:ext uri="{FF2B5EF4-FFF2-40B4-BE49-F238E27FC236}">
                <a16:creationId xmlns:a16="http://schemas.microsoft.com/office/drawing/2014/main" id="{9C90FCF8-7B2F-4AAB-8175-F9B9B76B94BC}"/>
              </a:ext>
            </a:extLst>
          </p:cNvPr>
          <p:cNvSpPr>
            <a:spLocks noGrp="1"/>
          </p:cNvSpPr>
          <p:nvPr>
            <p:ph idx="1"/>
          </p:nvPr>
        </p:nvSpPr>
        <p:spPr/>
        <p:txBody>
          <a:bodyPr/>
          <a:lstStyle/>
          <a:p>
            <a:pPr>
              <a:buFont typeface="Arial" charset="0"/>
              <a:buChar char="•"/>
              <a:defRPr/>
            </a:pPr>
            <a:endParaRPr lang="zh-CN" altLang="en-US">
              <a:ea typeface="宋体" charset="-122"/>
              <a:cs typeface="宋体" charset="-122"/>
            </a:endParaRPr>
          </a:p>
        </p:txBody>
      </p:sp>
      <p:pic>
        <p:nvPicPr>
          <p:cNvPr id="158724" name="Picture 2" descr="C:\Documents and Settings\Dandy\桌面\1.bmp">
            <a:extLst>
              <a:ext uri="{FF2B5EF4-FFF2-40B4-BE49-F238E27FC236}">
                <a16:creationId xmlns:a16="http://schemas.microsoft.com/office/drawing/2014/main" id="{1E5173A4-BE13-4D07-A641-29A9453E17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 y="1571625"/>
            <a:ext cx="8286750" cy="442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6D956191-871D-4A5A-908B-62568DC7AF44}"/>
              </a:ext>
            </a:extLst>
          </p:cNvPr>
          <p:cNvSpPr>
            <a:spLocks noGrp="1"/>
          </p:cNvSpPr>
          <p:nvPr>
            <p:ph type="sldNum" sz="quarter" idx="12"/>
          </p:nvPr>
        </p:nvSpPr>
        <p:spPr/>
        <p:txBody>
          <a:bodyPr/>
          <a:lstStyle/>
          <a:p>
            <a:fld id="{C3802F7D-CE2A-4257-9499-27268CCBAA3C}" type="slidenum">
              <a:rPr lang="en-US" altLang="en-US" smtClean="0"/>
              <a:pPr/>
              <a:t>109</a:t>
            </a:fld>
            <a:endParaRPr lang="en-US"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8F78E-85DB-404A-B897-63E9E52EC4C3}"/>
              </a:ext>
            </a:extLst>
          </p:cNvPr>
          <p:cNvSpPr>
            <a:spLocks noGrp="1"/>
          </p:cNvSpPr>
          <p:nvPr>
            <p:ph type="title"/>
          </p:nvPr>
        </p:nvSpPr>
        <p:spPr/>
        <p:txBody>
          <a:bodyPr/>
          <a:lstStyle/>
          <a:p>
            <a:pPr eaLnBrk="1" hangingPunct="1"/>
            <a:r>
              <a:rPr lang="en-US" altLang="en-US">
                <a:solidFill>
                  <a:srgbClr val="1E1C11"/>
                </a:solidFill>
                <a:ea typeface="ＭＳ Ｐゴシック" panose="020B0600070205080204" pitchFamily="34" charset="-128"/>
              </a:rPr>
              <a:t>Taxonomy of Fear (cont.)</a:t>
            </a:r>
          </a:p>
        </p:txBody>
      </p:sp>
      <p:sp>
        <p:nvSpPr>
          <p:cNvPr id="39939" name="Content Placeholder 2">
            <a:extLst>
              <a:ext uri="{FF2B5EF4-FFF2-40B4-BE49-F238E27FC236}">
                <a16:creationId xmlns:a16="http://schemas.microsoft.com/office/drawing/2014/main" id="{685A0AA2-F857-4D8A-A4E8-E1F4D0205D43}"/>
              </a:ext>
            </a:extLst>
          </p:cNvPr>
          <p:cNvSpPr>
            <a:spLocks noGrp="1"/>
          </p:cNvSpPr>
          <p:nvPr>
            <p:ph idx="1"/>
          </p:nvPr>
        </p:nvSpPr>
        <p:spPr/>
        <p:txBody>
          <a:bodyPr>
            <a:normAutofit/>
          </a:bodyPr>
          <a:lstStyle/>
          <a:p>
            <a:pPr eaLnBrk="1" hangingPunct="1"/>
            <a:r>
              <a:rPr lang="en-US" altLang="en-US" sz="2800">
                <a:solidFill>
                  <a:srgbClr val="1E1C11"/>
                </a:solidFill>
                <a:ea typeface="ＭＳ Ｐゴシック" panose="020B0600070205080204" pitchFamily="34" charset="-128"/>
              </a:rPr>
              <a:t>Auditability and forensics (out of control of data)</a:t>
            </a:r>
          </a:p>
          <a:p>
            <a:pPr lvl="1" eaLnBrk="1" hangingPunct="1"/>
            <a:r>
              <a:rPr lang="en-US" altLang="en-US" sz="2400">
                <a:solidFill>
                  <a:srgbClr val="1E1C11"/>
                </a:solidFill>
                <a:ea typeface="ＭＳ Ｐゴシック" panose="020B0600070205080204" pitchFamily="34" charset="-128"/>
              </a:rPr>
              <a:t>Difficult to audit data held outside organization in a cloud</a:t>
            </a:r>
          </a:p>
          <a:p>
            <a:pPr lvl="1" eaLnBrk="1" hangingPunct="1"/>
            <a:r>
              <a:rPr lang="en-US" altLang="en-US" sz="2400">
                <a:solidFill>
                  <a:srgbClr val="1E1C11"/>
                </a:solidFill>
                <a:ea typeface="ＭＳ Ｐゴシック" panose="020B0600070205080204" pitchFamily="34" charset="-128"/>
              </a:rPr>
              <a:t>Forensics also made difficult since now clients don’t maintain data locally</a:t>
            </a:r>
          </a:p>
          <a:p>
            <a:pPr eaLnBrk="1" hangingPunct="1"/>
            <a:r>
              <a:rPr lang="en-US" altLang="en-US" sz="2800">
                <a:solidFill>
                  <a:srgbClr val="1E1C11"/>
                </a:solidFill>
                <a:ea typeface="ＭＳ Ｐゴシック" panose="020B0600070205080204" pitchFamily="34" charset="-128"/>
              </a:rPr>
              <a:t>Legal quagmire and transitive trust issues</a:t>
            </a:r>
          </a:p>
          <a:p>
            <a:pPr lvl="1" eaLnBrk="1" hangingPunct="1"/>
            <a:r>
              <a:rPr lang="en-US" altLang="en-US" sz="2400">
                <a:solidFill>
                  <a:srgbClr val="1E1C11"/>
                </a:solidFill>
                <a:ea typeface="ＭＳ Ｐゴシック" panose="020B0600070205080204" pitchFamily="34" charset="-128"/>
              </a:rPr>
              <a:t>Who is responsible for complying with regulations?</a:t>
            </a:r>
          </a:p>
          <a:p>
            <a:pPr lvl="2" eaLnBrk="1" hangingPunct="1"/>
            <a:r>
              <a:rPr lang="en-US" altLang="en-US" sz="1800">
                <a:solidFill>
                  <a:srgbClr val="1E1C11"/>
                </a:solidFill>
                <a:ea typeface="ＭＳ Ｐゴシック" panose="020B0600070205080204" pitchFamily="34" charset="-128"/>
              </a:rPr>
              <a:t>e.g., SOX, HIPAA, GLBA ?</a:t>
            </a:r>
          </a:p>
          <a:p>
            <a:pPr lvl="1" eaLnBrk="1" hangingPunct="1"/>
            <a:r>
              <a:rPr lang="en-US" altLang="en-US" sz="2400">
                <a:solidFill>
                  <a:srgbClr val="1E1C11"/>
                </a:solidFill>
                <a:ea typeface="ＭＳ Ｐゴシック" panose="020B0600070205080204" pitchFamily="34" charset="-128"/>
              </a:rPr>
              <a:t>If cloud provider subcontracts to third party clouds, will the data still be secure?</a:t>
            </a:r>
          </a:p>
        </p:txBody>
      </p:sp>
      <p:sp>
        <p:nvSpPr>
          <p:cNvPr id="39940" name="Slide Number Placeholder 5">
            <a:extLst>
              <a:ext uri="{FF2B5EF4-FFF2-40B4-BE49-F238E27FC236}">
                <a16:creationId xmlns:a16="http://schemas.microsoft.com/office/drawing/2014/main" id="{19DF8A3C-D3BC-4FF7-AFE1-7D1BDE10DB2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A86043BB-0584-4222-80BA-8372AD167F96}" type="slidenum">
              <a:rPr lang="en-US" altLang="en-US" sz="1200">
                <a:solidFill>
                  <a:srgbClr val="898989"/>
                </a:solidFill>
                <a:latin typeface="Calibri" panose="020F0502020204030204" pitchFamily="34" charset="0"/>
              </a:rPr>
              <a:pPr eaLnBrk="1" hangingPunct="1"/>
              <a:t>11</a:t>
            </a:fld>
            <a:endParaRPr lang="en-US" altLang="en-US" sz="1200">
              <a:solidFill>
                <a:srgbClr val="898989"/>
              </a:solidFill>
              <a:latin typeface="Calibri" panose="020F0502020204030204" pitchFamily="34"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4395B1B-CA91-4C41-9A30-A4B50FB093A0}"/>
              </a:ext>
            </a:extLst>
          </p:cNvPr>
          <p:cNvSpPr>
            <a:spLocks noGrp="1"/>
          </p:cNvSpPr>
          <p:nvPr>
            <p:ph type="title"/>
          </p:nvPr>
        </p:nvSpPr>
        <p:spPr>
          <a:ln>
            <a:miter lim="800000"/>
            <a:headEnd/>
            <a:tailEnd/>
          </a:ln>
        </p:spPr>
        <p:txBody>
          <a:bodyPr rtlCol="0">
            <a:scene3d>
              <a:camera prst="orthographicFront"/>
              <a:lightRig rig="soft" dir="t"/>
            </a:scene3d>
            <a:sp3d prstMaterial="softEdge">
              <a:bevelT w="25400" h="25400"/>
            </a:sp3d>
          </a:bodyPr>
          <a:lstStyle/>
          <a:p>
            <a:pPr fontAlgn="auto">
              <a:spcAft>
                <a:spcPts val="0"/>
              </a:spcAft>
              <a:defRPr/>
            </a:pPr>
            <a:r>
              <a:rPr lang="en-US" altLang="zh-CN" dirty="0">
                <a:ea typeface="+mj-ea"/>
                <a:cs typeface="+mj-cs"/>
              </a:rPr>
              <a:t>When considering Privacy and security</a:t>
            </a:r>
            <a:endParaRPr lang="zh-CN" altLang="en-US" dirty="0">
              <a:ea typeface="+mj-ea"/>
              <a:cs typeface="+mj-cs"/>
            </a:endParaRPr>
          </a:p>
        </p:txBody>
      </p:sp>
      <p:sp>
        <p:nvSpPr>
          <p:cNvPr id="33794" name="内容占位符 1">
            <a:extLst>
              <a:ext uri="{FF2B5EF4-FFF2-40B4-BE49-F238E27FC236}">
                <a16:creationId xmlns:a16="http://schemas.microsoft.com/office/drawing/2014/main" id="{29F7F2DD-2805-45B5-B45D-DB06D52054AA}"/>
              </a:ext>
            </a:extLst>
          </p:cNvPr>
          <p:cNvSpPr>
            <a:spLocks noGrp="1"/>
          </p:cNvSpPr>
          <p:nvPr>
            <p:ph idx="1"/>
          </p:nvPr>
        </p:nvSpPr>
        <p:spPr/>
        <p:txBody>
          <a:bodyPr/>
          <a:lstStyle/>
          <a:p>
            <a:pPr>
              <a:buFont typeface="Wingdings 3" panose="05040102010807070707" pitchFamily="18" charset="2"/>
              <a:buNone/>
            </a:pPr>
            <a:endParaRPr lang="en-US" altLang="zh-CN">
              <a:solidFill>
                <a:srgbClr val="1E1C11"/>
              </a:solidFill>
              <a:ea typeface="宋体" panose="02010600030101010101" pitchFamily="2" charset="-122"/>
            </a:endParaRPr>
          </a:p>
          <a:p>
            <a:pPr>
              <a:buFont typeface="Wingdings 3" panose="05040102010807070707" pitchFamily="18" charset="2"/>
              <a:buNone/>
            </a:pPr>
            <a:r>
              <a:rPr lang="en-US" altLang="zh-CN">
                <a:solidFill>
                  <a:srgbClr val="1E1C11"/>
                </a:solidFill>
                <a:ea typeface="宋体" panose="02010600030101010101" pitchFamily="2" charset="-122"/>
              </a:rPr>
              <a:t>Performing encryption or steganographic</a:t>
            </a:r>
          </a:p>
          <a:p>
            <a:pPr>
              <a:buFont typeface="Wingdings 3" panose="05040102010807070707" pitchFamily="18" charset="2"/>
              <a:buNone/>
            </a:pPr>
            <a:r>
              <a:rPr lang="en-US" altLang="zh-CN">
                <a:solidFill>
                  <a:srgbClr val="1E1C11"/>
                </a:solidFill>
                <a:ea typeface="宋体" panose="02010600030101010101" pitchFamily="2" charset="-122"/>
              </a:rPr>
              <a:t>techniques before sending data to the cloud</a:t>
            </a:r>
          </a:p>
          <a:p>
            <a:pPr>
              <a:buFont typeface="Wingdings 3" panose="05040102010807070707" pitchFamily="18" charset="2"/>
              <a:buNone/>
            </a:pPr>
            <a:r>
              <a:rPr lang="en-US" altLang="zh-CN">
                <a:solidFill>
                  <a:srgbClr val="1E1C11"/>
                </a:solidFill>
                <a:ea typeface="宋体" panose="02010600030101010101" pitchFamily="2" charset="-122"/>
              </a:rPr>
              <a:t>requires some additional processing on the</a:t>
            </a:r>
          </a:p>
          <a:p>
            <a:pPr>
              <a:buFont typeface="Wingdings 3" panose="05040102010807070707" pitchFamily="18" charset="2"/>
              <a:buNone/>
            </a:pPr>
            <a:r>
              <a:rPr lang="en-US" altLang="zh-CN">
                <a:solidFill>
                  <a:srgbClr val="1E1C11"/>
                </a:solidFill>
                <a:ea typeface="宋体" panose="02010600030101010101" pitchFamily="2" charset="-122"/>
              </a:rPr>
              <a:t>mobile system. So the formula become:</a:t>
            </a:r>
          </a:p>
          <a:p>
            <a:pPr>
              <a:buFont typeface="Wingdings 3" panose="05040102010807070707" pitchFamily="18" charset="2"/>
              <a:buNone/>
            </a:pPr>
            <a:endParaRPr lang="zh-CN" altLang="en-US">
              <a:solidFill>
                <a:srgbClr val="1E1C11"/>
              </a:solidFill>
              <a:ea typeface="宋体" panose="02010600030101010101" pitchFamily="2" charset="-122"/>
            </a:endParaRPr>
          </a:p>
        </p:txBody>
      </p:sp>
      <p:pic>
        <p:nvPicPr>
          <p:cNvPr id="159748" name="Picture 2" descr="C:\Documents and Settings\Dandy\桌面\1.bmp">
            <a:extLst>
              <a:ext uri="{FF2B5EF4-FFF2-40B4-BE49-F238E27FC236}">
                <a16:creationId xmlns:a16="http://schemas.microsoft.com/office/drawing/2014/main" id="{7A837E0C-925F-4BBF-818F-46A61A85B8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8813" y="4071938"/>
            <a:ext cx="4429125" cy="107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A665E4D9-D620-45B7-8D3E-29C82F666244}"/>
              </a:ext>
            </a:extLst>
          </p:cNvPr>
          <p:cNvSpPr>
            <a:spLocks noGrp="1"/>
          </p:cNvSpPr>
          <p:nvPr>
            <p:ph type="sldNum" sz="quarter" idx="12"/>
          </p:nvPr>
        </p:nvSpPr>
        <p:spPr/>
        <p:txBody>
          <a:bodyPr/>
          <a:lstStyle/>
          <a:p>
            <a:fld id="{C3802F7D-CE2A-4257-9499-27268CCBAA3C}" type="slidenum">
              <a:rPr lang="en-US" altLang="en-US" smtClean="0"/>
              <a:pPr/>
              <a:t>110</a:t>
            </a:fld>
            <a:endParaRPr lang="en-US" alt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0DC37AB-2389-4690-A418-BCD81C3E4058}"/>
              </a:ext>
            </a:extLst>
          </p:cNvPr>
          <p:cNvSpPr>
            <a:spLocks noGrp="1"/>
          </p:cNvSpPr>
          <p:nvPr>
            <p:ph type="title"/>
          </p:nvPr>
        </p:nvSpPr>
        <p:spPr>
          <a:ln>
            <a:miter lim="800000"/>
            <a:headEnd/>
            <a:tailEnd/>
          </a:ln>
        </p:spPr>
        <p:txBody>
          <a:bodyPr rtlCol="0">
            <a:scene3d>
              <a:camera prst="orthographicFront"/>
              <a:lightRig rig="soft" dir="t"/>
            </a:scene3d>
            <a:sp3d prstMaterial="softEdge">
              <a:bevelT w="25400" h="25400"/>
            </a:sp3d>
          </a:bodyPr>
          <a:lstStyle/>
          <a:p>
            <a:pPr fontAlgn="auto">
              <a:spcAft>
                <a:spcPts val="0"/>
              </a:spcAft>
              <a:defRPr/>
            </a:pPr>
            <a:r>
              <a:rPr lang="en-US" altLang="zh-CN" dirty="0">
                <a:ea typeface="+mj-ea"/>
                <a:cs typeface="+mj-cs"/>
              </a:rPr>
              <a:t>Conclusion</a:t>
            </a:r>
            <a:endParaRPr lang="zh-CN" altLang="en-US" dirty="0">
              <a:ea typeface="+mj-ea"/>
              <a:cs typeface="+mj-cs"/>
            </a:endParaRPr>
          </a:p>
        </p:txBody>
      </p:sp>
      <p:sp>
        <p:nvSpPr>
          <p:cNvPr id="34818" name="内容占位符 1">
            <a:extLst>
              <a:ext uri="{FF2B5EF4-FFF2-40B4-BE49-F238E27FC236}">
                <a16:creationId xmlns:a16="http://schemas.microsoft.com/office/drawing/2014/main" id="{CFDC8996-7CA3-4F39-8917-D0FCC7E5D1DE}"/>
              </a:ext>
            </a:extLst>
          </p:cNvPr>
          <p:cNvSpPr>
            <a:spLocks noGrp="1"/>
          </p:cNvSpPr>
          <p:nvPr>
            <p:ph idx="1"/>
          </p:nvPr>
        </p:nvSpPr>
        <p:spPr/>
        <p:txBody>
          <a:bodyPr>
            <a:normAutofit fontScale="92500" lnSpcReduction="10000"/>
          </a:bodyPr>
          <a:lstStyle/>
          <a:p>
            <a:pPr>
              <a:lnSpc>
                <a:spcPct val="90000"/>
              </a:lnSpc>
              <a:buFont typeface="Wingdings" panose="05000000000000000000" pitchFamily="2" charset="2"/>
              <a:buChar char="Ø"/>
            </a:pPr>
            <a:r>
              <a:rPr lang="en-US" altLang="zh-CN" sz="2500">
                <a:solidFill>
                  <a:srgbClr val="1E1C11"/>
                </a:solidFill>
                <a:ea typeface="宋体" panose="02010600030101010101" pitchFamily="2" charset="-122"/>
              </a:rPr>
              <a:t>cloud computing can potentially save energy</a:t>
            </a:r>
          </a:p>
          <a:p>
            <a:pPr>
              <a:lnSpc>
                <a:spcPct val="90000"/>
              </a:lnSpc>
              <a:buFont typeface="Wingdings 3" panose="05040102010807070707" pitchFamily="18" charset="2"/>
              <a:buNone/>
            </a:pPr>
            <a:r>
              <a:rPr lang="en-US" altLang="zh-CN" sz="2500">
                <a:solidFill>
                  <a:srgbClr val="1E1C11"/>
                </a:solidFill>
                <a:ea typeface="宋体" panose="02010600030101010101" pitchFamily="2" charset="-122"/>
              </a:rPr>
              <a:t>for mobile users.</a:t>
            </a:r>
          </a:p>
          <a:p>
            <a:pPr>
              <a:lnSpc>
                <a:spcPct val="90000"/>
              </a:lnSpc>
              <a:buFont typeface="Wingdings" panose="05000000000000000000" pitchFamily="2" charset="2"/>
              <a:buChar char="Ø"/>
            </a:pPr>
            <a:r>
              <a:rPr lang="en-US" altLang="zh-CN" sz="2500">
                <a:solidFill>
                  <a:srgbClr val="1E1C11"/>
                </a:solidFill>
                <a:ea typeface="宋体" panose="02010600030101010101" pitchFamily="2" charset="-122"/>
              </a:rPr>
              <a:t>not all applications are energy</a:t>
            </a:r>
          </a:p>
          <a:p>
            <a:pPr>
              <a:lnSpc>
                <a:spcPct val="90000"/>
              </a:lnSpc>
              <a:buFont typeface="Wingdings 3" panose="05040102010807070707" pitchFamily="18" charset="2"/>
              <a:buNone/>
            </a:pPr>
            <a:r>
              <a:rPr lang="en-US" altLang="zh-CN" sz="2500">
                <a:solidFill>
                  <a:srgbClr val="1E1C11"/>
                </a:solidFill>
                <a:ea typeface="宋体" panose="02010600030101010101" pitchFamily="2" charset="-122"/>
              </a:rPr>
              <a:t>efficient when migrated to the cloud. </a:t>
            </a:r>
          </a:p>
          <a:p>
            <a:pPr>
              <a:lnSpc>
                <a:spcPct val="90000"/>
              </a:lnSpc>
              <a:buFont typeface="Wingdings" panose="05000000000000000000" pitchFamily="2" charset="2"/>
              <a:buChar char="Ø"/>
            </a:pPr>
            <a:r>
              <a:rPr lang="en-US" altLang="zh-CN" sz="2500">
                <a:solidFill>
                  <a:srgbClr val="1E1C11"/>
                </a:solidFill>
                <a:ea typeface="宋体" panose="02010600030101010101" pitchFamily="2" charset="-122"/>
              </a:rPr>
              <a:t>cloud computing services would be</a:t>
            </a:r>
          </a:p>
          <a:p>
            <a:pPr>
              <a:lnSpc>
                <a:spcPct val="90000"/>
              </a:lnSpc>
              <a:buFont typeface="Wingdings 3" panose="05040102010807070707" pitchFamily="18" charset="2"/>
              <a:buNone/>
            </a:pPr>
            <a:r>
              <a:rPr lang="en-US" altLang="zh-CN" sz="2500">
                <a:solidFill>
                  <a:srgbClr val="1E1C11"/>
                </a:solidFill>
                <a:ea typeface="宋体" panose="02010600030101010101" pitchFamily="2" charset="-122"/>
              </a:rPr>
              <a:t>significantly different from cloud services for</a:t>
            </a:r>
          </a:p>
          <a:p>
            <a:pPr>
              <a:lnSpc>
                <a:spcPct val="90000"/>
              </a:lnSpc>
              <a:buFont typeface="Wingdings 3" panose="05040102010807070707" pitchFamily="18" charset="2"/>
              <a:buNone/>
            </a:pPr>
            <a:r>
              <a:rPr lang="en-US" altLang="zh-CN" sz="2500">
                <a:solidFill>
                  <a:srgbClr val="1E1C11"/>
                </a:solidFill>
                <a:ea typeface="宋体" panose="02010600030101010101" pitchFamily="2" charset="-122"/>
              </a:rPr>
              <a:t>desktops because they must offer energy</a:t>
            </a:r>
          </a:p>
          <a:p>
            <a:pPr>
              <a:lnSpc>
                <a:spcPct val="90000"/>
              </a:lnSpc>
              <a:buFont typeface="Wingdings 3" panose="05040102010807070707" pitchFamily="18" charset="2"/>
              <a:buNone/>
            </a:pPr>
            <a:r>
              <a:rPr lang="en-US" altLang="zh-CN" sz="2500">
                <a:solidFill>
                  <a:srgbClr val="1E1C11"/>
                </a:solidFill>
                <a:ea typeface="宋体" panose="02010600030101010101" pitchFamily="2" charset="-122"/>
              </a:rPr>
              <a:t>savings. </a:t>
            </a:r>
          </a:p>
          <a:p>
            <a:pPr>
              <a:lnSpc>
                <a:spcPct val="90000"/>
              </a:lnSpc>
              <a:buFont typeface="Wingdings" panose="05000000000000000000" pitchFamily="2" charset="2"/>
              <a:buChar char="Ø"/>
            </a:pPr>
            <a:r>
              <a:rPr lang="en-US" altLang="zh-CN" sz="2500">
                <a:solidFill>
                  <a:srgbClr val="1E1C11"/>
                </a:solidFill>
                <a:ea typeface="宋体" panose="02010600030101010101" pitchFamily="2" charset="-122"/>
              </a:rPr>
              <a:t>The services should consider the energy</a:t>
            </a:r>
          </a:p>
          <a:p>
            <a:pPr>
              <a:lnSpc>
                <a:spcPct val="90000"/>
              </a:lnSpc>
              <a:buFont typeface="Wingdings 3" panose="05040102010807070707" pitchFamily="18" charset="2"/>
              <a:buNone/>
            </a:pPr>
            <a:r>
              <a:rPr lang="en-US" altLang="zh-CN" sz="2500">
                <a:solidFill>
                  <a:srgbClr val="1E1C11"/>
                </a:solidFill>
                <a:ea typeface="宋体" panose="02010600030101010101" pitchFamily="2" charset="-122"/>
              </a:rPr>
              <a:t>overhead for privacy, security, reliability,</a:t>
            </a:r>
          </a:p>
          <a:p>
            <a:pPr>
              <a:lnSpc>
                <a:spcPct val="90000"/>
              </a:lnSpc>
              <a:buFont typeface="Wingdings 3" panose="05040102010807070707" pitchFamily="18" charset="2"/>
              <a:buNone/>
            </a:pPr>
            <a:r>
              <a:rPr lang="en-US" altLang="zh-CN" sz="2500">
                <a:solidFill>
                  <a:srgbClr val="1E1C11"/>
                </a:solidFill>
                <a:ea typeface="宋体" panose="02010600030101010101" pitchFamily="2" charset="-122"/>
              </a:rPr>
              <a:t>and data communication before offloading. </a:t>
            </a:r>
            <a:endParaRPr lang="zh-CN" altLang="en-US" sz="2500">
              <a:solidFill>
                <a:srgbClr val="1E1C11"/>
              </a:solidFill>
              <a:ea typeface="宋体" panose="02010600030101010101" pitchFamily="2" charset="-122"/>
            </a:endParaRPr>
          </a:p>
        </p:txBody>
      </p:sp>
      <p:sp>
        <p:nvSpPr>
          <p:cNvPr id="2" name="Slide Number Placeholder 1">
            <a:extLst>
              <a:ext uri="{FF2B5EF4-FFF2-40B4-BE49-F238E27FC236}">
                <a16:creationId xmlns:a16="http://schemas.microsoft.com/office/drawing/2014/main" id="{CCCE65B5-3E0B-44F2-8657-8B1851B03478}"/>
              </a:ext>
            </a:extLst>
          </p:cNvPr>
          <p:cNvSpPr>
            <a:spLocks noGrp="1"/>
          </p:cNvSpPr>
          <p:nvPr>
            <p:ph type="sldNum" sz="quarter" idx="12"/>
          </p:nvPr>
        </p:nvSpPr>
        <p:spPr/>
        <p:txBody>
          <a:bodyPr/>
          <a:lstStyle/>
          <a:p>
            <a:fld id="{C3802F7D-CE2A-4257-9499-27268CCBAA3C}" type="slidenum">
              <a:rPr lang="en-US" altLang="en-US" smtClean="0"/>
              <a:pPr/>
              <a:t>111</a:t>
            </a:fld>
            <a:endParaRPr lang="en-US" alt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946D7DF-2968-49C9-A6DC-580A04D10FC0}"/>
              </a:ext>
            </a:extLst>
          </p:cNvPr>
          <p:cNvSpPr>
            <a:spLocks noGrp="1"/>
          </p:cNvSpPr>
          <p:nvPr>
            <p:ph type="title"/>
          </p:nvPr>
        </p:nvSpPr>
        <p:spPr>
          <a:ln>
            <a:miter lim="800000"/>
            <a:headEnd/>
            <a:tailEnd/>
          </a:ln>
        </p:spPr>
        <p:txBody>
          <a:bodyPr rtlCol="0">
            <a:scene3d>
              <a:camera prst="orthographicFront"/>
              <a:lightRig rig="soft" dir="t"/>
            </a:scene3d>
            <a:sp3d prstMaterial="softEdge">
              <a:bevelT w="25400" h="25400"/>
            </a:sp3d>
          </a:bodyPr>
          <a:lstStyle/>
          <a:p>
            <a:pPr fontAlgn="auto">
              <a:spcAft>
                <a:spcPts val="0"/>
              </a:spcAft>
              <a:defRPr/>
            </a:pPr>
            <a:r>
              <a:rPr lang="en-US" altLang="zh-CN" dirty="0">
                <a:ea typeface="+mj-ea"/>
                <a:cs typeface="+mj-cs"/>
              </a:rPr>
              <a:t>Conclusion</a:t>
            </a:r>
            <a:endParaRPr lang="zh-CN" altLang="en-US" dirty="0">
              <a:ea typeface="+mj-ea"/>
              <a:cs typeface="+mj-cs"/>
            </a:endParaRPr>
          </a:p>
        </p:txBody>
      </p:sp>
      <p:sp>
        <p:nvSpPr>
          <p:cNvPr id="35842" name="内容占位符 1">
            <a:extLst>
              <a:ext uri="{FF2B5EF4-FFF2-40B4-BE49-F238E27FC236}">
                <a16:creationId xmlns:a16="http://schemas.microsoft.com/office/drawing/2014/main" id="{20D69B36-AF8E-4E76-A6A0-B0FCE03771CF}"/>
              </a:ext>
            </a:extLst>
          </p:cNvPr>
          <p:cNvSpPr>
            <a:spLocks noGrp="1"/>
          </p:cNvSpPr>
          <p:nvPr>
            <p:ph idx="1"/>
          </p:nvPr>
        </p:nvSpPr>
        <p:spPr/>
        <p:txBody>
          <a:bodyPr/>
          <a:lstStyle/>
          <a:p>
            <a:pPr>
              <a:buFont typeface="Wingdings 3" charset="2"/>
              <a:buNone/>
              <a:defRPr/>
            </a:pPr>
            <a:endParaRPr lang="zh-CN" altLang="en-US">
              <a:ea typeface="宋体" charset="-122"/>
              <a:cs typeface="宋体" charset="-122"/>
            </a:endParaRPr>
          </a:p>
        </p:txBody>
      </p:sp>
      <p:pic>
        <p:nvPicPr>
          <p:cNvPr id="161796" name="Picture 2" descr="C:\Documents and Settings\Dandy\桌面\1.bmp">
            <a:extLst>
              <a:ext uri="{FF2B5EF4-FFF2-40B4-BE49-F238E27FC236}">
                <a16:creationId xmlns:a16="http://schemas.microsoft.com/office/drawing/2014/main" id="{747598D6-72B0-4810-92AE-210CF03D3D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3" y="1500188"/>
            <a:ext cx="8143875" cy="450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BAFAE03D-FC72-4AFC-9966-0CBABA6F1CF9}"/>
              </a:ext>
            </a:extLst>
          </p:cNvPr>
          <p:cNvSpPr>
            <a:spLocks noGrp="1"/>
          </p:cNvSpPr>
          <p:nvPr>
            <p:ph type="sldNum" sz="quarter" idx="12"/>
          </p:nvPr>
        </p:nvSpPr>
        <p:spPr/>
        <p:txBody>
          <a:bodyPr/>
          <a:lstStyle/>
          <a:p>
            <a:fld id="{C3802F7D-CE2A-4257-9499-27268CCBAA3C}" type="slidenum">
              <a:rPr lang="en-US" altLang="en-US" smtClean="0"/>
              <a:pPr/>
              <a:t>112</a:t>
            </a:fld>
            <a:endParaRPr lang="en-US" alt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1">
            <a:extLst>
              <a:ext uri="{FF2B5EF4-FFF2-40B4-BE49-F238E27FC236}">
                <a16:creationId xmlns:a16="http://schemas.microsoft.com/office/drawing/2014/main" id="{A4AB6FB7-AF76-4DEF-870D-1D16A6E91ECF}"/>
              </a:ext>
            </a:extLst>
          </p:cNvPr>
          <p:cNvSpPr>
            <a:spLocks noGrp="1" noChangeArrowheads="1"/>
          </p:cNvSpPr>
          <p:nvPr>
            <p:ph type="ctrTitle"/>
          </p:nvPr>
        </p:nvSpPr>
        <p:spPr>
          <a:xfrm>
            <a:off x="762000" y="1600200"/>
            <a:ext cx="7607300" cy="1292225"/>
          </a:xfrm>
        </p:spPr>
        <p:txBody>
          <a:bodyPr lIns="0" tIns="0" rIns="0" bIns="0" anchor="t"/>
          <a:lstStyle/>
          <a:p>
            <a:pPr>
              <a:lnSpc>
                <a:spcPct val="95000"/>
              </a:lnSpc>
            </a:pPr>
            <a:r>
              <a:rPr lang="en-US" altLang="en-US" sz="4300">
                <a:solidFill>
                  <a:srgbClr val="000000"/>
                </a:solidFill>
                <a:latin typeface="Arial" panose="020B0604020202020204" pitchFamily="34" charset="0"/>
                <a:ea typeface="ＭＳ Ｐゴシック" panose="020B0600070205080204" pitchFamily="34" charset="-128"/>
              </a:rPr>
              <a:t>Bandwidth Measurements for VMs in Cloud</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
            <a:extLst>
              <a:ext uri="{FF2B5EF4-FFF2-40B4-BE49-F238E27FC236}">
                <a16:creationId xmlns:a16="http://schemas.microsoft.com/office/drawing/2014/main" id="{F6A54981-AFA9-499F-B35B-7DAC68C9440D}"/>
              </a:ext>
            </a:extLst>
          </p:cNvPr>
          <p:cNvSpPr>
            <a:spLocks noGrp="1" noChangeArrowheads="1"/>
          </p:cNvSpPr>
          <p:nvPr>
            <p:ph type="title"/>
          </p:nvPr>
        </p:nvSpPr>
        <p:spPr>
          <a:xfrm>
            <a:off x="222250" y="274638"/>
            <a:ext cx="8699500" cy="822325"/>
          </a:xfrm>
        </p:spPr>
        <p:txBody>
          <a:bodyPr lIns="0" tIns="0" rIns="0" bIns="0" anchor="t"/>
          <a:lstStyle/>
          <a:p>
            <a:pPr>
              <a:lnSpc>
                <a:spcPct val="95000"/>
              </a:lnSpc>
            </a:pPr>
            <a:r>
              <a:rPr lang="en-US" altLang="en-US" sz="3900">
                <a:solidFill>
                  <a:srgbClr val="000000"/>
                </a:solidFill>
                <a:latin typeface="Arial" panose="020B0604020202020204" pitchFamily="34" charset="0"/>
                <a:ea typeface="ＭＳ Ｐゴシック" panose="020B0600070205080204" pitchFamily="34" charset="-128"/>
              </a:rPr>
              <a:t>MOTIVATION</a:t>
            </a:r>
          </a:p>
        </p:txBody>
      </p:sp>
      <p:sp>
        <p:nvSpPr>
          <p:cNvPr id="3074" name="Rectangle 2">
            <a:extLst>
              <a:ext uri="{FF2B5EF4-FFF2-40B4-BE49-F238E27FC236}">
                <a16:creationId xmlns:a16="http://schemas.microsoft.com/office/drawing/2014/main" id="{709DB926-B924-4EF7-93E1-E0519783F03E}"/>
              </a:ext>
            </a:extLst>
          </p:cNvPr>
          <p:cNvSpPr>
            <a:spLocks noGrp="1" noChangeArrowheads="1"/>
          </p:cNvSpPr>
          <p:nvPr>
            <p:ph idx="1"/>
          </p:nvPr>
        </p:nvSpPr>
        <p:spPr>
          <a:xfrm>
            <a:off x="234950" y="1641475"/>
            <a:ext cx="8674100" cy="4930775"/>
          </a:xfrm>
        </p:spPr>
        <p:txBody>
          <a:bodyPr lIns="0" tIns="0" rIns="0" bIns="0">
            <a:normAutofit/>
          </a:bodyPr>
          <a:lstStyle/>
          <a:p>
            <a:pPr marL="411163" lvl="1" indent="-307975">
              <a:lnSpc>
                <a:spcPct val="95000"/>
              </a:lnSpc>
              <a:spcBef>
                <a:spcPct val="0"/>
              </a:spcBef>
              <a:buClr>
                <a:srgbClr val="000000"/>
              </a:buClr>
              <a:buFontTx/>
              <a:buChar char="•"/>
            </a:pPr>
            <a:r>
              <a:rPr lang="en-US" altLang="en-US">
                <a:solidFill>
                  <a:srgbClr val="000000"/>
                </a:solidFill>
                <a:latin typeface="Arial" panose="020B0604020202020204" pitchFamily="34" charset="0"/>
                <a:ea typeface="ＭＳ Ｐゴシック" panose="020B0600070205080204" pitchFamily="34" charset="-128"/>
              </a:rPr>
              <a:t>Many applications are being deployed in cloud to leverage the scalability provided by the cloud providers.</a:t>
            </a:r>
            <a:endParaRPr lang="en-US" altLang="en-US">
              <a:solidFill>
                <a:srgbClr val="1E1C11"/>
              </a:solidFill>
              <a:ea typeface="ＭＳ Ｐゴシック" panose="020B0600070205080204" pitchFamily="34" charset="-128"/>
            </a:endParaRPr>
          </a:p>
          <a:p>
            <a:pPr marL="0" indent="0">
              <a:lnSpc>
                <a:spcPct val="95000"/>
              </a:lnSpc>
              <a:spcBef>
                <a:spcPct val="0"/>
              </a:spcBef>
              <a:buFont typeface="Arial" panose="020B0604020202020204" pitchFamily="34" charset="0"/>
              <a:buNone/>
            </a:pPr>
            <a:endParaRPr lang="en-US" altLang="en-US">
              <a:solidFill>
                <a:srgbClr val="000000"/>
              </a:solidFill>
              <a:latin typeface="Arial" panose="020B0604020202020204" pitchFamily="34" charset="0"/>
              <a:ea typeface="ＭＳ Ｐゴシック" panose="020B0600070205080204" pitchFamily="34" charset="-128"/>
            </a:endParaRPr>
          </a:p>
          <a:p>
            <a:pPr marL="411163" lvl="1" indent="-307975">
              <a:lnSpc>
                <a:spcPct val="95000"/>
              </a:lnSpc>
              <a:spcBef>
                <a:spcPct val="0"/>
              </a:spcBef>
              <a:buClr>
                <a:srgbClr val="000000"/>
              </a:buClr>
              <a:buFontTx/>
              <a:buChar char="•"/>
            </a:pPr>
            <a:r>
              <a:rPr lang="en-US" altLang="en-US">
                <a:solidFill>
                  <a:srgbClr val="000000"/>
                </a:solidFill>
                <a:latin typeface="Arial" panose="020B0604020202020204" pitchFamily="34" charset="0"/>
                <a:ea typeface="ＭＳ Ｐゴシック" panose="020B0600070205080204" pitchFamily="34" charset="-128"/>
              </a:rPr>
              <a:t>Tools provided by the cloud providers do not give performance metrics from the network perspective.</a:t>
            </a:r>
            <a:endParaRPr lang="en-US" altLang="en-US">
              <a:solidFill>
                <a:srgbClr val="1E1C11"/>
              </a:solidFill>
              <a:ea typeface="ＭＳ Ｐゴシック" panose="020B0600070205080204" pitchFamily="34" charset="-128"/>
            </a:endParaRPr>
          </a:p>
          <a:p>
            <a:pPr marL="0" indent="0">
              <a:lnSpc>
                <a:spcPct val="95000"/>
              </a:lnSpc>
              <a:spcBef>
                <a:spcPct val="0"/>
              </a:spcBef>
              <a:buFont typeface="Arial" panose="020B0604020202020204" pitchFamily="34" charset="0"/>
              <a:buNone/>
            </a:pPr>
            <a:endParaRPr lang="en-US" altLang="en-US">
              <a:solidFill>
                <a:srgbClr val="000000"/>
              </a:solidFill>
              <a:latin typeface="Arial" panose="020B0604020202020204" pitchFamily="34" charset="0"/>
              <a:ea typeface="ＭＳ Ｐゴシック" panose="020B0600070205080204" pitchFamily="34" charset="-128"/>
            </a:endParaRPr>
          </a:p>
          <a:p>
            <a:pPr marL="411163" lvl="1" indent="-307975">
              <a:lnSpc>
                <a:spcPct val="95000"/>
              </a:lnSpc>
              <a:spcBef>
                <a:spcPct val="0"/>
              </a:spcBef>
              <a:buClr>
                <a:srgbClr val="000000"/>
              </a:buClr>
              <a:buFontTx/>
              <a:buChar char="•"/>
            </a:pPr>
            <a:r>
              <a:rPr lang="en-US" altLang="en-US">
                <a:solidFill>
                  <a:srgbClr val="000000"/>
                </a:solidFill>
                <a:latin typeface="Arial" panose="020B0604020202020204" pitchFamily="34" charset="0"/>
                <a:ea typeface="ＭＳ Ｐゴシック" panose="020B0600070205080204" pitchFamily="34" charset="-128"/>
              </a:rPr>
              <a:t>Network topology is not exposed to the cloud users and the applications consider all network links to be homogeneous.</a:t>
            </a:r>
            <a:endParaRPr lang="en-US" altLang="en-US">
              <a:solidFill>
                <a:srgbClr val="1E1C11"/>
              </a:solidFill>
              <a:ea typeface="ＭＳ Ｐゴシック" panose="020B0600070205080204" pitchFamily="34" charset="-128"/>
            </a:endParaRPr>
          </a:p>
          <a:p>
            <a:pPr marL="0" indent="0">
              <a:lnSpc>
                <a:spcPct val="95000"/>
              </a:lnSpc>
              <a:spcBef>
                <a:spcPct val="0"/>
              </a:spcBef>
              <a:buFont typeface="Arial" panose="020B0604020202020204" pitchFamily="34" charset="0"/>
              <a:buNone/>
            </a:pPr>
            <a:endParaRPr lang="en-US" altLang="en-US">
              <a:solidFill>
                <a:srgbClr val="000000"/>
              </a:solidFill>
              <a:latin typeface="Arial" panose="020B0604020202020204" pitchFamily="34" charset="0"/>
              <a:ea typeface="ＭＳ Ｐゴシック" panose="020B0600070205080204" pitchFamily="34" charset="-128"/>
            </a:endParaRPr>
          </a:p>
          <a:p>
            <a:pPr marL="411163" lvl="1" indent="-307975">
              <a:lnSpc>
                <a:spcPct val="95000"/>
              </a:lnSpc>
              <a:spcBef>
                <a:spcPct val="0"/>
              </a:spcBef>
              <a:buClr>
                <a:srgbClr val="000000"/>
              </a:buClr>
              <a:buFontTx/>
              <a:buChar char="•"/>
            </a:pPr>
            <a:r>
              <a:rPr lang="en-US" altLang="en-US">
                <a:solidFill>
                  <a:srgbClr val="000000"/>
                </a:solidFill>
                <a:latin typeface="Arial" panose="020B0604020202020204" pitchFamily="34" charset="0"/>
                <a:ea typeface="ＭＳ Ｐゴシック" panose="020B0600070205080204" pitchFamily="34" charset="-128"/>
              </a:rPr>
              <a:t>Metrics such as available bandwidth, latency etc. will be more useful to the cloud users.</a:t>
            </a:r>
            <a:endParaRPr lang="en-US" altLang="en-US">
              <a:solidFill>
                <a:srgbClr val="1E1C11"/>
              </a:solidFill>
              <a:ea typeface="ＭＳ Ｐゴシック" panose="020B0600070205080204" pitchFamily="34" charset="-128"/>
            </a:endParaRPr>
          </a:p>
          <a:p>
            <a:pPr marL="0" indent="0">
              <a:lnSpc>
                <a:spcPct val="95000"/>
              </a:lnSpc>
              <a:spcBef>
                <a:spcPct val="0"/>
              </a:spcBef>
              <a:buFont typeface="Arial" panose="020B0604020202020204" pitchFamily="34" charset="0"/>
              <a:buNone/>
            </a:pPr>
            <a:r>
              <a:rPr lang="en-US" altLang="en-US">
                <a:solidFill>
                  <a:srgbClr val="000000"/>
                </a:solidFill>
                <a:latin typeface="Arial" panose="020B0604020202020204" pitchFamily="34" charset="0"/>
                <a:ea typeface="ＭＳ Ｐゴシック" panose="020B0600070205080204" pitchFamily="34" charset="-128"/>
              </a:rPr>
              <a:t> </a:t>
            </a:r>
          </a:p>
        </p:txBody>
      </p:sp>
      <p:sp>
        <p:nvSpPr>
          <p:cNvPr id="2" name="Slide Number Placeholder 1">
            <a:extLst>
              <a:ext uri="{FF2B5EF4-FFF2-40B4-BE49-F238E27FC236}">
                <a16:creationId xmlns:a16="http://schemas.microsoft.com/office/drawing/2014/main" id="{3C0F650C-CAC6-48BF-BDB0-1CB675154B53}"/>
              </a:ext>
            </a:extLst>
          </p:cNvPr>
          <p:cNvSpPr>
            <a:spLocks noGrp="1"/>
          </p:cNvSpPr>
          <p:nvPr>
            <p:ph type="sldNum" sz="quarter" idx="12"/>
          </p:nvPr>
        </p:nvSpPr>
        <p:spPr/>
        <p:txBody>
          <a:bodyPr/>
          <a:lstStyle/>
          <a:p>
            <a:fld id="{C3802F7D-CE2A-4257-9499-27268CCBAA3C}" type="slidenum">
              <a:rPr lang="en-US" altLang="en-US" smtClean="0"/>
              <a:pPr/>
              <a:t>114</a:t>
            </a:fld>
            <a:endParaRPr lang="en-US" alt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1">
            <a:extLst>
              <a:ext uri="{FF2B5EF4-FFF2-40B4-BE49-F238E27FC236}">
                <a16:creationId xmlns:a16="http://schemas.microsoft.com/office/drawing/2014/main" id="{248731B4-6999-4DDF-A329-37EEE32395A2}"/>
              </a:ext>
            </a:extLst>
          </p:cNvPr>
          <p:cNvSpPr>
            <a:spLocks noGrp="1" noChangeArrowheads="1"/>
          </p:cNvSpPr>
          <p:nvPr>
            <p:ph type="title"/>
          </p:nvPr>
        </p:nvSpPr>
        <p:spPr>
          <a:xfrm>
            <a:off x="222250" y="274638"/>
            <a:ext cx="8699500" cy="822325"/>
          </a:xfrm>
        </p:spPr>
        <p:txBody>
          <a:bodyPr lIns="0" tIns="0" rIns="0" bIns="0" anchor="t"/>
          <a:lstStyle/>
          <a:p>
            <a:pPr>
              <a:lnSpc>
                <a:spcPct val="95000"/>
              </a:lnSpc>
            </a:pPr>
            <a:r>
              <a:rPr lang="en-US" altLang="en-US" sz="3900">
                <a:solidFill>
                  <a:srgbClr val="000000"/>
                </a:solidFill>
                <a:latin typeface="Arial" panose="020B0604020202020204" pitchFamily="34" charset="0"/>
                <a:ea typeface="ＭＳ Ｐゴシック" panose="020B0600070205080204" pitchFamily="34" charset="-128"/>
              </a:rPr>
              <a:t>Experimental Evaluation</a:t>
            </a:r>
          </a:p>
        </p:txBody>
      </p:sp>
      <p:sp>
        <p:nvSpPr>
          <p:cNvPr id="4098" name="Rectangle 2">
            <a:extLst>
              <a:ext uri="{FF2B5EF4-FFF2-40B4-BE49-F238E27FC236}">
                <a16:creationId xmlns:a16="http://schemas.microsoft.com/office/drawing/2014/main" id="{9B87AAF8-4A52-45B7-8621-B04B1B34663C}"/>
              </a:ext>
            </a:extLst>
          </p:cNvPr>
          <p:cNvSpPr>
            <a:spLocks noGrp="1" noChangeArrowheads="1"/>
          </p:cNvSpPr>
          <p:nvPr>
            <p:ph idx="1"/>
          </p:nvPr>
        </p:nvSpPr>
        <p:spPr>
          <a:xfrm>
            <a:off x="234950" y="1641475"/>
            <a:ext cx="8674100" cy="4930775"/>
          </a:xfrm>
        </p:spPr>
        <p:txBody>
          <a:bodyPr lIns="0" tIns="0" rIns="0" bIns="0">
            <a:normAutofit/>
          </a:bodyPr>
          <a:lstStyle/>
          <a:p>
            <a:pPr marL="411163" lvl="1" indent="-307975">
              <a:lnSpc>
                <a:spcPct val="95000"/>
              </a:lnSpc>
              <a:spcBef>
                <a:spcPct val="0"/>
              </a:spcBef>
              <a:buClr>
                <a:srgbClr val="000000"/>
              </a:buClr>
              <a:buFontTx/>
              <a:buChar char="•"/>
            </a:pPr>
            <a:r>
              <a:rPr lang="en-US" altLang="en-US">
                <a:solidFill>
                  <a:srgbClr val="000000"/>
                </a:solidFill>
                <a:latin typeface="Arial" panose="020B0604020202020204" pitchFamily="34" charset="0"/>
                <a:ea typeface="ＭＳ Ｐゴシック" panose="020B0600070205080204" pitchFamily="34" charset="-128"/>
              </a:rPr>
              <a:t>Set up</a:t>
            </a:r>
            <a:endParaRPr lang="en-US" altLang="en-US">
              <a:solidFill>
                <a:srgbClr val="1E1C11"/>
              </a:solidFill>
              <a:ea typeface="ＭＳ Ｐゴシック" panose="020B0600070205080204" pitchFamily="34" charset="-128"/>
            </a:endParaRPr>
          </a:p>
          <a:p>
            <a:pPr marL="771525" lvl="2" indent="-257175">
              <a:lnSpc>
                <a:spcPct val="95000"/>
              </a:lnSpc>
              <a:spcBef>
                <a:spcPct val="0"/>
              </a:spcBef>
              <a:buClr>
                <a:srgbClr val="000000"/>
              </a:buClr>
              <a:buSzPct val="80000"/>
              <a:buFont typeface="Courier New" panose="02070309020205020404" pitchFamily="49" charset="0"/>
              <a:buChar char="o"/>
            </a:pPr>
            <a:r>
              <a:rPr lang="en-US" altLang="en-US">
                <a:solidFill>
                  <a:srgbClr val="000000"/>
                </a:solidFill>
                <a:latin typeface="Arial" panose="020B0604020202020204" pitchFamily="34" charset="0"/>
                <a:ea typeface="ＭＳ Ｐゴシック" panose="020B0600070205080204" pitchFamily="34" charset="-128"/>
              </a:rPr>
              <a:t>19 EC2 small instances (US East)</a:t>
            </a:r>
            <a:endParaRPr lang="en-US" altLang="en-US">
              <a:solidFill>
                <a:srgbClr val="1E1C11"/>
              </a:solidFill>
              <a:ea typeface="ＭＳ Ｐゴシック" panose="020B0600070205080204" pitchFamily="34" charset="-128"/>
            </a:endParaRPr>
          </a:p>
          <a:p>
            <a:pPr marL="771525" lvl="2" indent="-257175">
              <a:lnSpc>
                <a:spcPct val="95000"/>
              </a:lnSpc>
              <a:spcBef>
                <a:spcPct val="0"/>
              </a:spcBef>
              <a:buClr>
                <a:srgbClr val="000000"/>
              </a:buClr>
              <a:buSzPct val="80000"/>
              <a:buFont typeface="Courier New" panose="02070309020205020404" pitchFamily="49" charset="0"/>
              <a:buChar char="o"/>
            </a:pPr>
            <a:r>
              <a:rPr lang="en-US" altLang="en-US">
                <a:solidFill>
                  <a:srgbClr val="000000"/>
                </a:solidFill>
                <a:latin typeface="Arial" panose="020B0604020202020204" pitchFamily="34" charset="0"/>
                <a:ea typeface="ＭＳ Ｐゴシック" panose="020B0600070205080204" pitchFamily="34" charset="-128"/>
              </a:rPr>
              <a:t>342 links between VMs</a:t>
            </a:r>
            <a:endParaRPr lang="en-US" altLang="en-US">
              <a:solidFill>
                <a:srgbClr val="1E1C11"/>
              </a:solidFill>
              <a:ea typeface="ＭＳ Ｐゴシック" panose="020B0600070205080204" pitchFamily="34" charset="-128"/>
            </a:endParaRPr>
          </a:p>
          <a:p>
            <a:pPr marL="771525" lvl="2" indent="-257175">
              <a:lnSpc>
                <a:spcPct val="95000"/>
              </a:lnSpc>
              <a:spcBef>
                <a:spcPct val="0"/>
              </a:spcBef>
              <a:buClr>
                <a:srgbClr val="000000"/>
              </a:buClr>
              <a:buSzPct val="80000"/>
              <a:buFont typeface="Courier New" panose="02070309020205020404" pitchFamily="49" charset="0"/>
              <a:buChar char="o"/>
            </a:pPr>
            <a:r>
              <a:rPr lang="en-US" altLang="en-US">
                <a:solidFill>
                  <a:srgbClr val="000000"/>
                </a:solidFill>
                <a:latin typeface="Arial" panose="020B0604020202020204" pitchFamily="34" charset="0"/>
                <a:ea typeface="ＭＳ Ｐゴシック" panose="020B0600070205080204" pitchFamily="34" charset="-128"/>
              </a:rPr>
              <a:t>Ubuntu 10.04 server version</a:t>
            </a:r>
            <a:endParaRPr lang="en-US" altLang="en-US">
              <a:solidFill>
                <a:srgbClr val="1E1C11"/>
              </a:solidFill>
              <a:ea typeface="ＭＳ Ｐゴシック" panose="020B0600070205080204" pitchFamily="34" charset="-128"/>
            </a:endParaRPr>
          </a:p>
          <a:p>
            <a:pPr marL="0" indent="0">
              <a:lnSpc>
                <a:spcPct val="95000"/>
              </a:lnSpc>
              <a:spcBef>
                <a:spcPct val="0"/>
              </a:spcBef>
              <a:buFont typeface="Arial" panose="020B0604020202020204" pitchFamily="34" charset="0"/>
              <a:buNone/>
            </a:pPr>
            <a:endParaRPr lang="en-US" altLang="en-US">
              <a:solidFill>
                <a:srgbClr val="000000"/>
              </a:solidFill>
              <a:latin typeface="Arial" panose="020B0604020202020204" pitchFamily="34" charset="0"/>
              <a:ea typeface="ＭＳ Ｐゴシック" panose="020B0600070205080204" pitchFamily="34" charset="-128"/>
            </a:endParaRPr>
          </a:p>
          <a:p>
            <a:pPr marL="411163" lvl="1" indent="-307975">
              <a:lnSpc>
                <a:spcPct val="95000"/>
              </a:lnSpc>
              <a:spcBef>
                <a:spcPct val="0"/>
              </a:spcBef>
              <a:buClr>
                <a:srgbClr val="000000"/>
              </a:buClr>
              <a:buFontTx/>
              <a:buChar char="•"/>
            </a:pPr>
            <a:r>
              <a:rPr lang="en-US" altLang="en-US">
                <a:solidFill>
                  <a:srgbClr val="000000"/>
                </a:solidFill>
                <a:latin typeface="Arial" panose="020B0604020202020204" pitchFamily="34" charset="0"/>
                <a:ea typeface="ＭＳ Ｐゴシック" panose="020B0600070205080204" pitchFamily="34" charset="-128"/>
              </a:rPr>
              <a:t> Centralized Scheduler for starting Iperf clients</a:t>
            </a:r>
            <a:endParaRPr lang="en-US" altLang="en-US">
              <a:solidFill>
                <a:srgbClr val="1E1C11"/>
              </a:solidFill>
              <a:ea typeface="ＭＳ Ｐゴシック" panose="020B0600070205080204" pitchFamily="34" charset="-128"/>
            </a:endParaRPr>
          </a:p>
          <a:p>
            <a:pPr marL="771525" lvl="2" indent="-257175">
              <a:lnSpc>
                <a:spcPct val="95000"/>
              </a:lnSpc>
              <a:spcBef>
                <a:spcPct val="0"/>
              </a:spcBef>
              <a:buClr>
                <a:srgbClr val="000000"/>
              </a:buClr>
              <a:buSzPct val="80000"/>
              <a:buFont typeface="Courier New" panose="02070309020205020404" pitchFamily="49" charset="0"/>
              <a:buChar char="o"/>
            </a:pPr>
            <a:r>
              <a:rPr lang="en-US" altLang="en-US">
                <a:solidFill>
                  <a:srgbClr val="000000"/>
                </a:solidFill>
                <a:latin typeface="Arial" panose="020B0604020202020204" pitchFamily="34" charset="0"/>
                <a:ea typeface="ＭＳ Ｐゴシック" panose="020B0600070205080204" pitchFamily="34" charset="-128"/>
              </a:rPr>
              <a:t>Predefined serialized schedule file at each VM instance.</a:t>
            </a:r>
            <a:endParaRPr lang="en-US" altLang="en-US">
              <a:solidFill>
                <a:srgbClr val="1E1C11"/>
              </a:solidFill>
              <a:ea typeface="ＭＳ Ｐゴシック" panose="020B0600070205080204" pitchFamily="34" charset="-128"/>
            </a:endParaRPr>
          </a:p>
          <a:p>
            <a:pPr marL="771525" lvl="2" indent="-257175">
              <a:lnSpc>
                <a:spcPct val="95000"/>
              </a:lnSpc>
              <a:spcBef>
                <a:spcPct val="0"/>
              </a:spcBef>
              <a:buClr>
                <a:srgbClr val="000000"/>
              </a:buClr>
              <a:buSzPct val="80000"/>
              <a:buFont typeface="Courier New" panose="02070309020205020404" pitchFamily="49" charset="0"/>
              <a:buChar char="o"/>
            </a:pPr>
            <a:r>
              <a:rPr lang="en-US" altLang="en-US">
                <a:solidFill>
                  <a:srgbClr val="000000"/>
                </a:solidFill>
                <a:latin typeface="Arial" panose="020B0604020202020204" pitchFamily="34" charset="0"/>
                <a:ea typeface="ＭＳ Ｐゴシック" panose="020B0600070205080204" pitchFamily="34" charset="-128"/>
              </a:rPr>
              <a:t>Schedule file contains a time stamp along with the nodes that should communicate for a single reading.</a:t>
            </a:r>
            <a:endParaRPr lang="en-US" altLang="en-US">
              <a:solidFill>
                <a:srgbClr val="1E1C11"/>
              </a:solidFill>
              <a:ea typeface="ＭＳ Ｐゴシック" panose="020B0600070205080204" pitchFamily="34" charset="-128"/>
            </a:endParaRPr>
          </a:p>
          <a:p>
            <a:pPr marL="0" indent="0">
              <a:lnSpc>
                <a:spcPct val="95000"/>
              </a:lnSpc>
              <a:spcBef>
                <a:spcPct val="0"/>
              </a:spcBef>
              <a:buFont typeface="Arial" panose="020B0604020202020204" pitchFamily="34" charset="0"/>
              <a:buNone/>
            </a:pPr>
            <a:endParaRPr lang="en-US" altLang="en-US">
              <a:solidFill>
                <a:srgbClr val="000000"/>
              </a:solidFill>
              <a:latin typeface="Arial" panose="020B0604020202020204" pitchFamily="34" charset="0"/>
              <a:ea typeface="ＭＳ Ｐゴシック" panose="020B0600070205080204" pitchFamily="34" charset="-128"/>
            </a:endParaRPr>
          </a:p>
          <a:p>
            <a:pPr marL="0" indent="0">
              <a:lnSpc>
                <a:spcPct val="95000"/>
              </a:lnSpc>
              <a:spcBef>
                <a:spcPct val="0"/>
              </a:spcBef>
              <a:buFont typeface="Arial" panose="020B0604020202020204" pitchFamily="34" charset="0"/>
              <a:buNone/>
            </a:pPr>
            <a:r>
              <a:rPr lang="en-US" altLang="en-US">
                <a:solidFill>
                  <a:srgbClr val="000000"/>
                </a:solidFill>
                <a:latin typeface="Arial" panose="020B0604020202020204" pitchFamily="34" charset="0"/>
                <a:ea typeface="ＭＳ Ｐゴシック" panose="020B0600070205080204" pitchFamily="34" charset="-128"/>
              </a:rPr>
              <a:t>* Iperf - Network testing tool to measure the network        </a:t>
            </a:r>
            <a:endParaRPr lang="en-US" altLang="en-US">
              <a:solidFill>
                <a:srgbClr val="1E1C11"/>
              </a:solidFill>
              <a:ea typeface="ＭＳ Ｐゴシック" panose="020B0600070205080204" pitchFamily="34" charset="-128"/>
            </a:endParaRPr>
          </a:p>
          <a:p>
            <a:pPr marL="0" indent="0">
              <a:lnSpc>
                <a:spcPct val="95000"/>
              </a:lnSpc>
              <a:spcBef>
                <a:spcPct val="0"/>
              </a:spcBef>
              <a:buFont typeface="Arial" panose="020B0604020202020204" pitchFamily="34" charset="0"/>
              <a:buNone/>
            </a:pPr>
            <a:r>
              <a:rPr lang="en-US" altLang="en-US">
                <a:solidFill>
                  <a:srgbClr val="000000"/>
                </a:solidFill>
                <a:latin typeface="Arial" panose="020B0604020202020204" pitchFamily="34" charset="0"/>
                <a:ea typeface="ＭＳ Ｐゴシック" panose="020B0600070205080204" pitchFamily="34" charset="-128"/>
              </a:rPr>
              <a:t>             throughput between end hosts. </a:t>
            </a:r>
          </a:p>
        </p:txBody>
      </p:sp>
      <p:sp>
        <p:nvSpPr>
          <p:cNvPr id="2" name="Slide Number Placeholder 1">
            <a:extLst>
              <a:ext uri="{FF2B5EF4-FFF2-40B4-BE49-F238E27FC236}">
                <a16:creationId xmlns:a16="http://schemas.microsoft.com/office/drawing/2014/main" id="{A2055416-7A72-457D-89EB-7C6EDAFE0922}"/>
              </a:ext>
            </a:extLst>
          </p:cNvPr>
          <p:cNvSpPr>
            <a:spLocks noGrp="1"/>
          </p:cNvSpPr>
          <p:nvPr>
            <p:ph type="sldNum" sz="quarter" idx="12"/>
          </p:nvPr>
        </p:nvSpPr>
        <p:spPr/>
        <p:txBody>
          <a:bodyPr/>
          <a:lstStyle/>
          <a:p>
            <a:fld id="{C3802F7D-CE2A-4257-9499-27268CCBAA3C}" type="slidenum">
              <a:rPr lang="en-US" altLang="en-US" smtClean="0"/>
              <a:pPr/>
              <a:t>115</a:t>
            </a:fld>
            <a:endParaRPr lang="en-US" alt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
            <a:extLst>
              <a:ext uri="{FF2B5EF4-FFF2-40B4-BE49-F238E27FC236}">
                <a16:creationId xmlns:a16="http://schemas.microsoft.com/office/drawing/2014/main" id="{B69CC8A1-A292-42F7-A894-D89287697423}"/>
              </a:ext>
            </a:extLst>
          </p:cNvPr>
          <p:cNvSpPr>
            <a:spLocks noGrp="1" noChangeArrowheads="1"/>
          </p:cNvSpPr>
          <p:nvPr>
            <p:ph type="title"/>
          </p:nvPr>
        </p:nvSpPr>
        <p:spPr>
          <a:xfrm>
            <a:off x="222250" y="274638"/>
            <a:ext cx="8699500" cy="822325"/>
          </a:xfrm>
        </p:spPr>
        <p:txBody>
          <a:bodyPr lIns="0" tIns="0" rIns="0" bIns="0" anchor="t"/>
          <a:lstStyle/>
          <a:p>
            <a:pPr>
              <a:lnSpc>
                <a:spcPct val="95000"/>
              </a:lnSpc>
            </a:pPr>
            <a:r>
              <a:rPr lang="en-US" altLang="en-US" sz="3900">
                <a:solidFill>
                  <a:srgbClr val="000000"/>
                </a:solidFill>
                <a:latin typeface="Arial" panose="020B0604020202020204" pitchFamily="34" charset="0"/>
                <a:ea typeface="ＭＳ Ｐゴシック" panose="020B0600070205080204" pitchFamily="34" charset="-128"/>
              </a:rPr>
              <a:t>Experimental Evaluation</a:t>
            </a:r>
          </a:p>
        </p:txBody>
      </p:sp>
      <p:sp>
        <p:nvSpPr>
          <p:cNvPr id="5122" name="Rectangle 2">
            <a:extLst>
              <a:ext uri="{FF2B5EF4-FFF2-40B4-BE49-F238E27FC236}">
                <a16:creationId xmlns:a16="http://schemas.microsoft.com/office/drawing/2014/main" id="{FD99C671-2B11-40F6-82FF-9AC5FDA70D40}"/>
              </a:ext>
            </a:extLst>
          </p:cNvPr>
          <p:cNvSpPr>
            <a:spLocks noGrp="1" noChangeArrowheads="1"/>
          </p:cNvSpPr>
          <p:nvPr>
            <p:ph idx="1"/>
          </p:nvPr>
        </p:nvSpPr>
        <p:spPr>
          <a:xfrm>
            <a:off x="222250" y="1646238"/>
            <a:ext cx="8699500" cy="4937125"/>
          </a:xfrm>
        </p:spPr>
        <p:txBody>
          <a:bodyPr lIns="0" tIns="0" rIns="0" bIns="0">
            <a:normAutofit/>
          </a:bodyPr>
          <a:lstStyle/>
          <a:p>
            <a:pPr marL="0" indent="0">
              <a:lnSpc>
                <a:spcPct val="95000"/>
              </a:lnSpc>
              <a:spcBef>
                <a:spcPct val="0"/>
              </a:spcBef>
              <a:buFont typeface="Arial" panose="020B0604020202020204" pitchFamily="34" charset="0"/>
              <a:buNone/>
            </a:pPr>
            <a:endParaRPr lang="en-US" altLang="en-US">
              <a:solidFill>
                <a:srgbClr val="000000"/>
              </a:solidFill>
              <a:latin typeface="Arial" panose="020B0604020202020204" pitchFamily="34" charset="0"/>
              <a:ea typeface="ＭＳ Ｐゴシック" panose="020B0600070205080204" pitchFamily="34" charset="-128"/>
            </a:endParaRPr>
          </a:p>
          <a:p>
            <a:pPr marL="411163" lvl="1" indent="-307975">
              <a:lnSpc>
                <a:spcPct val="95000"/>
              </a:lnSpc>
              <a:spcBef>
                <a:spcPct val="0"/>
              </a:spcBef>
              <a:buClr>
                <a:srgbClr val="000000"/>
              </a:buClr>
              <a:buFontTx/>
              <a:buChar char="•"/>
            </a:pPr>
            <a:r>
              <a:rPr lang="en-US" altLang="en-US">
                <a:solidFill>
                  <a:srgbClr val="000000"/>
                </a:solidFill>
                <a:latin typeface="Arial" panose="020B0604020202020204" pitchFamily="34" charset="0"/>
                <a:ea typeface="ＭＳ Ｐゴシック" panose="020B0600070205080204" pitchFamily="34" charset="-128"/>
              </a:rPr>
              <a:t>Iperf takes 6 seconds to get a reading for a single link.</a:t>
            </a:r>
            <a:endParaRPr lang="en-US" altLang="en-US">
              <a:solidFill>
                <a:srgbClr val="1E1C11"/>
              </a:solidFill>
              <a:ea typeface="ＭＳ Ｐゴシック" panose="020B0600070205080204" pitchFamily="34" charset="-128"/>
            </a:endParaRPr>
          </a:p>
          <a:p>
            <a:pPr marL="0" indent="0">
              <a:lnSpc>
                <a:spcPct val="95000"/>
              </a:lnSpc>
              <a:spcBef>
                <a:spcPct val="0"/>
              </a:spcBef>
              <a:buFont typeface="Arial" panose="020B0604020202020204" pitchFamily="34" charset="0"/>
              <a:buNone/>
            </a:pPr>
            <a:endParaRPr lang="en-US" altLang="en-US">
              <a:solidFill>
                <a:srgbClr val="000000"/>
              </a:solidFill>
              <a:latin typeface="Arial" panose="020B0604020202020204" pitchFamily="34" charset="0"/>
              <a:ea typeface="ＭＳ Ｐゴシック" panose="020B0600070205080204" pitchFamily="34" charset="-128"/>
            </a:endParaRPr>
          </a:p>
          <a:p>
            <a:pPr marL="411163" lvl="1" indent="-307975">
              <a:lnSpc>
                <a:spcPct val="95000"/>
              </a:lnSpc>
              <a:spcBef>
                <a:spcPct val="0"/>
              </a:spcBef>
              <a:buClr>
                <a:srgbClr val="000000"/>
              </a:buClr>
              <a:buFontTx/>
              <a:buChar char="•"/>
            </a:pPr>
            <a:r>
              <a:rPr lang="en-US" altLang="en-US">
                <a:solidFill>
                  <a:srgbClr val="000000"/>
                </a:solidFill>
                <a:latin typeface="Arial" panose="020B0604020202020204" pitchFamily="34" charset="0"/>
                <a:ea typeface="ＭＳ Ｐゴシック" panose="020B0600070205080204" pitchFamily="34" charset="-128"/>
              </a:rPr>
              <a:t>Each round of measurement takes around 30 minutes for finding available bandwidth for all 342 links.</a:t>
            </a:r>
            <a:endParaRPr lang="en-US" altLang="en-US">
              <a:solidFill>
                <a:srgbClr val="1E1C11"/>
              </a:solidFill>
              <a:ea typeface="ＭＳ Ｐゴシック" panose="020B0600070205080204" pitchFamily="34" charset="-128"/>
            </a:endParaRPr>
          </a:p>
          <a:p>
            <a:pPr marL="0" indent="0">
              <a:lnSpc>
                <a:spcPct val="95000"/>
              </a:lnSpc>
              <a:spcBef>
                <a:spcPct val="0"/>
              </a:spcBef>
              <a:buFont typeface="Arial" panose="020B0604020202020204" pitchFamily="34" charset="0"/>
              <a:buNone/>
            </a:pPr>
            <a:endParaRPr lang="en-US" altLang="en-US">
              <a:solidFill>
                <a:srgbClr val="000000"/>
              </a:solidFill>
              <a:latin typeface="Arial" panose="020B0604020202020204" pitchFamily="34" charset="0"/>
              <a:ea typeface="ＭＳ Ｐゴシック" panose="020B0600070205080204" pitchFamily="34" charset="-128"/>
            </a:endParaRPr>
          </a:p>
          <a:p>
            <a:pPr marL="411163" lvl="1" indent="-307975">
              <a:lnSpc>
                <a:spcPct val="95000"/>
              </a:lnSpc>
              <a:spcBef>
                <a:spcPct val="0"/>
              </a:spcBef>
              <a:buClr>
                <a:srgbClr val="000000"/>
              </a:buClr>
              <a:buFontTx/>
              <a:buChar char="•"/>
            </a:pPr>
            <a:r>
              <a:rPr lang="en-US" altLang="en-US">
                <a:solidFill>
                  <a:srgbClr val="000000"/>
                </a:solidFill>
                <a:latin typeface="Arial" panose="020B0604020202020204" pitchFamily="34" charset="0"/>
                <a:ea typeface="ＭＳ Ｐゴシック" panose="020B0600070205080204" pitchFamily="34" charset="-128"/>
              </a:rPr>
              <a:t>Total 5 rounds in total</a:t>
            </a:r>
            <a:endParaRPr lang="en-US" altLang="en-US">
              <a:solidFill>
                <a:srgbClr val="1E1C11"/>
              </a:solidFill>
              <a:ea typeface="ＭＳ Ｐゴシック" panose="020B0600070205080204" pitchFamily="34" charset="-128"/>
            </a:endParaRPr>
          </a:p>
          <a:p>
            <a:pPr marL="0" indent="0">
              <a:lnSpc>
                <a:spcPct val="95000"/>
              </a:lnSpc>
              <a:spcBef>
                <a:spcPct val="0"/>
              </a:spcBef>
              <a:buFont typeface="Arial" panose="020B0604020202020204" pitchFamily="34" charset="0"/>
              <a:buNone/>
            </a:pPr>
            <a:endParaRPr lang="en-US" altLang="en-US">
              <a:solidFill>
                <a:srgbClr val="000000"/>
              </a:solidFill>
              <a:latin typeface="Arial" panose="020B0604020202020204" pitchFamily="34" charset="0"/>
              <a:ea typeface="ＭＳ Ｐゴシック" panose="020B0600070205080204" pitchFamily="34" charset="-128"/>
            </a:endParaRPr>
          </a:p>
          <a:p>
            <a:pPr marL="411163" lvl="1" indent="-307975">
              <a:lnSpc>
                <a:spcPct val="95000"/>
              </a:lnSpc>
              <a:spcBef>
                <a:spcPct val="0"/>
              </a:spcBef>
              <a:buClr>
                <a:srgbClr val="000000"/>
              </a:buClr>
              <a:buFontTx/>
              <a:buChar char="•"/>
            </a:pPr>
            <a:r>
              <a:rPr lang="en-US" altLang="en-US">
                <a:solidFill>
                  <a:srgbClr val="000000"/>
                </a:solidFill>
                <a:latin typeface="Arial" panose="020B0604020202020204" pitchFamily="34" charset="0"/>
                <a:ea typeface="ＭＳ Ｐゴシック" panose="020B0600070205080204" pitchFamily="34" charset="-128"/>
              </a:rPr>
              <a:t>Throughput matrix: Matrix containing estimated values for available bandwidth </a:t>
            </a:r>
          </a:p>
        </p:txBody>
      </p:sp>
      <p:sp>
        <p:nvSpPr>
          <p:cNvPr id="2" name="Slide Number Placeholder 1">
            <a:extLst>
              <a:ext uri="{FF2B5EF4-FFF2-40B4-BE49-F238E27FC236}">
                <a16:creationId xmlns:a16="http://schemas.microsoft.com/office/drawing/2014/main" id="{35B2C6FC-DAE3-4CEA-ACC9-EAECE4ACFED5}"/>
              </a:ext>
            </a:extLst>
          </p:cNvPr>
          <p:cNvSpPr>
            <a:spLocks noGrp="1"/>
          </p:cNvSpPr>
          <p:nvPr>
            <p:ph type="sldNum" sz="quarter" idx="12"/>
          </p:nvPr>
        </p:nvSpPr>
        <p:spPr/>
        <p:txBody>
          <a:bodyPr/>
          <a:lstStyle/>
          <a:p>
            <a:fld id="{C3802F7D-CE2A-4257-9499-27268CCBAA3C}" type="slidenum">
              <a:rPr lang="en-US" altLang="en-US" smtClean="0"/>
              <a:pPr/>
              <a:t>116</a:t>
            </a:fld>
            <a:endParaRPr lang="en-US" alt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1">
            <a:extLst>
              <a:ext uri="{FF2B5EF4-FFF2-40B4-BE49-F238E27FC236}">
                <a16:creationId xmlns:a16="http://schemas.microsoft.com/office/drawing/2014/main" id="{C3810156-96B9-4EAB-B8F2-12CD1E2BC9B8}"/>
              </a:ext>
            </a:extLst>
          </p:cNvPr>
          <p:cNvSpPr>
            <a:spLocks noGrp="1" noChangeArrowheads="1"/>
          </p:cNvSpPr>
          <p:nvPr>
            <p:ph type="title"/>
          </p:nvPr>
        </p:nvSpPr>
        <p:spPr>
          <a:xfrm>
            <a:off x="222250" y="274638"/>
            <a:ext cx="8699500" cy="822325"/>
          </a:xfrm>
        </p:spPr>
        <p:txBody>
          <a:bodyPr lIns="0" tIns="0" rIns="0" bIns="0" anchor="t"/>
          <a:lstStyle/>
          <a:p>
            <a:pPr>
              <a:lnSpc>
                <a:spcPct val="95000"/>
              </a:lnSpc>
            </a:pPr>
            <a:r>
              <a:rPr lang="en-US" altLang="en-US" sz="3900">
                <a:solidFill>
                  <a:srgbClr val="000000"/>
                </a:solidFill>
                <a:latin typeface="Arial" panose="020B0604020202020204" pitchFamily="34" charset="0"/>
                <a:ea typeface="ＭＳ Ｐゴシック" panose="020B0600070205080204" pitchFamily="34" charset="-128"/>
              </a:rPr>
              <a:t>Bandwidth Estimation</a:t>
            </a:r>
          </a:p>
        </p:txBody>
      </p:sp>
      <p:sp>
        <p:nvSpPr>
          <p:cNvPr id="166915" name="Rectangle 2">
            <a:extLst>
              <a:ext uri="{FF2B5EF4-FFF2-40B4-BE49-F238E27FC236}">
                <a16:creationId xmlns:a16="http://schemas.microsoft.com/office/drawing/2014/main" id="{0CBA30EC-C11C-4688-BAF7-C18A3D3CBE88}"/>
              </a:ext>
            </a:extLst>
          </p:cNvPr>
          <p:cNvSpPr>
            <a:spLocks noGrp="1" noChangeArrowheads="1"/>
          </p:cNvSpPr>
          <p:nvPr>
            <p:ph sz="half" idx="1"/>
          </p:nvPr>
        </p:nvSpPr>
        <p:spPr>
          <a:xfrm>
            <a:off x="222250" y="1646238"/>
            <a:ext cx="4127500" cy="4937125"/>
          </a:xfrm>
        </p:spPr>
        <p:txBody>
          <a:bodyPr lIns="0" tIns="0" rIns="0" bIns="0"/>
          <a:lstStyle/>
          <a:p>
            <a:pPr marL="411163" lvl="1" indent="-307975">
              <a:lnSpc>
                <a:spcPct val="95000"/>
              </a:lnSpc>
              <a:spcBef>
                <a:spcPct val="0"/>
              </a:spcBef>
              <a:buClr>
                <a:srgbClr val="000000"/>
              </a:buClr>
              <a:buFontTx/>
              <a:buChar char="•"/>
            </a:pPr>
            <a:r>
              <a:rPr lang="en-US" altLang="en-US">
                <a:solidFill>
                  <a:srgbClr val="000000"/>
                </a:solidFill>
                <a:latin typeface="Arial" panose="020B0604020202020204" pitchFamily="34" charset="0"/>
                <a:ea typeface="ＭＳ Ｐゴシック" panose="020B0600070205080204" pitchFamily="34" charset="-128"/>
              </a:rPr>
              <a:t>Shows the CDF of link bandwidth estimation for all the rounds.</a:t>
            </a:r>
            <a:endParaRPr lang="en-US" altLang="en-US">
              <a:ea typeface="ＭＳ Ｐゴシック" panose="020B0600070205080204" pitchFamily="34" charset="-128"/>
            </a:endParaRPr>
          </a:p>
          <a:p>
            <a:pPr marL="411163" lvl="1" indent="-307975">
              <a:lnSpc>
                <a:spcPct val="95000"/>
              </a:lnSpc>
              <a:spcBef>
                <a:spcPct val="0"/>
              </a:spcBef>
              <a:buClr>
                <a:srgbClr val="000000"/>
              </a:buClr>
              <a:buFontTx/>
              <a:buChar char="•"/>
            </a:pPr>
            <a:r>
              <a:rPr lang="en-US" altLang="en-US">
                <a:solidFill>
                  <a:srgbClr val="000000"/>
                </a:solidFill>
                <a:latin typeface="Arial" panose="020B0604020202020204" pitchFamily="34" charset="0"/>
                <a:ea typeface="ＭＳ Ｐゴシック" panose="020B0600070205080204" pitchFamily="34" charset="-128"/>
              </a:rPr>
              <a:t>Used throughput matrix having estimated 342 values.</a:t>
            </a:r>
            <a:endParaRPr lang="en-US" altLang="en-US">
              <a:ea typeface="ＭＳ Ｐゴシック" panose="020B0600070205080204" pitchFamily="34" charset="-128"/>
            </a:endParaRPr>
          </a:p>
          <a:p>
            <a:pPr marL="411163" lvl="1" indent="-307975">
              <a:lnSpc>
                <a:spcPct val="95000"/>
              </a:lnSpc>
              <a:spcBef>
                <a:spcPct val="0"/>
              </a:spcBef>
              <a:buClr>
                <a:srgbClr val="000000"/>
              </a:buClr>
              <a:buFontTx/>
              <a:buChar char="•"/>
            </a:pPr>
            <a:r>
              <a:rPr lang="en-US" altLang="en-US">
                <a:solidFill>
                  <a:srgbClr val="000000"/>
                </a:solidFill>
                <a:latin typeface="Arial" panose="020B0604020202020204" pitchFamily="34" charset="0"/>
                <a:ea typeface="ＭＳ Ｐゴシック" panose="020B0600070205080204" pitchFamily="34" charset="-128"/>
              </a:rPr>
              <a:t>All links in clouds are not homogeneous.</a:t>
            </a:r>
            <a:endParaRPr lang="en-US" altLang="en-US">
              <a:ea typeface="ＭＳ Ｐゴシック" panose="020B0600070205080204" pitchFamily="34" charset="-128"/>
            </a:endParaRPr>
          </a:p>
          <a:p>
            <a:pPr marL="411163" lvl="1" indent="-307975">
              <a:lnSpc>
                <a:spcPct val="95000"/>
              </a:lnSpc>
              <a:spcBef>
                <a:spcPct val="0"/>
              </a:spcBef>
              <a:buClr>
                <a:srgbClr val="000000"/>
              </a:buClr>
              <a:buFontTx/>
              <a:buChar char="•"/>
            </a:pPr>
            <a:r>
              <a:rPr lang="en-US" altLang="en-US">
                <a:solidFill>
                  <a:srgbClr val="000000"/>
                </a:solidFill>
                <a:latin typeface="Arial" panose="020B0604020202020204" pitchFamily="34" charset="0"/>
                <a:ea typeface="ＭＳ Ｐゴシック" panose="020B0600070205080204" pitchFamily="34" charset="-128"/>
              </a:rPr>
              <a:t>Only 10% of the links have available bandwidth less than 400Mbps. </a:t>
            </a:r>
          </a:p>
        </p:txBody>
      </p:sp>
      <p:sp>
        <p:nvSpPr>
          <p:cNvPr id="166916" name="Rectangle 3">
            <a:extLst>
              <a:ext uri="{FF2B5EF4-FFF2-40B4-BE49-F238E27FC236}">
                <a16:creationId xmlns:a16="http://schemas.microsoft.com/office/drawing/2014/main" id="{8E8083DB-A528-4DA2-B8BF-3B62D6F472BC}"/>
              </a:ext>
            </a:extLst>
          </p:cNvPr>
          <p:cNvSpPr>
            <a:spLocks noGrp="1" noChangeArrowheads="1"/>
          </p:cNvSpPr>
          <p:nvPr>
            <p:ph sz="half" idx="2"/>
          </p:nvPr>
        </p:nvSpPr>
        <p:spPr>
          <a:xfrm>
            <a:off x="4794250" y="1646238"/>
            <a:ext cx="4127500" cy="4937125"/>
          </a:xfrm>
        </p:spPr>
        <p:txBody>
          <a:bodyPr lIns="0" tIns="0" rIns="0" bIns="0"/>
          <a:lstStyle/>
          <a:p>
            <a:pPr marL="0" indent="0">
              <a:lnSpc>
                <a:spcPct val="95000"/>
              </a:lnSpc>
              <a:spcBef>
                <a:spcPct val="0"/>
              </a:spcBef>
              <a:buFont typeface="Arial" panose="020B0604020202020204" pitchFamily="34" charset="0"/>
              <a:buNone/>
            </a:pPr>
            <a:r>
              <a:rPr lang="en-US" altLang="en-US" sz="2400">
                <a:solidFill>
                  <a:srgbClr val="000000"/>
                </a:solidFill>
                <a:latin typeface="Arial" panose="020B0604020202020204" pitchFamily="34" charset="0"/>
                <a:ea typeface="ＭＳ Ｐゴシック" panose="020B0600070205080204" pitchFamily="34" charset="-128"/>
              </a:rPr>
              <a:t> </a:t>
            </a:r>
          </a:p>
        </p:txBody>
      </p:sp>
      <p:pic>
        <p:nvPicPr>
          <p:cNvPr id="166917" name="Picture 5">
            <a:extLst>
              <a:ext uri="{FF2B5EF4-FFF2-40B4-BE49-F238E27FC236}">
                <a16:creationId xmlns:a16="http://schemas.microsoft.com/office/drawing/2014/main" id="{07D10AA3-77D4-4F3F-ABDE-51FEC89778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9925" y="1579563"/>
            <a:ext cx="4260850" cy="455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57865C73-6E07-41EE-94F4-3A37369B15B9}"/>
              </a:ext>
            </a:extLst>
          </p:cNvPr>
          <p:cNvSpPr>
            <a:spLocks noGrp="1"/>
          </p:cNvSpPr>
          <p:nvPr>
            <p:ph type="sldNum" sz="quarter" idx="12"/>
          </p:nvPr>
        </p:nvSpPr>
        <p:spPr/>
        <p:txBody>
          <a:bodyPr/>
          <a:lstStyle/>
          <a:p>
            <a:fld id="{4D169E11-1B17-4E2B-A4B0-EF982D359A74}" type="slidenum">
              <a:rPr lang="en-US" altLang="en-US" smtClean="0"/>
              <a:pPr/>
              <a:t>117</a:t>
            </a:fld>
            <a:endParaRPr lang="en-US" alt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
            <a:extLst>
              <a:ext uri="{FF2B5EF4-FFF2-40B4-BE49-F238E27FC236}">
                <a16:creationId xmlns:a16="http://schemas.microsoft.com/office/drawing/2014/main" id="{CF7AE656-AEAE-4369-AE90-3431DBBDB748}"/>
              </a:ext>
            </a:extLst>
          </p:cNvPr>
          <p:cNvSpPr>
            <a:spLocks noGrp="1" noChangeArrowheads="1"/>
          </p:cNvSpPr>
          <p:nvPr>
            <p:ph type="title"/>
          </p:nvPr>
        </p:nvSpPr>
        <p:spPr>
          <a:xfrm>
            <a:off x="222250" y="274638"/>
            <a:ext cx="8699500" cy="822325"/>
          </a:xfrm>
        </p:spPr>
        <p:txBody>
          <a:bodyPr lIns="0" tIns="0" rIns="0" bIns="0" anchor="t"/>
          <a:lstStyle/>
          <a:p>
            <a:pPr>
              <a:lnSpc>
                <a:spcPct val="95000"/>
              </a:lnSpc>
            </a:pPr>
            <a:r>
              <a:rPr lang="en-US" altLang="en-US" sz="3900">
                <a:solidFill>
                  <a:srgbClr val="000000"/>
                </a:solidFill>
                <a:latin typeface="Arial" panose="020B0604020202020204" pitchFamily="34" charset="0"/>
                <a:ea typeface="ＭＳ Ｐゴシック" panose="020B0600070205080204" pitchFamily="34" charset="-128"/>
              </a:rPr>
              <a:t>Bandwidth Variation Estimation</a:t>
            </a:r>
          </a:p>
        </p:txBody>
      </p:sp>
      <p:sp>
        <p:nvSpPr>
          <p:cNvPr id="167939" name="Rectangle 2">
            <a:extLst>
              <a:ext uri="{FF2B5EF4-FFF2-40B4-BE49-F238E27FC236}">
                <a16:creationId xmlns:a16="http://schemas.microsoft.com/office/drawing/2014/main" id="{2D611022-0B72-4C68-8FE9-0EF5BFC18A30}"/>
              </a:ext>
            </a:extLst>
          </p:cNvPr>
          <p:cNvSpPr>
            <a:spLocks noGrp="1" noChangeArrowheads="1"/>
          </p:cNvSpPr>
          <p:nvPr>
            <p:ph sz="half" idx="1"/>
          </p:nvPr>
        </p:nvSpPr>
        <p:spPr>
          <a:xfrm>
            <a:off x="234950" y="1641475"/>
            <a:ext cx="4116388" cy="4930775"/>
          </a:xfrm>
        </p:spPr>
        <p:txBody>
          <a:bodyPr lIns="0" tIns="0" rIns="0" bIns="0"/>
          <a:lstStyle/>
          <a:p>
            <a:pPr marL="411163" lvl="1" indent="-307975">
              <a:lnSpc>
                <a:spcPct val="95000"/>
              </a:lnSpc>
              <a:spcBef>
                <a:spcPct val="0"/>
              </a:spcBef>
              <a:buClr>
                <a:srgbClr val="000000"/>
              </a:buClr>
              <a:buFontTx/>
              <a:buChar char="•"/>
            </a:pPr>
            <a:r>
              <a:rPr lang="en-US" altLang="en-US">
                <a:solidFill>
                  <a:srgbClr val="000000"/>
                </a:solidFill>
                <a:latin typeface="Arial" panose="020B0604020202020204" pitchFamily="34" charset="0"/>
                <a:ea typeface="ＭＳ Ｐゴシック" panose="020B0600070205080204" pitchFamily="34" charset="-128"/>
              </a:rPr>
              <a:t>Shows the CDF of link bandwidth variation across all the rounds.</a:t>
            </a:r>
            <a:endParaRPr lang="en-US" altLang="en-US">
              <a:ea typeface="ＭＳ Ｐゴシック" panose="020B0600070205080204" pitchFamily="34" charset="-128"/>
            </a:endParaRPr>
          </a:p>
          <a:p>
            <a:pPr marL="411163" lvl="1" indent="-307975">
              <a:lnSpc>
                <a:spcPct val="95000"/>
              </a:lnSpc>
              <a:spcBef>
                <a:spcPct val="0"/>
              </a:spcBef>
              <a:buClr>
                <a:srgbClr val="000000"/>
              </a:buClr>
              <a:buFontTx/>
              <a:buChar char="•"/>
            </a:pPr>
            <a:r>
              <a:rPr lang="en-US" altLang="en-US">
                <a:solidFill>
                  <a:srgbClr val="000000"/>
                </a:solidFill>
                <a:latin typeface="Arial" panose="020B0604020202020204" pitchFamily="34" charset="0"/>
                <a:ea typeface="ＭＳ Ｐゴシック" panose="020B0600070205080204" pitchFamily="34" charset="-128"/>
              </a:rPr>
              <a:t>Bandwidth range of a link defined as the difference between the max and min value across all rounds.</a:t>
            </a:r>
            <a:endParaRPr lang="en-US" altLang="en-US">
              <a:ea typeface="ＭＳ Ｐゴシック" panose="020B0600070205080204" pitchFamily="34" charset="-128"/>
            </a:endParaRPr>
          </a:p>
          <a:p>
            <a:pPr marL="411163" lvl="1" indent="-307975">
              <a:lnSpc>
                <a:spcPct val="95000"/>
              </a:lnSpc>
              <a:spcBef>
                <a:spcPct val="0"/>
              </a:spcBef>
              <a:buClr>
                <a:srgbClr val="000000"/>
              </a:buClr>
              <a:buFontTx/>
              <a:buChar char="•"/>
            </a:pPr>
            <a:r>
              <a:rPr lang="en-US" altLang="en-US">
                <a:solidFill>
                  <a:srgbClr val="000000"/>
                </a:solidFill>
                <a:latin typeface="Arial" panose="020B0604020202020204" pitchFamily="34" charset="0"/>
                <a:ea typeface="ＭＳ Ｐゴシック" panose="020B0600070205080204" pitchFamily="34" charset="-128"/>
              </a:rPr>
              <a:t>For most of the links, bandwidth is consistent across time. Only 20% links have variation of more than 200 Mbps. </a:t>
            </a:r>
          </a:p>
        </p:txBody>
      </p:sp>
      <p:sp>
        <p:nvSpPr>
          <p:cNvPr id="167940" name="Rectangle 3">
            <a:extLst>
              <a:ext uri="{FF2B5EF4-FFF2-40B4-BE49-F238E27FC236}">
                <a16:creationId xmlns:a16="http://schemas.microsoft.com/office/drawing/2014/main" id="{DC97B50C-791F-434C-9420-50592D9E6E11}"/>
              </a:ext>
            </a:extLst>
          </p:cNvPr>
          <p:cNvSpPr>
            <a:spLocks noGrp="1" noChangeArrowheads="1"/>
          </p:cNvSpPr>
          <p:nvPr>
            <p:ph sz="half" idx="2"/>
          </p:nvPr>
        </p:nvSpPr>
        <p:spPr>
          <a:xfrm>
            <a:off x="4794250" y="1646238"/>
            <a:ext cx="4127500" cy="4937125"/>
          </a:xfrm>
        </p:spPr>
        <p:txBody>
          <a:bodyPr lIns="0" tIns="0" rIns="0" bIns="0"/>
          <a:lstStyle/>
          <a:p>
            <a:pPr marL="0" indent="0">
              <a:lnSpc>
                <a:spcPct val="95000"/>
              </a:lnSpc>
              <a:spcBef>
                <a:spcPct val="0"/>
              </a:spcBef>
              <a:buFont typeface="Arial" panose="020B0604020202020204" pitchFamily="34" charset="0"/>
              <a:buNone/>
            </a:pPr>
            <a:r>
              <a:rPr lang="en-US" altLang="en-US" sz="2400">
                <a:solidFill>
                  <a:srgbClr val="000000"/>
                </a:solidFill>
                <a:latin typeface="Arial" panose="020B0604020202020204" pitchFamily="34" charset="0"/>
                <a:ea typeface="ＭＳ Ｐゴシック" panose="020B0600070205080204" pitchFamily="34" charset="-128"/>
              </a:rPr>
              <a:t> </a:t>
            </a:r>
          </a:p>
        </p:txBody>
      </p:sp>
      <p:pic>
        <p:nvPicPr>
          <p:cNvPr id="167941" name="Picture 5">
            <a:extLst>
              <a:ext uri="{FF2B5EF4-FFF2-40B4-BE49-F238E27FC236}">
                <a16:creationId xmlns:a16="http://schemas.microsoft.com/office/drawing/2014/main" id="{B8287319-B15C-464D-A0CC-01C73CF8B5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4075" y="1763713"/>
            <a:ext cx="4102100" cy="452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999A003E-5E32-4540-ACAC-5B165C3017FB}"/>
              </a:ext>
            </a:extLst>
          </p:cNvPr>
          <p:cNvSpPr>
            <a:spLocks noGrp="1"/>
          </p:cNvSpPr>
          <p:nvPr>
            <p:ph type="sldNum" sz="quarter" idx="12"/>
          </p:nvPr>
        </p:nvSpPr>
        <p:spPr/>
        <p:txBody>
          <a:bodyPr/>
          <a:lstStyle/>
          <a:p>
            <a:fld id="{4D169E11-1B17-4E2B-A4B0-EF982D359A74}" type="slidenum">
              <a:rPr lang="en-US" altLang="en-US" smtClean="0"/>
              <a:pPr/>
              <a:t>118</a:t>
            </a:fld>
            <a:endParaRPr lang="en-US" altLang="en-U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1">
            <a:extLst>
              <a:ext uri="{FF2B5EF4-FFF2-40B4-BE49-F238E27FC236}">
                <a16:creationId xmlns:a16="http://schemas.microsoft.com/office/drawing/2014/main" id="{BB189B6B-0056-4907-9169-0EA572221C8C}"/>
              </a:ext>
            </a:extLst>
          </p:cNvPr>
          <p:cNvSpPr>
            <a:spLocks noGrp="1" noChangeArrowheads="1"/>
          </p:cNvSpPr>
          <p:nvPr>
            <p:ph type="title"/>
          </p:nvPr>
        </p:nvSpPr>
        <p:spPr>
          <a:xfrm>
            <a:off x="222250" y="274638"/>
            <a:ext cx="8699500" cy="822325"/>
          </a:xfrm>
        </p:spPr>
        <p:txBody>
          <a:bodyPr lIns="0" tIns="0" rIns="0" bIns="0" anchor="t"/>
          <a:lstStyle/>
          <a:p>
            <a:pPr algn="l">
              <a:lnSpc>
                <a:spcPct val="95000"/>
              </a:lnSpc>
            </a:pPr>
            <a:r>
              <a:rPr lang="en-US" altLang="en-US" sz="3900">
                <a:solidFill>
                  <a:srgbClr val="000000"/>
                </a:solidFill>
                <a:latin typeface="Arial" panose="020B0604020202020204" pitchFamily="34" charset="0"/>
                <a:ea typeface="ＭＳ Ｐゴシック" panose="020B0600070205080204" pitchFamily="34" charset="-128"/>
              </a:rPr>
              <a:t>Virtual Machine Performance</a:t>
            </a:r>
          </a:p>
        </p:txBody>
      </p:sp>
      <p:sp>
        <p:nvSpPr>
          <p:cNvPr id="168963" name="Rectangle 2">
            <a:extLst>
              <a:ext uri="{FF2B5EF4-FFF2-40B4-BE49-F238E27FC236}">
                <a16:creationId xmlns:a16="http://schemas.microsoft.com/office/drawing/2014/main" id="{86AC5A34-EF39-4F29-A4BE-7997F817DFB6}"/>
              </a:ext>
            </a:extLst>
          </p:cNvPr>
          <p:cNvSpPr>
            <a:spLocks noGrp="1" noChangeArrowheads="1"/>
          </p:cNvSpPr>
          <p:nvPr>
            <p:ph sz="half" idx="1"/>
          </p:nvPr>
        </p:nvSpPr>
        <p:spPr>
          <a:xfrm>
            <a:off x="222250" y="1646238"/>
            <a:ext cx="4127500" cy="4937125"/>
          </a:xfrm>
        </p:spPr>
        <p:txBody>
          <a:bodyPr lIns="0" tIns="0" rIns="0" bIns="0"/>
          <a:lstStyle/>
          <a:p>
            <a:pPr marL="411163" lvl="1" indent="-307975">
              <a:lnSpc>
                <a:spcPct val="95000"/>
              </a:lnSpc>
              <a:spcBef>
                <a:spcPct val="0"/>
              </a:spcBef>
              <a:buClr>
                <a:srgbClr val="000000"/>
              </a:buClr>
              <a:buFontTx/>
              <a:buChar char="•"/>
            </a:pPr>
            <a:r>
              <a:rPr lang="en-US" altLang="en-US">
                <a:solidFill>
                  <a:srgbClr val="000000"/>
                </a:solidFill>
                <a:latin typeface="Arial" panose="020B0604020202020204" pitchFamily="34" charset="0"/>
                <a:ea typeface="ＭＳ Ｐゴシック" panose="020B0600070205080204" pitchFamily="34" charset="-128"/>
              </a:rPr>
              <a:t>Shows the available download/upload bandwidth of all machines for a single round</a:t>
            </a:r>
            <a:endParaRPr lang="en-US" altLang="en-US">
              <a:ea typeface="ＭＳ Ｐゴシック" panose="020B0600070205080204" pitchFamily="34" charset="-128"/>
            </a:endParaRPr>
          </a:p>
          <a:p>
            <a:pPr marL="0" indent="0">
              <a:lnSpc>
                <a:spcPct val="95000"/>
              </a:lnSpc>
              <a:spcBef>
                <a:spcPct val="0"/>
              </a:spcBef>
              <a:buFont typeface="Arial" panose="020B0604020202020204" pitchFamily="34" charset="0"/>
              <a:buNone/>
            </a:pPr>
            <a:endParaRPr lang="en-US" altLang="en-US" sz="2400">
              <a:solidFill>
                <a:srgbClr val="000000"/>
              </a:solidFill>
              <a:latin typeface="Arial" panose="020B0604020202020204" pitchFamily="34" charset="0"/>
              <a:ea typeface="ＭＳ Ｐゴシック" panose="020B0600070205080204" pitchFamily="34" charset="-128"/>
            </a:endParaRPr>
          </a:p>
          <a:p>
            <a:pPr marL="411163" lvl="1" indent="-307975">
              <a:lnSpc>
                <a:spcPct val="95000"/>
              </a:lnSpc>
              <a:spcBef>
                <a:spcPct val="0"/>
              </a:spcBef>
              <a:buClr>
                <a:srgbClr val="000000"/>
              </a:buClr>
              <a:buFontTx/>
              <a:buChar char="•"/>
            </a:pPr>
            <a:r>
              <a:rPr lang="en-US" altLang="en-US">
                <a:solidFill>
                  <a:srgbClr val="000000"/>
                </a:solidFill>
                <a:latin typeface="Arial" panose="020B0604020202020204" pitchFamily="34" charset="0"/>
                <a:ea typeface="ＭＳ Ｐゴシック" panose="020B0600070205080204" pitchFamily="34" charset="-128"/>
              </a:rPr>
              <a:t>Almost all the machines have average available bandwidth more than 400 Mbps. </a:t>
            </a:r>
          </a:p>
        </p:txBody>
      </p:sp>
      <p:sp>
        <p:nvSpPr>
          <p:cNvPr id="168964" name="Rectangle 3">
            <a:extLst>
              <a:ext uri="{FF2B5EF4-FFF2-40B4-BE49-F238E27FC236}">
                <a16:creationId xmlns:a16="http://schemas.microsoft.com/office/drawing/2014/main" id="{399EBEA2-EDEA-4D7F-86B2-FF6D0DA5A4C0}"/>
              </a:ext>
            </a:extLst>
          </p:cNvPr>
          <p:cNvSpPr>
            <a:spLocks noGrp="1" noChangeArrowheads="1"/>
          </p:cNvSpPr>
          <p:nvPr>
            <p:ph sz="half" idx="2"/>
          </p:nvPr>
        </p:nvSpPr>
        <p:spPr>
          <a:xfrm>
            <a:off x="4794250" y="1646238"/>
            <a:ext cx="4127500" cy="4937125"/>
          </a:xfrm>
        </p:spPr>
        <p:txBody>
          <a:bodyPr lIns="0" tIns="0" rIns="0" bIns="0"/>
          <a:lstStyle/>
          <a:p>
            <a:pPr marL="0" indent="0">
              <a:lnSpc>
                <a:spcPct val="95000"/>
              </a:lnSpc>
              <a:spcBef>
                <a:spcPct val="0"/>
              </a:spcBef>
              <a:buFont typeface="Arial" panose="020B0604020202020204" pitchFamily="34" charset="0"/>
              <a:buNone/>
            </a:pPr>
            <a:r>
              <a:rPr lang="en-US" altLang="en-US" sz="2400">
                <a:solidFill>
                  <a:srgbClr val="000000"/>
                </a:solidFill>
                <a:latin typeface="Arial" panose="020B0604020202020204" pitchFamily="34" charset="0"/>
                <a:ea typeface="ＭＳ Ｐゴシック" panose="020B0600070205080204" pitchFamily="34" charset="-128"/>
              </a:rPr>
              <a:t> </a:t>
            </a:r>
          </a:p>
        </p:txBody>
      </p:sp>
      <p:pic>
        <p:nvPicPr>
          <p:cNvPr id="168965" name="Picture 5">
            <a:extLst>
              <a:ext uri="{FF2B5EF4-FFF2-40B4-BE49-F238E27FC236}">
                <a16:creationId xmlns:a16="http://schemas.microsoft.com/office/drawing/2014/main" id="{3E5FF2FE-BD5E-4094-8AD1-C8BFF2EC70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4075" y="1489075"/>
            <a:ext cx="3948113" cy="478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B167BB6F-AAA5-49CF-B9B7-D8E3EE7AAD64}"/>
              </a:ext>
            </a:extLst>
          </p:cNvPr>
          <p:cNvSpPr>
            <a:spLocks noGrp="1"/>
          </p:cNvSpPr>
          <p:nvPr>
            <p:ph type="sldNum" sz="quarter" idx="12"/>
          </p:nvPr>
        </p:nvSpPr>
        <p:spPr/>
        <p:txBody>
          <a:bodyPr/>
          <a:lstStyle/>
          <a:p>
            <a:fld id="{4D169E11-1B17-4E2B-A4B0-EF982D359A74}" type="slidenum">
              <a:rPr lang="en-US" altLang="en-US" smtClean="0"/>
              <a:pPr/>
              <a:t>119</a:t>
            </a:fld>
            <a:endParaRPr lang="en-US"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15AFE-3663-40AE-8517-1F1DF347EDDA}"/>
              </a:ext>
            </a:extLst>
          </p:cNvPr>
          <p:cNvSpPr>
            <a:spLocks noGrp="1"/>
          </p:cNvSpPr>
          <p:nvPr>
            <p:ph type="title"/>
          </p:nvPr>
        </p:nvSpPr>
        <p:spPr>
          <a:xfrm>
            <a:off x="457200" y="0"/>
            <a:ext cx="8229600" cy="1143000"/>
          </a:xfrm>
        </p:spPr>
        <p:txBody>
          <a:bodyPr/>
          <a:lstStyle/>
          <a:p>
            <a:pPr eaLnBrk="1" hangingPunct="1"/>
            <a:r>
              <a:rPr lang="en-US" altLang="en-US">
                <a:solidFill>
                  <a:srgbClr val="1E1C11"/>
                </a:solidFill>
                <a:ea typeface="ＭＳ Ｐゴシック" panose="020B0600070205080204" pitchFamily="34" charset="-128"/>
              </a:rPr>
              <a:t>Taxonomy of Fear (cont.) </a:t>
            </a:r>
          </a:p>
        </p:txBody>
      </p:sp>
      <p:sp>
        <p:nvSpPr>
          <p:cNvPr id="40968" name="Content Placeholder 2">
            <a:extLst>
              <a:ext uri="{FF2B5EF4-FFF2-40B4-BE49-F238E27FC236}">
                <a16:creationId xmlns:a16="http://schemas.microsoft.com/office/drawing/2014/main" id="{13FF0740-CBDC-4569-8AD9-7C7260886AF6}"/>
              </a:ext>
            </a:extLst>
          </p:cNvPr>
          <p:cNvSpPr>
            <a:spLocks noGrp="1"/>
          </p:cNvSpPr>
          <p:nvPr>
            <p:ph idx="1"/>
          </p:nvPr>
        </p:nvSpPr>
        <p:spPr>
          <a:xfrm>
            <a:off x="152400" y="3352800"/>
            <a:ext cx="8763000" cy="3200400"/>
          </a:xfrm>
        </p:spPr>
        <p:txBody>
          <a:bodyPr>
            <a:normAutofit/>
          </a:bodyPr>
          <a:lstStyle/>
          <a:p>
            <a:pPr eaLnBrk="1" hangingPunct="1"/>
            <a:r>
              <a:rPr lang="en-US" altLang="en-US" sz="2800">
                <a:solidFill>
                  <a:srgbClr val="1E1C11"/>
                </a:solidFill>
                <a:ea typeface="ＭＳ Ｐゴシック" panose="020B0600070205080204" pitchFamily="34" charset="-128"/>
              </a:rPr>
              <a:t>Security is one of the most difficult task to implement in cloud computing. </a:t>
            </a:r>
          </a:p>
          <a:p>
            <a:pPr lvl="1" eaLnBrk="1" hangingPunct="1"/>
            <a:r>
              <a:rPr lang="en-US" altLang="en-US" sz="2400">
                <a:solidFill>
                  <a:srgbClr val="1E1C11"/>
                </a:solidFill>
                <a:ea typeface="ＭＳ Ｐゴシック" panose="020B0600070205080204" pitchFamily="34" charset="-128"/>
              </a:rPr>
              <a:t>Different forms of attacks in the application side and in the hardware components </a:t>
            </a:r>
          </a:p>
          <a:p>
            <a:pPr eaLnBrk="1" hangingPunct="1"/>
            <a:r>
              <a:rPr lang="en-US" altLang="en-US" sz="2800">
                <a:solidFill>
                  <a:srgbClr val="1E1C11"/>
                </a:solidFill>
                <a:ea typeface="ＭＳ Ｐゴシック" panose="020B0600070205080204" pitchFamily="34" charset="-128"/>
              </a:rPr>
              <a:t>Attacks with catastrophic effects only needs one security flaw </a:t>
            </a:r>
          </a:p>
          <a:p>
            <a:pPr eaLnBrk="1" hangingPunct="1">
              <a:buFont typeface="Arial" panose="020B0604020202020204" pitchFamily="34" charset="0"/>
              <a:buNone/>
            </a:pPr>
            <a:endParaRPr lang="en-US" altLang="en-US" sz="1600">
              <a:solidFill>
                <a:srgbClr val="1E1C11"/>
              </a:solidFill>
              <a:ea typeface="ＭＳ Ｐゴシック" panose="020B0600070205080204" pitchFamily="34" charset="-128"/>
            </a:endParaRPr>
          </a:p>
          <a:p>
            <a:pPr eaLnBrk="1" hangingPunct="1">
              <a:buFont typeface="Arial" panose="020B0604020202020204" pitchFamily="34" charset="0"/>
              <a:buNone/>
            </a:pPr>
            <a:r>
              <a:rPr lang="en-US" altLang="en-US" sz="1600">
                <a:solidFill>
                  <a:srgbClr val="1E1C11"/>
                </a:solidFill>
                <a:ea typeface="ＭＳ Ｐゴシック" panose="020B0600070205080204" pitchFamily="34" charset="-128"/>
              </a:rPr>
              <a:t>			(http://www.exforsys.com/tutorials/cloud-computing/cloud-computing-security.html)</a:t>
            </a:r>
          </a:p>
        </p:txBody>
      </p:sp>
      <p:sp>
        <p:nvSpPr>
          <p:cNvPr id="40963" name="Slide Number Placeholder 5">
            <a:extLst>
              <a:ext uri="{FF2B5EF4-FFF2-40B4-BE49-F238E27FC236}">
                <a16:creationId xmlns:a16="http://schemas.microsoft.com/office/drawing/2014/main" id="{9DED4D4C-F913-4072-B8B5-5A3E491CF2B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EE8E6459-E95C-44F1-B349-AB5F5C4DAAD5}" type="slidenum">
              <a:rPr lang="en-US" altLang="en-US" sz="1200">
                <a:solidFill>
                  <a:srgbClr val="898989"/>
                </a:solidFill>
                <a:latin typeface="Calibri" panose="020F0502020204030204" pitchFamily="34" charset="0"/>
              </a:rPr>
              <a:pPr eaLnBrk="1" hangingPunct="1"/>
              <a:t>12</a:t>
            </a:fld>
            <a:endParaRPr lang="en-US" altLang="en-US" sz="1200">
              <a:solidFill>
                <a:srgbClr val="898989"/>
              </a:solidFill>
              <a:latin typeface="Calibri" panose="020F0502020204030204" pitchFamily="34" charset="0"/>
            </a:endParaRPr>
          </a:p>
        </p:txBody>
      </p:sp>
      <p:pic>
        <p:nvPicPr>
          <p:cNvPr id="40964" name="Picture 2">
            <a:extLst>
              <a:ext uri="{FF2B5EF4-FFF2-40B4-BE49-F238E27FC236}">
                <a16:creationId xmlns:a16="http://schemas.microsoft.com/office/drawing/2014/main" id="{FF09D0BE-DE3E-4849-A610-546515A7B4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652588"/>
            <a:ext cx="9906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2">
            <a:extLst>
              <a:ext uri="{FF2B5EF4-FFF2-40B4-BE49-F238E27FC236}">
                <a16:creationId xmlns:a16="http://schemas.microsoft.com/office/drawing/2014/main" id="{454F31D9-46F8-4E53-BEAE-740008FC4B02}"/>
              </a:ext>
            </a:extLst>
          </p:cNvPr>
          <p:cNvPicPr>
            <a:picLocks noChangeAspect="1" noChangeArrowheads="1"/>
          </p:cNvPicPr>
          <p:nvPr/>
        </p:nvPicPr>
        <p:blipFill>
          <a:blip r:embed="rId3">
            <a:lum bright="22000" contrast="-46000"/>
            <a:extLst>
              <a:ext uri="{28A0092B-C50C-407E-A947-70E740481C1C}">
                <a14:useLocalDpi xmlns:a14="http://schemas.microsoft.com/office/drawing/2010/main" val="0"/>
              </a:ext>
            </a:extLst>
          </a:blip>
          <a:srcRect/>
          <a:stretch>
            <a:fillRect/>
          </a:stretch>
        </p:blipFill>
        <p:spPr bwMode="auto">
          <a:xfrm>
            <a:off x="6858000" y="1676400"/>
            <a:ext cx="1066800"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ular Callout 8">
            <a:extLst>
              <a:ext uri="{FF2B5EF4-FFF2-40B4-BE49-F238E27FC236}">
                <a16:creationId xmlns:a16="http://schemas.microsoft.com/office/drawing/2014/main" id="{6B129D3F-C78F-4AF4-9030-3228F501C4DB}"/>
              </a:ext>
            </a:extLst>
          </p:cNvPr>
          <p:cNvSpPr/>
          <p:nvPr/>
        </p:nvSpPr>
        <p:spPr>
          <a:xfrm>
            <a:off x="2590800" y="1196975"/>
            <a:ext cx="2667000" cy="1447800"/>
          </a:xfrm>
          <a:prstGeom prst="wedgeRoundRectCallout">
            <a:avLst>
              <a:gd name="adj1" fmla="val -77506"/>
              <a:gd name="adj2" fmla="val 14500"/>
              <a:gd name="adj3" fmla="val 16667"/>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cs typeface="Arial" pitchFamily="34" charset="0"/>
            </a:endParaRPr>
          </a:p>
        </p:txBody>
      </p:sp>
      <p:sp>
        <p:nvSpPr>
          <p:cNvPr id="40967" name="Rectangle 10">
            <a:extLst>
              <a:ext uri="{FF2B5EF4-FFF2-40B4-BE49-F238E27FC236}">
                <a16:creationId xmlns:a16="http://schemas.microsoft.com/office/drawing/2014/main" id="{147DC8A7-8D82-452C-8DC4-321D54D23B05}"/>
              </a:ext>
            </a:extLst>
          </p:cNvPr>
          <p:cNvSpPr>
            <a:spLocks noChangeArrowheads="1"/>
          </p:cNvSpPr>
          <p:nvPr/>
        </p:nvSpPr>
        <p:spPr bwMode="auto">
          <a:xfrm>
            <a:off x="2667000" y="1273175"/>
            <a:ext cx="2743200"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400">
                <a:latin typeface="Calibri" panose="020F0502020204030204" pitchFamily="34" charset="0"/>
              </a:rPr>
              <a:t>Cloud Computing is </a:t>
            </a:r>
            <a:r>
              <a:rPr lang="en-US" altLang="en-US" sz="1400" b="1">
                <a:latin typeface="Calibri" panose="020F0502020204030204" pitchFamily="34" charset="0"/>
              </a:rPr>
              <a:t>a security nightmare</a:t>
            </a:r>
            <a:r>
              <a:rPr lang="en-US" altLang="en-US" sz="1400">
                <a:latin typeface="Calibri" panose="020F0502020204030204" pitchFamily="34" charset="0"/>
              </a:rPr>
              <a:t> and it can't be handled in traditional ways.</a:t>
            </a:r>
          </a:p>
          <a:p>
            <a:pPr eaLnBrk="1" hangingPunct="1"/>
            <a:r>
              <a:rPr lang="en-US" altLang="en-US" sz="1400">
                <a:latin typeface="Calibri" panose="020F0502020204030204" pitchFamily="34" charset="0"/>
              </a:rPr>
              <a:t>John Chambers</a:t>
            </a:r>
          </a:p>
          <a:p>
            <a:pPr eaLnBrk="1" hangingPunct="1"/>
            <a:r>
              <a:rPr lang="en-US" altLang="en-US" sz="1400">
                <a:latin typeface="Calibri" panose="020F0502020204030204" pitchFamily="34" charset="0"/>
              </a:rPr>
              <a:t>CISCO CEO</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
            <a:extLst>
              <a:ext uri="{FF2B5EF4-FFF2-40B4-BE49-F238E27FC236}">
                <a16:creationId xmlns:a16="http://schemas.microsoft.com/office/drawing/2014/main" id="{1AB23E6E-450A-49C8-9C76-8379CBEC44F6}"/>
              </a:ext>
            </a:extLst>
          </p:cNvPr>
          <p:cNvSpPr>
            <a:spLocks noGrp="1" noChangeArrowheads="1"/>
          </p:cNvSpPr>
          <p:nvPr>
            <p:ph type="title"/>
          </p:nvPr>
        </p:nvSpPr>
        <p:spPr>
          <a:xfrm>
            <a:off x="222250" y="274638"/>
            <a:ext cx="8699500" cy="822325"/>
          </a:xfrm>
        </p:spPr>
        <p:txBody>
          <a:bodyPr lIns="0" tIns="0" rIns="0" bIns="0" anchor="t"/>
          <a:lstStyle/>
          <a:p>
            <a:pPr algn="l">
              <a:lnSpc>
                <a:spcPct val="95000"/>
              </a:lnSpc>
            </a:pPr>
            <a:r>
              <a:rPr lang="en-US" altLang="en-US" sz="3900">
                <a:solidFill>
                  <a:srgbClr val="000000"/>
                </a:solidFill>
                <a:latin typeface="Arial" panose="020B0604020202020204" pitchFamily="34" charset="0"/>
                <a:ea typeface="ＭＳ Ｐゴシック" panose="020B0600070205080204" pitchFamily="34" charset="-128"/>
              </a:rPr>
              <a:t>Virtual Machine Performance</a:t>
            </a:r>
          </a:p>
        </p:txBody>
      </p:sp>
      <p:sp>
        <p:nvSpPr>
          <p:cNvPr id="169987" name="Rectangle 2">
            <a:extLst>
              <a:ext uri="{FF2B5EF4-FFF2-40B4-BE49-F238E27FC236}">
                <a16:creationId xmlns:a16="http://schemas.microsoft.com/office/drawing/2014/main" id="{9C4D3D04-9E3A-4EBE-A162-A5AFFD5E7FD5}"/>
              </a:ext>
            </a:extLst>
          </p:cNvPr>
          <p:cNvSpPr>
            <a:spLocks noGrp="1" noChangeArrowheads="1"/>
          </p:cNvSpPr>
          <p:nvPr>
            <p:ph sz="half" idx="1"/>
          </p:nvPr>
        </p:nvSpPr>
        <p:spPr>
          <a:xfrm>
            <a:off x="222250" y="1646238"/>
            <a:ext cx="4127500" cy="4937125"/>
          </a:xfrm>
        </p:spPr>
        <p:txBody>
          <a:bodyPr lIns="0" tIns="0" rIns="0" bIns="0"/>
          <a:lstStyle/>
          <a:p>
            <a:pPr marL="411163" lvl="1" indent="-307975">
              <a:lnSpc>
                <a:spcPct val="95000"/>
              </a:lnSpc>
              <a:spcBef>
                <a:spcPct val="0"/>
              </a:spcBef>
              <a:buClr>
                <a:srgbClr val="000000"/>
              </a:buClr>
              <a:buFontTx/>
              <a:buChar char="•"/>
            </a:pPr>
            <a:r>
              <a:rPr lang="en-US" altLang="en-US">
                <a:solidFill>
                  <a:srgbClr val="000000"/>
                </a:solidFill>
                <a:latin typeface="Arial" panose="020B0604020202020204" pitchFamily="34" charset="0"/>
                <a:ea typeface="ＭＳ Ｐゴシック" panose="020B0600070205080204" pitchFamily="34" charset="-128"/>
              </a:rPr>
              <a:t>Shows the average available download/ upload bandwidth and its range for each machine across all rounds.</a:t>
            </a:r>
            <a:endParaRPr lang="en-US" altLang="en-US">
              <a:ea typeface="ＭＳ Ｐゴシック" panose="020B0600070205080204" pitchFamily="34" charset="-128"/>
            </a:endParaRPr>
          </a:p>
          <a:p>
            <a:pPr marL="411163" lvl="1" indent="-307975">
              <a:lnSpc>
                <a:spcPct val="95000"/>
              </a:lnSpc>
              <a:spcBef>
                <a:spcPct val="0"/>
              </a:spcBef>
              <a:buClr>
                <a:srgbClr val="000000"/>
              </a:buClr>
              <a:buFontTx/>
              <a:buChar char="•"/>
            </a:pPr>
            <a:r>
              <a:rPr lang="en-US" altLang="en-US">
                <a:solidFill>
                  <a:srgbClr val="000000"/>
                </a:solidFill>
                <a:latin typeface="Arial" panose="020B0604020202020204" pitchFamily="34" charset="0"/>
                <a:ea typeface="ＭＳ Ｐゴシック" panose="020B0600070205080204" pitchFamily="34" charset="-128"/>
              </a:rPr>
              <a:t>Almost all the machines have average download/ upload bandwidth more than 400 Mbps.</a:t>
            </a:r>
            <a:endParaRPr lang="en-US" altLang="en-US">
              <a:ea typeface="ＭＳ Ｐゴシック" panose="020B0600070205080204" pitchFamily="34" charset="-128"/>
            </a:endParaRPr>
          </a:p>
          <a:p>
            <a:pPr marL="411163" lvl="1" indent="-307975">
              <a:lnSpc>
                <a:spcPct val="95000"/>
              </a:lnSpc>
              <a:spcBef>
                <a:spcPct val="0"/>
              </a:spcBef>
              <a:buClr>
                <a:srgbClr val="000000"/>
              </a:buClr>
              <a:buFontTx/>
              <a:buChar char="•"/>
            </a:pPr>
            <a:r>
              <a:rPr lang="en-US" altLang="en-US">
                <a:solidFill>
                  <a:srgbClr val="000000"/>
                </a:solidFill>
                <a:latin typeface="Arial" panose="020B0604020202020204" pitchFamily="34" charset="0"/>
                <a:ea typeface="ＭＳ Ｐゴシック" panose="020B0600070205080204" pitchFamily="34" charset="-128"/>
              </a:rPr>
              <a:t>Some VMs (1, 4, 7) have large available bandwidth variation.</a:t>
            </a:r>
          </a:p>
        </p:txBody>
      </p:sp>
      <p:sp>
        <p:nvSpPr>
          <p:cNvPr id="169988" name="Rectangle 3">
            <a:extLst>
              <a:ext uri="{FF2B5EF4-FFF2-40B4-BE49-F238E27FC236}">
                <a16:creationId xmlns:a16="http://schemas.microsoft.com/office/drawing/2014/main" id="{D1CDDDD7-5084-4358-8BDE-A8D44616F0C0}"/>
              </a:ext>
            </a:extLst>
          </p:cNvPr>
          <p:cNvSpPr>
            <a:spLocks noGrp="1" noChangeArrowheads="1"/>
          </p:cNvSpPr>
          <p:nvPr>
            <p:ph sz="half" idx="2"/>
          </p:nvPr>
        </p:nvSpPr>
        <p:spPr>
          <a:xfrm>
            <a:off x="4794250" y="1646238"/>
            <a:ext cx="4127500" cy="4937125"/>
          </a:xfrm>
        </p:spPr>
        <p:txBody>
          <a:bodyPr lIns="0" tIns="0" rIns="0" bIns="0"/>
          <a:lstStyle/>
          <a:p>
            <a:pPr marL="0" indent="0">
              <a:lnSpc>
                <a:spcPct val="95000"/>
              </a:lnSpc>
              <a:spcBef>
                <a:spcPct val="0"/>
              </a:spcBef>
              <a:buFont typeface="Arial" panose="020B0604020202020204" pitchFamily="34" charset="0"/>
              <a:buNone/>
            </a:pPr>
            <a:r>
              <a:rPr lang="en-US" altLang="en-US" sz="2400">
                <a:solidFill>
                  <a:srgbClr val="000000"/>
                </a:solidFill>
                <a:latin typeface="Arial" panose="020B0604020202020204" pitchFamily="34" charset="0"/>
                <a:ea typeface="ＭＳ Ｐゴシック" panose="020B0600070205080204" pitchFamily="34" charset="-128"/>
              </a:rPr>
              <a:t> </a:t>
            </a:r>
          </a:p>
        </p:txBody>
      </p:sp>
      <p:pic>
        <p:nvPicPr>
          <p:cNvPr id="169989" name="Picture 5">
            <a:extLst>
              <a:ext uri="{FF2B5EF4-FFF2-40B4-BE49-F238E27FC236}">
                <a16:creationId xmlns:a16="http://schemas.microsoft.com/office/drawing/2014/main" id="{560C64CC-0F07-4950-BAD3-B2AC1513F7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7363" y="2128838"/>
            <a:ext cx="4430712"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AAFDE4C6-71A7-46B8-B1DB-490A35676425}"/>
              </a:ext>
            </a:extLst>
          </p:cNvPr>
          <p:cNvSpPr>
            <a:spLocks noGrp="1"/>
          </p:cNvSpPr>
          <p:nvPr>
            <p:ph type="sldNum" sz="quarter" idx="12"/>
          </p:nvPr>
        </p:nvSpPr>
        <p:spPr/>
        <p:txBody>
          <a:bodyPr/>
          <a:lstStyle/>
          <a:p>
            <a:fld id="{4D169E11-1B17-4E2B-A4B0-EF982D359A74}" type="slidenum">
              <a:rPr lang="en-US" altLang="en-US" smtClean="0"/>
              <a:pPr/>
              <a:t>120</a:t>
            </a:fld>
            <a:endParaRPr lang="en-US" alt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1">
            <a:extLst>
              <a:ext uri="{FF2B5EF4-FFF2-40B4-BE49-F238E27FC236}">
                <a16:creationId xmlns:a16="http://schemas.microsoft.com/office/drawing/2014/main" id="{22E3E2B6-1D5F-47B6-B7A0-577DD50CE5DA}"/>
              </a:ext>
            </a:extLst>
          </p:cNvPr>
          <p:cNvSpPr>
            <a:spLocks noGrp="1" noChangeArrowheads="1"/>
          </p:cNvSpPr>
          <p:nvPr>
            <p:ph type="title"/>
          </p:nvPr>
        </p:nvSpPr>
        <p:spPr>
          <a:xfrm>
            <a:off x="222250" y="274638"/>
            <a:ext cx="8699500" cy="822325"/>
          </a:xfrm>
        </p:spPr>
        <p:txBody>
          <a:bodyPr lIns="0" tIns="0" rIns="0" bIns="0" anchor="t"/>
          <a:lstStyle/>
          <a:p>
            <a:pPr>
              <a:lnSpc>
                <a:spcPct val="95000"/>
              </a:lnSpc>
            </a:pPr>
            <a:r>
              <a:rPr lang="en-US" altLang="en-US" sz="3900">
                <a:solidFill>
                  <a:srgbClr val="000000"/>
                </a:solidFill>
                <a:latin typeface="Arial" panose="020B0604020202020204" pitchFamily="34" charset="0"/>
                <a:ea typeface="ＭＳ Ｐゴシック" panose="020B0600070205080204" pitchFamily="34" charset="-128"/>
              </a:rPr>
              <a:t>CONCLUSIONS</a:t>
            </a:r>
          </a:p>
        </p:txBody>
      </p:sp>
      <p:sp>
        <p:nvSpPr>
          <p:cNvPr id="21507" name="Rectangle 2">
            <a:extLst>
              <a:ext uri="{FF2B5EF4-FFF2-40B4-BE49-F238E27FC236}">
                <a16:creationId xmlns:a16="http://schemas.microsoft.com/office/drawing/2014/main" id="{37396F24-42C4-42EA-847E-693646803AE5}"/>
              </a:ext>
            </a:extLst>
          </p:cNvPr>
          <p:cNvSpPr>
            <a:spLocks noGrp="1" noChangeArrowheads="1"/>
          </p:cNvSpPr>
          <p:nvPr>
            <p:ph idx="1"/>
          </p:nvPr>
        </p:nvSpPr>
        <p:spPr>
          <a:xfrm>
            <a:off x="222250" y="1646238"/>
            <a:ext cx="8699500" cy="4937125"/>
          </a:xfrm>
        </p:spPr>
        <p:txBody>
          <a:bodyPr lIns="0" tIns="0" rIns="0" bIns="0"/>
          <a:lstStyle/>
          <a:p>
            <a:pPr marL="411163" lvl="1" indent="-307975">
              <a:lnSpc>
                <a:spcPct val="95000"/>
              </a:lnSpc>
              <a:spcBef>
                <a:spcPct val="0"/>
              </a:spcBef>
              <a:buClr>
                <a:srgbClr val="000000"/>
              </a:buClr>
              <a:buFontTx/>
              <a:buChar char="•"/>
            </a:pPr>
            <a:r>
              <a:rPr lang="en-US" altLang="en-US">
                <a:solidFill>
                  <a:srgbClr val="000000"/>
                </a:solidFill>
                <a:latin typeface="Arial" panose="020B0604020202020204" pitchFamily="34" charset="0"/>
                <a:ea typeface="ＭＳ Ｐゴシック" panose="020B0600070205080204" pitchFamily="34" charset="-128"/>
              </a:rPr>
              <a:t>Focussed on available bandwidth metric between each pair of VM instances.</a:t>
            </a:r>
            <a:endParaRPr lang="en-US" altLang="en-US">
              <a:solidFill>
                <a:srgbClr val="1E1C11"/>
              </a:solidFill>
              <a:ea typeface="ＭＳ Ｐゴシック" panose="020B0600070205080204" pitchFamily="34" charset="-128"/>
            </a:endParaRPr>
          </a:p>
          <a:p>
            <a:pPr marL="0" indent="0">
              <a:lnSpc>
                <a:spcPct val="95000"/>
              </a:lnSpc>
              <a:spcBef>
                <a:spcPct val="0"/>
              </a:spcBef>
              <a:buFont typeface="Arial" panose="020B0604020202020204" pitchFamily="34" charset="0"/>
              <a:buNone/>
            </a:pPr>
            <a:endParaRPr lang="en-US" altLang="en-US">
              <a:solidFill>
                <a:srgbClr val="000000"/>
              </a:solidFill>
              <a:latin typeface="Arial" panose="020B0604020202020204" pitchFamily="34" charset="0"/>
              <a:ea typeface="ＭＳ Ｐゴシック" panose="020B0600070205080204" pitchFamily="34" charset="-128"/>
            </a:endParaRPr>
          </a:p>
          <a:p>
            <a:pPr marL="411163" lvl="1" indent="-307975">
              <a:lnSpc>
                <a:spcPct val="95000"/>
              </a:lnSpc>
              <a:spcBef>
                <a:spcPct val="0"/>
              </a:spcBef>
              <a:buClr>
                <a:srgbClr val="000000"/>
              </a:buClr>
              <a:buFontTx/>
              <a:buChar char="•"/>
            </a:pPr>
            <a:r>
              <a:rPr lang="en-US" altLang="en-US">
                <a:solidFill>
                  <a:srgbClr val="000000"/>
                </a:solidFill>
                <a:latin typeface="Arial" panose="020B0604020202020204" pitchFamily="34" charset="0"/>
                <a:ea typeface="ＭＳ Ｐゴシック" panose="020B0600070205080204" pitchFamily="34" charset="-128"/>
              </a:rPr>
              <a:t>Amazon EC2 data center is optimally utilized with ample available bandwidth for almost all VMs.</a:t>
            </a:r>
            <a:endParaRPr lang="en-US" altLang="en-US">
              <a:solidFill>
                <a:srgbClr val="1E1C11"/>
              </a:solidFill>
              <a:ea typeface="ＭＳ Ｐゴシック" panose="020B0600070205080204" pitchFamily="34" charset="-128"/>
            </a:endParaRPr>
          </a:p>
          <a:p>
            <a:pPr marL="0" indent="0">
              <a:lnSpc>
                <a:spcPct val="95000"/>
              </a:lnSpc>
              <a:spcBef>
                <a:spcPct val="0"/>
              </a:spcBef>
              <a:buFont typeface="Arial" panose="020B0604020202020204" pitchFamily="34" charset="0"/>
              <a:buNone/>
            </a:pPr>
            <a:endParaRPr lang="en-US" altLang="en-US">
              <a:solidFill>
                <a:srgbClr val="000000"/>
              </a:solidFill>
              <a:latin typeface="Arial" panose="020B0604020202020204" pitchFamily="34" charset="0"/>
              <a:ea typeface="ＭＳ Ｐゴシック" panose="020B0600070205080204" pitchFamily="34" charset="-128"/>
            </a:endParaRPr>
          </a:p>
          <a:p>
            <a:pPr marL="411163" lvl="1" indent="-307975">
              <a:lnSpc>
                <a:spcPct val="95000"/>
              </a:lnSpc>
              <a:spcBef>
                <a:spcPct val="0"/>
              </a:spcBef>
              <a:buClr>
                <a:srgbClr val="000000"/>
              </a:buClr>
              <a:buFontTx/>
              <a:buChar char="•"/>
            </a:pPr>
            <a:r>
              <a:rPr lang="en-US" altLang="en-US">
                <a:solidFill>
                  <a:srgbClr val="000000"/>
                </a:solidFill>
                <a:latin typeface="Arial" panose="020B0604020202020204" pitchFamily="34" charset="0"/>
                <a:ea typeface="ＭＳ Ｐゴシック" panose="020B0600070205080204" pitchFamily="34" charset="-128"/>
              </a:rPr>
              <a:t>Some</a:t>
            </a:r>
            <a:r>
              <a:rPr lang="en-US" altLang="en-US" i="1">
                <a:solidFill>
                  <a:srgbClr val="000000"/>
                </a:solidFill>
                <a:latin typeface="Arial" panose="020B0604020202020204" pitchFamily="34" charset="0"/>
                <a:ea typeface="ＭＳ Ｐゴシック" panose="020B0600070205080204" pitchFamily="34" charset="-128"/>
              </a:rPr>
              <a:t> </a:t>
            </a:r>
            <a:r>
              <a:rPr lang="en-US" altLang="en-US">
                <a:solidFill>
                  <a:srgbClr val="000000"/>
                </a:solidFill>
                <a:latin typeface="Arial" panose="020B0604020202020204" pitchFamily="34" charset="0"/>
                <a:ea typeface="ＭＳ Ｐゴシック" panose="020B0600070205080204" pitchFamily="34" charset="-128"/>
              </a:rPr>
              <a:t>badly performing VMs can be pointed out based on the large variation in the available upload/download bandwidth and can be replaced with new VMs.</a:t>
            </a:r>
          </a:p>
        </p:txBody>
      </p:sp>
      <p:sp>
        <p:nvSpPr>
          <p:cNvPr id="2" name="Slide Number Placeholder 1">
            <a:extLst>
              <a:ext uri="{FF2B5EF4-FFF2-40B4-BE49-F238E27FC236}">
                <a16:creationId xmlns:a16="http://schemas.microsoft.com/office/drawing/2014/main" id="{E8C594C0-FEB3-4231-AAEC-36DDF1D75A24}"/>
              </a:ext>
            </a:extLst>
          </p:cNvPr>
          <p:cNvSpPr>
            <a:spLocks noGrp="1"/>
          </p:cNvSpPr>
          <p:nvPr>
            <p:ph type="sldNum" sz="quarter" idx="12"/>
          </p:nvPr>
        </p:nvSpPr>
        <p:spPr/>
        <p:txBody>
          <a:bodyPr/>
          <a:lstStyle/>
          <a:p>
            <a:fld id="{C3802F7D-CE2A-4257-9499-27268CCBAA3C}" type="slidenum">
              <a:rPr lang="en-US" altLang="en-US" smtClean="0"/>
              <a:pPr/>
              <a:t>121</a:t>
            </a:fld>
            <a:endParaRPr lang="en-US" altLang="en-US"/>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
            <a:extLst>
              <a:ext uri="{FF2B5EF4-FFF2-40B4-BE49-F238E27FC236}">
                <a16:creationId xmlns:a16="http://schemas.microsoft.com/office/drawing/2014/main" id="{32044355-84B3-429E-A60F-EE8C9A704562}"/>
              </a:ext>
            </a:extLst>
          </p:cNvPr>
          <p:cNvSpPr>
            <a:spLocks noGrp="1" noChangeArrowheads="1"/>
          </p:cNvSpPr>
          <p:nvPr>
            <p:ph type="title"/>
          </p:nvPr>
        </p:nvSpPr>
        <p:spPr>
          <a:xfrm>
            <a:off x="222250" y="274638"/>
            <a:ext cx="8699500" cy="822325"/>
          </a:xfrm>
        </p:spPr>
        <p:txBody>
          <a:bodyPr lIns="0" tIns="0" rIns="0" bIns="0" anchor="t"/>
          <a:lstStyle/>
          <a:p>
            <a:pPr>
              <a:lnSpc>
                <a:spcPct val="95000"/>
              </a:lnSpc>
            </a:pPr>
            <a:r>
              <a:rPr lang="en-US" altLang="en-US" sz="3900">
                <a:solidFill>
                  <a:srgbClr val="000000"/>
                </a:solidFill>
                <a:latin typeface="Arial" panose="020B0604020202020204" pitchFamily="34" charset="0"/>
                <a:ea typeface="ＭＳ Ｐゴシック" panose="020B0600070205080204" pitchFamily="34" charset="-128"/>
              </a:rPr>
              <a:t>Future Work</a:t>
            </a:r>
          </a:p>
        </p:txBody>
      </p:sp>
      <p:sp>
        <p:nvSpPr>
          <p:cNvPr id="22531" name="Rectangle 2">
            <a:extLst>
              <a:ext uri="{FF2B5EF4-FFF2-40B4-BE49-F238E27FC236}">
                <a16:creationId xmlns:a16="http://schemas.microsoft.com/office/drawing/2014/main" id="{82AA850B-53F0-4D85-A425-03E27CF41C6E}"/>
              </a:ext>
            </a:extLst>
          </p:cNvPr>
          <p:cNvSpPr>
            <a:spLocks noGrp="1" noChangeArrowheads="1"/>
          </p:cNvSpPr>
          <p:nvPr>
            <p:ph idx="1"/>
          </p:nvPr>
        </p:nvSpPr>
        <p:spPr>
          <a:xfrm>
            <a:off x="222250" y="1646238"/>
            <a:ext cx="8699500" cy="4937125"/>
          </a:xfrm>
        </p:spPr>
        <p:txBody>
          <a:bodyPr lIns="0" tIns="0" rIns="0" bIns="0"/>
          <a:lstStyle/>
          <a:p>
            <a:pPr marL="411163" lvl="1" indent="-307975">
              <a:lnSpc>
                <a:spcPct val="95000"/>
              </a:lnSpc>
              <a:spcBef>
                <a:spcPct val="0"/>
              </a:spcBef>
              <a:buClr>
                <a:srgbClr val="000000"/>
              </a:buClr>
              <a:buFontTx/>
              <a:buChar char="•"/>
              <a:defRPr/>
            </a:pPr>
            <a:r>
              <a:rPr lang="en-US">
                <a:solidFill>
                  <a:srgbClr val="000000"/>
                </a:solidFill>
                <a:latin typeface="Arial" charset="0"/>
              </a:rPr>
              <a:t>More performance metric such as latency etc. can be considered.</a:t>
            </a:r>
            <a:endParaRPr lang="en-US"/>
          </a:p>
          <a:p>
            <a:pPr marL="0" indent="0">
              <a:lnSpc>
                <a:spcPct val="95000"/>
              </a:lnSpc>
              <a:spcBef>
                <a:spcPct val="0"/>
              </a:spcBef>
              <a:buFont typeface="Arial" charset="0"/>
              <a:buNone/>
              <a:defRPr/>
            </a:pPr>
            <a:endParaRPr lang="en-US">
              <a:solidFill>
                <a:srgbClr val="000000"/>
              </a:solidFill>
              <a:latin typeface="Arial" charset="0"/>
            </a:endParaRPr>
          </a:p>
          <a:p>
            <a:pPr marL="411163" lvl="1" indent="-307975">
              <a:lnSpc>
                <a:spcPct val="95000"/>
              </a:lnSpc>
              <a:spcBef>
                <a:spcPct val="0"/>
              </a:spcBef>
              <a:buClr>
                <a:srgbClr val="000000"/>
              </a:buClr>
              <a:buFontTx/>
              <a:buChar char="•"/>
              <a:defRPr/>
            </a:pPr>
            <a:r>
              <a:rPr lang="en-US">
                <a:solidFill>
                  <a:srgbClr val="000000"/>
                </a:solidFill>
                <a:latin typeface="Arial" charset="0"/>
              </a:rPr>
              <a:t>These performance metrics can be used to improve the performance of applications running in the cloud.</a:t>
            </a:r>
            <a:endParaRPr lang="en-US"/>
          </a:p>
          <a:p>
            <a:pPr marL="0" indent="0">
              <a:lnSpc>
                <a:spcPct val="95000"/>
              </a:lnSpc>
              <a:spcBef>
                <a:spcPct val="0"/>
              </a:spcBef>
              <a:buFont typeface="Arial" charset="0"/>
              <a:buNone/>
              <a:defRPr/>
            </a:pPr>
            <a:endParaRPr lang="en-US">
              <a:solidFill>
                <a:srgbClr val="000000"/>
              </a:solidFill>
              <a:latin typeface="Arial" charset="0"/>
            </a:endParaRPr>
          </a:p>
          <a:p>
            <a:pPr marL="411163" lvl="1" indent="-307975">
              <a:lnSpc>
                <a:spcPct val="95000"/>
              </a:lnSpc>
              <a:spcBef>
                <a:spcPct val="0"/>
              </a:spcBef>
              <a:buClr>
                <a:srgbClr val="000000"/>
              </a:buClr>
              <a:buFontTx/>
              <a:buChar char="•"/>
              <a:defRPr/>
            </a:pPr>
            <a:r>
              <a:rPr lang="en-US">
                <a:solidFill>
                  <a:srgbClr val="000000"/>
                </a:solidFill>
                <a:latin typeface="Arial" charset="0"/>
              </a:rPr>
              <a:t>These performance metric tests can be run on large EC2 instances.</a:t>
            </a:r>
          </a:p>
        </p:txBody>
      </p:sp>
      <p:sp>
        <p:nvSpPr>
          <p:cNvPr id="2" name="Slide Number Placeholder 1">
            <a:extLst>
              <a:ext uri="{FF2B5EF4-FFF2-40B4-BE49-F238E27FC236}">
                <a16:creationId xmlns:a16="http://schemas.microsoft.com/office/drawing/2014/main" id="{0831CBAC-AA8A-4470-AA78-3D35391BBBC9}"/>
              </a:ext>
            </a:extLst>
          </p:cNvPr>
          <p:cNvSpPr>
            <a:spLocks noGrp="1"/>
          </p:cNvSpPr>
          <p:nvPr>
            <p:ph type="sldNum" sz="quarter" idx="12"/>
          </p:nvPr>
        </p:nvSpPr>
        <p:spPr/>
        <p:txBody>
          <a:bodyPr/>
          <a:lstStyle/>
          <a:p>
            <a:fld id="{C3802F7D-CE2A-4257-9499-27268CCBAA3C}" type="slidenum">
              <a:rPr lang="en-US" altLang="en-US" smtClean="0"/>
              <a:pPr/>
              <a:t>122</a:t>
            </a:fld>
            <a:endParaRPr lang="en-US" altLang="en-US"/>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B046D5-4BFA-4DA6-9561-E4DFAE4AEE3E}"/>
              </a:ext>
            </a:extLst>
          </p:cNvPr>
          <p:cNvSpPr>
            <a:spLocks noGrp="1"/>
          </p:cNvSpPr>
          <p:nvPr>
            <p:ph type="ctrTitle"/>
          </p:nvPr>
        </p:nvSpPr>
        <p:spPr>
          <a:xfrm>
            <a:off x="1431925" y="1143000"/>
            <a:ext cx="7407275" cy="1471613"/>
          </a:xfrm>
        </p:spPr>
        <p:txBody>
          <a:bodyPr/>
          <a:lstStyle/>
          <a:p>
            <a:r>
              <a:rPr lang="en-US" altLang="en-US" sz="3200">
                <a:ea typeface="ＭＳ Ｐゴシック" panose="020B0600070205080204" pitchFamily="34" charset="-128"/>
              </a:rPr>
              <a:t>A Mobile-Cloud Collaborative Approach for Context-Aware Blind Navigation</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56F5AA5C-F21F-4234-BF91-1186933B2A51}"/>
              </a:ext>
            </a:extLst>
          </p:cNvPr>
          <p:cNvSpPr>
            <a:spLocks noGrp="1"/>
          </p:cNvSpPr>
          <p:nvPr>
            <p:ph type="title"/>
          </p:nvPr>
        </p:nvSpPr>
        <p:spPr/>
        <p:txBody>
          <a:bodyPr/>
          <a:lstStyle/>
          <a:p>
            <a:pPr>
              <a:defRPr/>
            </a:pPr>
            <a:r>
              <a:rPr lang="en-US"/>
              <a:t>Outline</a:t>
            </a:r>
          </a:p>
        </p:txBody>
      </p:sp>
      <p:sp>
        <p:nvSpPr>
          <p:cNvPr id="3" name="Content Placeholder 2">
            <a:extLst>
              <a:ext uri="{FF2B5EF4-FFF2-40B4-BE49-F238E27FC236}">
                <a16:creationId xmlns:a16="http://schemas.microsoft.com/office/drawing/2014/main" id="{1E5DCA40-9232-46DB-B315-9CEDA785D0ED}"/>
              </a:ext>
            </a:extLst>
          </p:cNvPr>
          <p:cNvSpPr>
            <a:spLocks noGrp="1"/>
          </p:cNvSpPr>
          <p:nvPr>
            <p:ph idx="1"/>
          </p:nvPr>
        </p:nvSpPr>
        <p:spPr>
          <a:xfrm>
            <a:off x="1435100" y="1295400"/>
            <a:ext cx="7499350" cy="5638800"/>
          </a:xfrm>
        </p:spPr>
        <p:txBody>
          <a:bodyPr>
            <a:normAutofit/>
          </a:bodyPr>
          <a:lstStyle/>
          <a:p>
            <a:r>
              <a:rPr lang="en-US" altLang="en-US">
                <a:solidFill>
                  <a:srgbClr val="1E1C11"/>
                </a:solidFill>
                <a:ea typeface="ＭＳ Ｐゴシック" panose="020B0600070205080204" pitchFamily="34" charset="-128"/>
              </a:rPr>
              <a:t>Problem Statement</a:t>
            </a:r>
          </a:p>
          <a:p>
            <a:r>
              <a:rPr lang="en-US" altLang="en-US">
                <a:solidFill>
                  <a:srgbClr val="1E1C11"/>
                </a:solidFill>
                <a:ea typeface="ＭＳ Ｐゴシック" panose="020B0600070205080204" pitchFamily="34" charset="-128"/>
              </a:rPr>
              <a:t>Goals</a:t>
            </a:r>
          </a:p>
          <a:p>
            <a:r>
              <a:rPr lang="en-US" altLang="en-US">
                <a:solidFill>
                  <a:srgbClr val="1E1C11"/>
                </a:solidFill>
                <a:ea typeface="ＭＳ Ｐゴシック" panose="020B0600070205080204" pitchFamily="34" charset="-128"/>
              </a:rPr>
              <a:t>Challenges</a:t>
            </a:r>
          </a:p>
          <a:p>
            <a:r>
              <a:rPr lang="en-US" altLang="en-US">
                <a:solidFill>
                  <a:srgbClr val="1E1C11"/>
                </a:solidFill>
                <a:ea typeface="ＭＳ Ｐゴシック" panose="020B0600070205080204" pitchFamily="34" charset="-128"/>
              </a:rPr>
              <a:t>Context-aware Navigation Components</a:t>
            </a:r>
          </a:p>
          <a:p>
            <a:r>
              <a:rPr lang="en-US" altLang="en-US">
                <a:solidFill>
                  <a:srgbClr val="1E1C11"/>
                </a:solidFill>
                <a:ea typeface="ＭＳ Ｐゴシック" panose="020B0600070205080204" pitchFamily="34" charset="-128"/>
              </a:rPr>
              <a:t>Existing Blind Navigation Aids</a:t>
            </a:r>
          </a:p>
          <a:p>
            <a:r>
              <a:rPr lang="en-US" altLang="en-US">
                <a:solidFill>
                  <a:srgbClr val="1E1C11"/>
                </a:solidFill>
                <a:ea typeface="ＭＳ Ｐゴシック" panose="020B0600070205080204" pitchFamily="34" charset="-128"/>
              </a:rPr>
              <a:t>Proposed System Architecture</a:t>
            </a:r>
          </a:p>
          <a:p>
            <a:r>
              <a:rPr lang="en-US" altLang="en-US">
                <a:solidFill>
                  <a:srgbClr val="1E1C11"/>
                </a:solidFill>
                <a:ea typeface="ＭＳ Ｐゴシック" panose="020B0600070205080204" pitchFamily="34" charset="-128"/>
              </a:rPr>
              <a:t>Advantages of Mobile-Cloud Approach</a:t>
            </a:r>
          </a:p>
          <a:p>
            <a:r>
              <a:rPr lang="en-US" altLang="en-US">
                <a:solidFill>
                  <a:srgbClr val="1E1C11"/>
                </a:solidFill>
                <a:ea typeface="ＭＳ Ｐゴシック" panose="020B0600070205080204" pitchFamily="34" charset="-128"/>
              </a:rPr>
              <a:t>Traffic Lights Detection</a:t>
            </a:r>
          </a:p>
          <a:p>
            <a:pPr lvl="1"/>
            <a:r>
              <a:rPr lang="en-US" altLang="en-US">
                <a:solidFill>
                  <a:srgbClr val="1E1C11"/>
                </a:solidFill>
                <a:ea typeface="ＭＳ Ｐゴシック" panose="020B0600070205080204" pitchFamily="34" charset="-128"/>
              </a:rPr>
              <a:t>Related Work</a:t>
            </a:r>
          </a:p>
          <a:p>
            <a:pPr lvl="1"/>
            <a:r>
              <a:rPr lang="en-US" altLang="en-US">
                <a:solidFill>
                  <a:srgbClr val="1E1C11"/>
                </a:solidFill>
                <a:ea typeface="ＭＳ Ｐゴシック" panose="020B0600070205080204" pitchFamily="34" charset="-128"/>
              </a:rPr>
              <a:t>System Developed</a:t>
            </a:r>
          </a:p>
          <a:p>
            <a:pPr lvl="1"/>
            <a:r>
              <a:rPr lang="en-US" altLang="en-US">
                <a:solidFill>
                  <a:srgbClr val="1E1C11"/>
                </a:solidFill>
                <a:ea typeface="ＭＳ Ｐゴシック" panose="020B0600070205080204" pitchFamily="34" charset="-128"/>
              </a:rPr>
              <a:t>Experiments</a:t>
            </a:r>
          </a:p>
          <a:p>
            <a:r>
              <a:rPr lang="en-US" altLang="en-US">
                <a:solidFill>
                  <a:srgbClr val="1E1C11"/>
                </a:solidFill>
                <a:ea typeface="ＭＳ Ｐゴシック" panose="020B0600070205080204" pitchFamily="34" charset="-128"/>
              </a:rPr>
              <a:t>Work In Progress</a:t>
            </a:r>
          </a:p>
        </p:txBody>
      </p:sp>
      <p:sp>
        <p:nvSpPr>
          <p:cNvPr id="2" name="Slide Number Placeholder 1">
            <a:extLst>
              <a:ext uri="{FF2B5EF4-FFF2-40B4-BE49-F238E27FC236}">
                <a16:creationId xmlns:a16="http://schemas.microsoft.com/office/drawing/2014/main" id="{1644B557-B3ED-4667-BE12-683E8D4C3DB2}"/>
              </a:ext>
            </a:extLst>
          </p:cNvPr>
          <p:cNvSpPr>
            <a:spLocks noGrp="1"/>
          </p:cNvSpPr>
          <p:nvPr>
            <p:ph type="sldNum" sz="quarter" idx="12"/>
          </p:nvPr>
        </p:nvSpPr>
        <p:spPr/>
        <p:txBody>
          <a:bodyPr/>
          <a:lstStyle/>
          <a:p>
            <a:fld id="{C3802F7D-CE2A-4257-9499-27268CCBAA3C}" type="slidenum">
              <a:rPr lang="en-US" altLang="en-US" smtClean="0"/>
              <a:pPr/>
              <a:t>124</a:t>
            </a:fld>
            <a:endParaRPr lang="en-US" alt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E4D0AB71-27FA-485B-9905-723DE1BE2A55}"/>
              </a:ext>
            </a:extLst>
          </p:cNvPr>
          <p:cNvSpPr>
            <a:spLocks noGrp="1"/>
          </p:cNvSpPr>
          <p:nvPr>
            <p:ph type="title"/>
          </p:nvPr>
        </p:nvSpPr>
        <p:spPr/>
        <p:txBody>
          <a:bodyPr/>
          <a:lstStyle/>
          <a:p>
            <a:pPr>
              <a:defRPr/>
            </a:pPr>
            <a:r>
              <a:rPr lang="en-US"/>
              <a:t>Problem Statement</a:t>
            </a:r>
          </a:p>
        </p:txBody>
      </p:sp>
      <p:sp>
        <p:nvSpPr>
          <p:cNvPr id="3" name="Content Placeholder 2">
            <a:extLst>
              <a:ext uri="{FF2B5EF4-FFF2-40B4-BE49-F238E27FC236}">
                <a16:creationId xmlns:a16="http://schemas.microsoft.com/office/drawing/2014/main" id="{9FB45902-6F9E-4ABF-B00B-38646765E56C}"/>
              </a:ext>
            </a:extLst>
          </p:cNvPr>
          <p:cNvSpPr>
            <a:spLocks noGrp="1"/>
          </p:cNvSpPr>
          <p:nvPr>
            <p:ph idx="1"/>
          </p:nvPr>
        </p:nvSpPr>
        <p:spPr>
          <a:xfrm>
            <a:off x="1143000" y="1447800"/>
            <a:ext cx="7791450" cy="5257800"/>
          </a:xfrm>
        </p:spPr>
        <p:txBody>
          <a:bodyPr>
            <a:normAutofit/>
          </a:bodyPr>
          <a:lstStyle/>
          <a:p>
            <a:r>
              <a:rPr lang="en-US" altLang="en-US">
                <a:solidFill>
                  <a:srgbClr val="1E1C11"/>
                </a:solidFill>
                <a:ea typeface="ＭＳ Ｐゴシック" panose="020B0600070205080204" pitchFamily="34" charset="-128"/>
              </a:rPr>
              <a:t>Indoor and outdoor navigation is becoming a harder task for blind and visually impaired people in the increasingly complex urban world</a:t>
            </a:r>
          </a:p>
          <a:p>
            <a:r>
              <a:rPr lang="en-US" altLang="en-US">
                <a:solidFill>
                  <a:srgbClr val="1E1C11"/>
                </a:solidFill>
                <a:ea typeface="ＭＳ Ｐゴシック" panose="020B0600070205080204" pitchFamily="34" charset="-128"/>
              </a:rPr>
              <a:t>Advances in technology are causing the blind to fall behind, sometimes even putting their lives at risk</a:t>
            </a:r>
          </a:p>
          <a:p>
            <a:r>
              <a:rPr lang="en-US" altLang="en-US">
                <a:solidFill>
                  <a:srgbClr val="1E1C11"/>
                </a:solidFill>
                <a:ea typeface="ＭＳ Ｐゴシック" panose="020B0600070205080204" pitchFamily="34" charset="-128"/>
              </a:rPr>
              <a:t>Technology available for context-aware navigation of the blind is not sufficiently accessible; some devices rely heavily on infrastructural requirements</a:t>
            </a:r>
          </a:p>
        </p:txBody>
      </p:sp>
      <p:sp>
        <p:nvSpPr>
          <p:cNvPr id="2" name="Slide Number Placeholder 1">
            <a:extLst>
              <a:ext uri="{FF2B5EF4-FFF2-40B4-BE49-F238E27FC236}">
                <a16:creationId xmlns:a16="http://schemas.microsoft.com/office/drawing/2014/main" id="{02B8FE27-6CA5-461C-B9DE-F36B22AB331D}"/>
              </a:ext>
            </a:extLst>
          </p:cNvPr>
          <p:cNvSpPr>
            <a:spLocks noGrp="1"/>
          </p:cNvSpPr>
          <p:nvPr>
            <p:ph type="sldNum" sz="quarter" idx="12"/>
          </p:nvPr>
        </p:nvSpPr>
        <p:spPr/>
        <p:txBody>
          <a:bodyPr/>
          <a:lstStyle/>
          <a:p>
            <a:fld id="{C3802F7D-CE2A-4257-9499-27268CCBAA3C}" type="slidenum">
              <a:rPr lang="en-US" altLang="en-US" smtClean="0"/>
              <a:pPr/>
              <a:t>125</a:t>
            </a:fld>
            <a:endParaRPr lang="en-US" altLang="en-US"/>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DC2FBF67-C12B-479A-B3C2-6331D109D057}"/>
              </a:ext>
            </a:extLst>
          </p:cNvPr>
          <p:cNvSpPr>
            <a:spLocks noGrp="1"/>
          </p:cNvSpPr>
          <p:nvPr>
            <p:ph type="title"/>
          </p:nvPr>
        </p:nvSpPr>
        <p:spPr/>
        <p:txBody>
          <a:bodyPr/>
          <a:lstStyle/>
          <a:p>
            <a:pPr>
              <a:defRPr/>
            </a:pPr>
            <a:r>
              <a:rPr lang="en-US"/>
              <a:t>Demographics</a:t>
            </a:r>
          </a:p>
        </p:txBody>
      </p:sp>
      <p:sp>
        <p:nvSpPr>
          <p:cNvPr id="16387" name="Content Placeholder 2">
            <a:extLst>
              <a:ext uri="{FF2B5EF4-FFF2-40B4-BE49-F238E27FC236}">
                <a16:creationId xmlns:a16="http://schemas.microsoft.com/office/drawing/2014/main" id="{C4FC7A30-443B-408B-906D-9C81D50CED1E}"/>
              </a:ext>
            </a:extLst>
          </p:cNvPr>
          <p:cNvSpPr>
            <a:spLocks noGrp="1"/>
          </p:cNvSpPr>
          <p:nvPr>
            <p:ph idx="1"/>
          </p:nvPr>
        </p:nvSpPr>
        <p:spPr>
          <a:xfrm>
            <a:off x="1435100" y="1600200"/>
            <a:ext cx="7499350" cy="5105400"/>
          </a:xfrm>
        </p:spPr>
        <p:txBody>
          <a:bodyPr/>
          <a:lstStyle/>
          <a:p>
            <a:pPr>
              <a:buFont typeface="Arial" charset="0"/>
              <a:buChar char="•"/>
              <a:defRPr/>
            </a:pPr>
            <a:r>
              <a:rPr lang="en-US"/>
              <a:t>314 million visually impaired people in the world today</a:t>
            </a:r>
          </a:p>
          <a:p>
            <a:pPr>
              <a:buFont typeface="Arial" charset="0"/>
              <a:buChar char="•"/>
              <a:defRPr/>
            </a:pPr>
            <a:r>
              <a:rPr lang="en-US"/>
              <a:t>45 million blind</a:t>
            </a:r>
          </a:p>
          <a:p>
            <a:pPr>
              <a:buFont typeface="Arial" charset="0"/>
              <a:buChar char="•"/>
              <a:defRPr/>
            </a:pPr>
            <a:r>
              <a:rPr lang="en-US"/>
              <a:t>More than 82% of the visually impaired population is age 50 or older</a:t>
            </a:r>
          </a:p>
          <a:p>
            <a:pPr>
              <a:buFont typeface="Arial" charset="0"/>
              <a:buChar char="•"/>
              <a:defRPr/>
            </a:pPr>
            <a:r>
              <a:rPr lang="en-US"/>
              <a:t>The old population forms a group with diverse range of abilities</a:t>
            </a:r>
          </a:p>
          <a:p>
            <a:pPr>
              <a:buFont typeface="Arial" charset="0"/>
              <a:buChar char="•"/>
              <a:defRPr/>
            </a:pPr>
            <a:r>
              <a:rPr lang="en-US"/>
              <a:t>The disabled are seldom seen using the street alone or public transportation</a:t>
            </a:r>
          </a:p>
        </p:txBody>
      </p:sp>
      <p:sp>
        <p:nvSpPr>
          <p:cNvPr id="2" name="Slide Number Placeholder 1">
            <a:extLst>
              <a:ext uri="{FF2B5EF4-FFF2-40B4-BE49-F238E27FC236}">
                <a16:creationId xmlns:a16="http://schemas.microsoft.com/office/drawing/2014/main" id="{5FB735E3-C611-4048-8FF2-B30480E1BF77}"/>
              </a:ext>
            </a:extLst>
          </p:cNvPr>
          <p:cNvSpPr>
            <a:spLocks noGrp="1"/>
          </p:cNvSpPr>
          <p:nvPr>
            <p:ph type="sldNum" sz="quarter" idx="12"/>
          </p:nvPr>
        </p:nvSpPr>
        <p:spPr/>
        <p:txBody>
          <a:bodyPr/>
          <a:lstStyle/>
          <a:p>
            <a:fld id="{C3802F7D-CE2A-4257-9499-27268CCBAA3C}" type="slidenum">
              <a:rPr lang="en-US" altLang="en-US" smtClean="0"/>
              <a:pPr/>
              <a:t>126</a:t>
            </a:fld>
            <a:endParaRPr lang="en-US" altLang="en-US"/>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1E30F1E6-7E4C-47DF-A925-877D8669D415}"/>
              </a:ext>
            </a:extLst>
          </p:cNvPr>
          <p:cNvSpPr>
            <a:spLocks noGrp="1"/>
          </p:cNvSpPr>
          <p:nvPr>
            <p:ph type="title"/>
          </p:nvPr>
        </p:nvSpPr>
        <p:spPr/>
        <p:txBody>
          <a:bodyPr/>
          <a:lstStyle/>
          <a:p>
            <a:pPr>
              <a:defRPr/>
            </a:pPr>
            <a:r>
              <a:rPr lang="en-US"/>
              <a:t>Goals</a:t>
            </a:r>
          </a:p>
        </p:txBody>
      </p:sp>
      <p:sp>
        <p:nvSpPr>
          <p:cNvPr id="3" name="Content Placeholder 2">
            <a:extLst>
              <a:ext uri="{FF2B5EF4-FFF2-40B4-BE49-F238E27FC236}">
                <a16:creationId xmlns:a16="http://schemas.microsoft.com/office/drawing/2014/main" id="{CC6E2358-1293-421D-83C7-39CF2A409F89}"/>
              </a:ext>
            </a:extLst>
          </p:cNvPr>
          <p:cNvSpPr>
            <a:spLocks noGrp="1"/>
          </p:cNvSpPr>
          <p:nvPr>
            <p:ph idx="1"/>
          </p:nvPr>
        </p:nvSpPr>
        <p:spPr>
          <a:xfrm>
            <a:off x="1143000" y="1447800"/>
            <a:ext cx="7848600" cy="5181600"/>
          </a:xfrm>
        </p:spPr>
        <p:txBody>
          <a:bodyPr>
            <a:normAutofit/>
          </a:bodyPr>
          <a:lstStyle/>
          <a:p>
            <a:r>
              <a:rPr lang="en-US" altLang="en-US">
                <a:solidFill>
                  <a:srgbClr val="1E1C11"/>
                </a:solidFill>
                <a:ea typeface="ＭＳ Ｐゴシック" panose="020B0600070205080204" pitchFamily="34" charset="-128"/>
              </a:rPr>
              <a:t>***</a:t>
            </a:r>
            <a:r>
              <a:rPr lang="en-US" altLang="en-US" b="1">
                <a:solidFill>
                  <a:srgbClr val="1E1C11"/>
                </a:solidFill>
                <a:ea typeface="ＭＳ Ｐゴシック" panose="020B0600070205080204" pitchFamily="34" charset="-128"/>
              </a:rPr>
              <a:t>Make a difference</a:t>
            </a:r>
            <a:r>
              <a:rPr lang="en-US" altLang="en-US">
                <a:solidFill>
                  <a:srgbClr val="1E1C11"/>
                </a:solidFill>
                <a:ea typeface="ＭＳ Ｐゴシック" panose="020B0600070205080204" pitchFamily="34" charset="-128"/>
              </a:rPr>
              <a:t>***</a:t>
            </a:r>
          </a:p>
          <a:p>
            <a:pPr>
              <a:buFont typeface="Arial" panose="020B0604020202020204" pitchFamily="34" charset="0"/>
              <a:buNone/>
            </a:pPr>
            <a:r>
              <a:rPr lang="en-US" altLang="en-US">
                <a:solidFill>
                  <a:srgbClr val="1E1C11"/>
                </a:solidFill>
                <a:ea typeface="ＭＳ Ｐゴシック" panose="020B0600070205080204" pitchFamily="34" charset="-128"/>
              </a:rPr>
              <a:t>	Bring mobile technology in the daily lives of blind and visually impaired people to help achieve a higher standard of life</a:t>
            </a:r>
          </a:p>
          <a:p>
            <a:r>
              <a:rPr lang="en-US" altLang="en-US">
                <a:solidFill>
                  <a:srgbClr val="1E1C11"/>
                </a:solidFill>
                <a:ea typeface="ＭＳ Ｐゴシック" panose="020B0600070205080204" pitchFamily="34" charset="-128"/>
              </a:rPr>
              <a:t>Take a major step in context-aware navigation of the blind and visually impaired</a:t>
            </a:r>
          </a:p>
          <a:p>
            <a:r>
              <a:rPr lang="en-US" altLang="en-US">
                <a:solidFill>
                  <a:srgbClr val="1E1C11"/>
                </a:solidFill>
                <a:ea typeface="ＭＳ Ｐゴシック" panose="020B0600070205080204" pitchFamily="34" charset="-128"/>
              </a:rPr>
              <a:t>Bridge the gap between the needs and available technology</a:t>
            </a:r>
          </a:p>
          <a:p>
            <a:r>
              <a:rPr lang="en-US" altLang="en-US">
                <a:solidFill>
                  <a:srgbClr val="1E1C11"/>
                </a:solidFill>
                <a:ea typeface="ＭＳ Ｐゴシック" panose="020B0600070205080204" pitchFamily="34" charset="-128"/>
              </a:rPr>
              <a:t>Guide users in a non-overwhelming way</a:t>
            </a:r>
          </a:p>
          <a:p>
            <a:r>
              <a:rPr lang="en-US" altLang="en-US">
                <a:solidFill>
                  <a:srgbClr val="1E1C11"/>
                </a:solidFill>
                <a:ea typeface="ＭＳ Ｐゴシック" panose="020B0600070205080204" pitchFamily="34" charset="-128"/>
              </a:rPr>
              <a:t>Protect user privacy </a:t>
            </a:r>
          </a:p>
          <a:p>
            <a:pPr>
              <a:buFont typeface="Arial" panose="020B0604020202020204" pitchFamily="34" charset="0"/>
              <a:buNone/>
            </a:pPr>
            <a:endParaRPr lang="en-US" altLang="en-US">
              <a:solidFill>
                <a:srgbClr val="1E1C11"/>
              </a:solidFill>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A8B34F04-B22D-408E-BD80-6941453DC3D8}"/>
              </a:ext>
            </a:extLst>
          </p:cNvPr>
          <p:cNvSpPr>
            <a:spLocks noGrp="1"/>
          </p:cNvSpPr>
          <p:nvPr>
            <p:ph type="sldNum" sz="quarter" idx="12"/>
          </p:nvPr>
        </p:nvSpPr>
        <p:spPr/>
        <p:txBody>
          <a:bodyPr/>
          <a:lstStyle/>
          <a:p>
            <a:fld id="{C3802F7D-CE2A-4257-9499-27268CCBAA3C}" type="slidenum">
              <a:rPr lang="en-US" altLang="en-US" smtClean="0"/>
              <a:pPr/>
              <a:t>127</a:t>
            </a:fld>
            <a:endParaRPr lang="en-US" altLang="en-US"/>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C3AF7E09-E40E-430E-9718-5D520F9CA0D8}"/>
              </a:ext>
            </a:extLst>
          </p:cNvPr>
          <p:cNvSpPr>
            <a:spLocks noGrp="1"/>
          </p:cNvSpPr>
          <p:nvPr>
            <p:ph type="title"/>
          </p:nvPr>
        </p:nvSpPr>
        <p:spPr/>
        <p:txBody>
          <a:bodyPr/>
          <a:lstStyle/>
          <a:p>
            <a:pPr>
              <a:defRPr/>
            </a:pPr>
            <a:r>
              <a:rPr lang="en-US"/>
              <a:t>Challenges</a:t>
            </a:r>
          </a:p>
        </p:txBody>
      </p:sp>
      <p:sp>
        <p:nvSpPr>
          <p:cNvPr id="3" name="Content Placeholder 2">
            <a:extLst>
              <a:ext uri="{FF2B5EF4-FFF2-40B4-BE49-F238E27FC236}">
                <a16:creationId xmlns:a16="http://schemas.microsoft.com/office/drawing/2014/main" id="{01F415F8-2DAF-406A-AA88-F757D72395EC}"/>
              </a:ext>
            </a:extLst>
          </p:cNvPr>
          <p:cNvSpPr>
            <a:spLocks noGrp="1"/>
          </p:cNvSpPr>
          <p:nvPr>
            <p:ph idx="1"/>
          </p:nvPr>
        </p:nvSpPr>
        <p:spPr>
          <a:xfrm>
            <a:off x="2209800" y="1600200"/>
            <a:ext cx="6400800" cy="4800600"/>
          </a:xfrm>
        </p:spPr>
        <p:txBody>
          <a:bodyPr>
            <a:normAutofit/>
          </a:bodyPr>
          <a:lstStyle/>
          <a:p>
            <a:r>
              <a:rPr lang="en-US" altLang="en-US">
                <a:solidFill>
                  <a:srgbClr val="1E1C11"/>
                </a:solidFill>
                <a:ea typeface="ＭＳ Ｐゴシック" panose="020B0600070205080204" pitchFamily="34" charset="-128"/>
              </a:rPr>
              <a:t>Real-time guidance</a:t>
            </a:r>
          </a:p>
          <a:p>
            <a:r>
              <a:rPr lang="en-US" altLang="en-US">
                <a:solidFill>
                  <a:srgbClr val="1E1C11"/>
                </a:solidFill>
                <a:ea typeface="ＭＳ Ｐゴシック" panose="020B0600070205080204" pitchFamily="34" charset="-128"/>
              </a:rPr>
              <a:t>Portability</a:t>
            </a:r>
          </a:p>
          <a:p>
            <a:r>
              <a:rPr lang="en-US" altLang="en-US">
                <a:solidFill>
                  <a:srgbClr val="1E1C11"/>
                </a:solidFill>
                <a:ea typeface="ＭＳ Ｐゴシック" panose="020B0600070205080204" pitchFamily="34" charset="-128"/>
              </a:rPr>
              <a:t>Power limitations</a:t>
            </a:r>
          </a:p>
          <a:p>
            <a:r>
              <a:rPr lang="en-US" altLang="en-US">
                <a:solidFill>
                  <a:srgbClr val="1E1C11"/>
                </a:solidFill>
                <a:ea typeface="ＭＳ Ｐゴシック" panose="020B0600070205080204" pitchFamily="34" charset="-128"/>
              </a:rPr>
              <a:t>Appropriate interface</a:t>
            </a:r>
          </a:p>
          <a:p>
            <a:r>
              <a:rPr lang="en-US" altLang="en-US">
                <a:solidFill>
                  <a:srgbClr val="1E1C11"/>
                </a:solidFill>
                <a:ea typeface="ＭＳ Ｐゴシック" panose="020B0600070205080204" pitchFamily="34" charset="-128"/>
              </a:rPr>
              <a:t>Privacy preservation</a:t>
            </a:r>
          </a:p>
          <a:p>
            <a:r>
              <a:rPr lang="en-US" altLang="en-US">
                <a:solidFill>
                  <a:srgbClr val="1E1C11"/>
                </a:solidFill>
                <a:ea typeface="ＭＳ Ｐゴシック" panose="020B0600070205080204" pitchFamily="34" charset="-128"/>
              </a:rPr>
              <a:t>Continuous availability</a:t>
            </a:r>
          </a:p>
          <a:p>
            <a:r>
              <a:rPr lang="en-US" altLang="en-US">
                <a:solidFill>
                  <a:srgbClr val="1E1C11"/>
                </a:solidFill>
                <a:ea typeface="ＭＳ Ｐゴシック" panose="020B0600070205080204" pitchFamily="34" charset="-128"/>
              </a:rPr>
              <a:t>No dependence on infrastructure</a:t>
            </a:r>
          </a:p>
          <a:p>
            <a:r>
              <a:rPr lang="en-US" altLang="en-US">
                <a:solidFill>
                  <a:srgbClr val="1E1C11"/>
                </a:solidFill>
                <a:ea typeface="ＭＳ Ｐゴシック" panose="020B0600070205080204" pitchFamily="34" charset="-128"/>
              </a:rPr>
              <a:t>Low-cost solution</a:t>
            </a:r>
          </a:p>
          <a:p>
            <a:r>
              <a:rPr lang="en-US" altLang="en-US">
                <a:solidFill>
                  <a:srgbClr val="1E1C11"/>
                </a:solidFill>
                <a:ea typeface="ＭＳ Ｐゴシック" panose="020B0600070205080204" pitchFamily="34" charset="-128"/>
              </a:rPr>
              <a:t>Minimal training</a:t>
            </a:r>
          </a:p>
        </p:txBody>
      </p:sp>
      <p:sp>
        <p:nvSpPr>
          <p:cNvPr id="2" name="Slide Number Placeholder 1">
            <a:extLst>
              <a:ext uri="{FF2B5EF4-FFF2-40B4-BE49-F238E27FC236}">
                <a16:creationId xmlns:a16="http://schemas.microsoft.com/office/drawing/2014/main" id="{3EDB5D74-B151-42ED-8BB9-9713B91E5650}"/>
              </a:ext>
            </a:extLst>
          </p:cNvPr>
          <p:cNvSpPr>
            <a:spLocks noGrp="1"/>
          </p:cNvSpPr>
          <p:nvPr>
            <p:ph type="sldNum" sz="quarter" idx="12"/>
          </p:nvPr>
        </p:nvSpPr>
        <p:spPr/>
        <p:txBody>
          <a:bodyPr/>
          <a:lstStyle/>
          <a:p>
            <a:fld id="{C3802F7D-CE2A-4257-9499-27268CCBAA3C}" type="slidenum">
              <a:rPr lang="en-US" altLang="en-US" smtClean="0"/>
              <a:pPr/>
              <a:t>128</a:t>
            </a:fld>
            <a:endParaRPr lang="en-US" altLang="en-US"/>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D667828B-A0A6-430C-BE4E-BB9CA6B970EE}"/>
              </a:ext>
            </a:extLst>
          </p:cNvPr>
          <p:cNvSpPr>
            <a:spLocks noGrp="1"/>
          </p:cNvSpPr>
          <p:nvPr>
            <p:ph type="title"/>
          </p:nvPr>
        </p:nvSpPr>
        <p:spPr/>
        <p:txBody>
          <a:bodyPr/>
          <a:lstStyle/>
          <a:p>
            <a:pPr>
              <a:defRPr/>
            </a:pPr>
            <a:r>
              <a:rPr lang="en-US"/>
              <a:t>Discussions</a:t>
            </a:r>
          </a:p>
        </p:txBody>
      </p:sp>
      <p:sp>
        <p:nvSpPr>
          <p:cNvPr id="3" name="Content Placeholder 2">
            <a:extLst>
              <a:ext uri="{FF2B5EF4-FFF2-40B4-BE49-F238E27FC236}">
                <a16:creationId xmlns:a16="http://schemas.microsoft.com/office/drawing/2014/main" id="{41C6D57E-24E1-488E-8F42-4E1D50FF7C40}"/>
              </a:ext>
            </a:extLst>
          </p:cNvPr>
          <p:cNvSpPr>
            <a:spLocks noGrp="1"/>
          </p:cNvSpPr>
          <p:nvPr>
            <p:ph idx="1"/>
          </p:nvPr>
        </p:nvSpPr>
        <p:spPr/>
        <p:txBody>
          <a:bodyPr>
            <a:normAutofit/>
          </a:bodyPr>
          <a:lstStyle/>
          <a:p>
            <a:r>
              <a:rPr lang="en-US" altLang="en-US">
                <a:solidFill>
                  <a:srgbClr val="1E1C11"/>
                </a:solidFill>
                <a:ea typeface="ＭＳ Ｐゴシック" panose="020B0600070205080204" pitchFamily="34" charset="-128"/>
              </a:rPr>
              <a:t>Cary Supalo: Founder of Independence Science LLC (</a:t>
            </a:r>
            <a:r>
              <a:rPr lang="en-US" altLang="en-US">
                <a:solidFill>
                  <a:srgbClr val="1E1C11"/>
                </a:solidFill>
                <a:ea typeface="ＭＳ Ｐゴシック" panose="020B0600070205080204" pitchFamily="34" charset="-128"/>
                <a:hlinkClick r:id="rId2"/>
              </a:rPr>
              <a:t>http://www.independencescience.com/</a:t>
            </a:r>
            <a:r>
              <a:rPr lang="en-US" altLang="en-US">
                <a:solidFill>
                  <a:srgbClr val="1E1C11"/>
                </a:solidFill>
                <a:ea typeface="ＭＳ Ｐゴシック" panose="020B0600070205080204" pitchFamily="34" charset="-128"/>
              </a:rPr>
              <a:t>)</a:t>
            </a:r>
          </a:p>
          <a:p>
            <a:r>
              <a:rPr lang="en-US" altLang="en-US">
                <a:solidFill>
                  <a:srgbClr val="1E1C11"/>
                </a:solidFill>
                <a:ea typeface="ＭＳ Ｐゴシック" panose="020B0600070205080204" pitchFamily="34" charset="-128"/>
              </a:rPr>
              <a:t>T.V. Raman: Researcher at Google, leader of Eyes-Free project (speech enabled Android applications)</a:t>
            </a:r>
          </a:p>
          <a:p>
            <a:r>
              <a:rPr lang="en-US" altLang="en-US">
                <a:solidFill>
                  <a:srgbClr val="1E1C11"/>
                </a:solidFill>
                <a:ea typeface="ＭＳ Ｐゴシック" panose="020B0600070205080204" pitchFamily="34" charset="-128"/>
              </a:rPr>
              <a:t>American Council of the Blind of Indiana State Convention,  31 October 2009</a:t>
            </a:r>
          </a:p>
          <a:p>
            <a:r>
              <a:rPr lang="en-US" altLang="en-US">
                <a:solidFill>
                  <a:srgbClr val="1E1C11"/>
                </a:solidFill>
                <a:ea typeface="ＭＳ Ｐゴシック" panose="020B0600070205080204" pitchFamily="34" charset="-128"/>
              </a:rPr>
              <a:t>Miami Lighthouse Organization</a:t>
            </a:r>
          </a:p>
        </p:txBody>
      </p:sp>
      <p:sp>
        <p:nvSpPr>
          <p:cNvPr id="2" name="Slide Number Placeholder 1">
            <a:extLst>
              <a:ext uri="{FF2B5EF4-FFF2-40B4-BE49-F238E27FC236}">
                <a16:creationId xmlns:a16="http://schemas.microsoft.com/office/drawing/2014/main" id="{C60D9B3A-6450-4B2B-B407-6CDCB2606DD6}"/>
              </a:ext>
            </a:extLst>
          </p:cNvPr>
          <p:cNvSpPr>
            <a:spLocks noGrp="1"/>
          </p:cNvSpPr>
          <p:nvPr>
            <p:ph type="sldNum" sz="quarter" idx="12"/>
          </p:nvPr>
        </p:nvSpPr>
        <p:spPr/>
        <p:txBody>
          <a:bodyPr/>
          <a:lstStyle/>
          <a:p>
            <a:fld id="{C3802F7D-CE2A-4257-9499-27268CCBAA3C}" type="slidenum">
              <a:rPr lang="en-US" altLang="en-US" smtClean="0"/>
              <a:pPr/>
              <a:t>129</a:t>
            </a:fld>
            <a:endParaRPr lang="en-US"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08D0A-8117-4295-A8F7-59BE85569CFA}"/>
              </a:ext>
            </a:extLst>
          </p:cNvPr>
          <p:cNvSpPr>
            <a:spLocks noGrp="1"/>
          </p:cNvSpPr>
          <p:nvPr>
            <p:ph type="title"/>
          </p:nvPr>
        </p:nvSpPr>
        <p:spPr/>
        <p:txBody>
          <a:bodyPr/>
          <a:lstStyle/>
          <a:p>
            <a:pPr eaLnBrk="1" hangingPunct="1"/>
            <a:r>
              <a:rPr lang="en-US" altLang="en-US">
                <a:solidFill>
                  <a:srgbClr val="1E1C11"/>
                </a:solidFill>
                <a:ea typeface="ＭＳ Ｐゴシック" panose="020B0600070205080204" pitchFamily="34" charset="-128"/>
              </a:rPr>
              <a:t>Threat Model</a:t>
            </a:r>
          </a:p>
        </p:txBody>
      </p:sp>
      <p:sp>
        <p:nvSpPr>
          <p:cNvPr id="41987" name="Content Placeholder 2">
            <a:extLst>
              <a:ext uri="{FF2B5EF4-FFF2-40B4-BE49-F238E27FC236}">
                <a16:creationId xmlns:a16="http://schemas.microsoft.com/office/drawing/2014/main" id="{11B61B9A-D0E8-417F-910A-3DE724082553}"/>
              </a:ext>
            </a:extLst>
          </p:cNvPr>
          <p:cNvSpPr>
            <a:spLocks noGrp="1"/>
          </p:cNvSpPr>
          <p:nvPr>
            <p:ph idx="1"/>
          </p:nvPr>
        </p:nvSpPr>
        <p:spPr>
          <a:xfrm>
            <a:off x="457200" y="1601788"/>
            <a:ext cx="8458200" cy="4754563"/>
          </a:xfrm>
        </p:spPr>
        <p:txBody>
          <a:bodyPr>
            <a:normAutofit/>
          </a:bodyPr>
          <a:lstStyle/>
          <a:p>
            <a:pPr marL="0" indent="0" eaLnBrk="1" hangingPunct="1"/>
            <a:r>
              <a:rPr lang="en-US" altLang="en-US" sz="3200">
                <a:solidFill>
                  <a:srgbClr val="1E1C11"/>
                </a:solidFill>
                <a:ea typeface="ＭＳ Ｐゴシック" panose="020B0600070205080204" pitchFamily="34" charset="-128"/>
              </a:rPr>
              <a:t> A threat model helps in analyzing a security problem, design mitigation strategies, and evaluate solutions</a:t>
            </a:r>
          </a:p>
          <a:p>
            <a:pPr marL="0" indent="0" eaLnBrk="1" hangingPunct="1"/>
            <a:r>
              <a:rPr lang="en-US" altLang="en-US" sz="3200">
                <a:solidFill>
                  <a:srgbClr val="1E1C11"/>
                </a:solidFill>
                <a:ea typeface="ＭＳ Ｐゴシック" panose="020B0600070205080204" pitchFamily="34" charset="-128"/>
              </a:rPr>
              <a:t>Steps:</a:t>
            </a:r>
          </a:p>
          <a:p>
            <a:pPr lvl="1" eaLnBrk="1" hangingPunct="1"/>
            <a:r>
              <a:rPr lang="en-US" altLang="en-US" sz="2800">
                <a:solidFill>
                  <a:srgbClr val="1E1C11"/>
                </a:solidFill>
                <a:ea typeface="ＭＳ Ｐゴシック" panose="020B0600070205080204" pitchFamily="34" charset="-128"/>
              </a:rPr>
              <a:t>Identify attackers, assets, threats and other components</a:t>
            </a:r>
          </a:p>
          <a:p>
            <a:pPr lvl="1" eaLnBrk="1" hangingPunct="1"/>
            <a:r>
              <a:rPr lang="en-US" altLang="en-US" sz="2800">
                <a:solidFill>
                  <a:srgbClr val="1E1C11"/>
                </a:solidFill>
                <a:ea typeface="ＭＳ Ｐゴシック" panose="020B0600070205080204" pitchFamily="34" charset="-128"/>
              </a:rPr>
              <a:t>Rank the threats</a:t>
            </a:r>
          </a:p>
          <a:p>
            <a:pPr lvl="1" eaLnBrk="1" hangingPunct="1"/>
            <a:r>
              <a:rPr lang="en-US" altLang="en-US" sz="2800">
                <a:solidFill>
                  <a:srgbClr val="1E1C11"/>
                </a:solidFill>
                <a:ea typeface="ＭＳ Ｐゴシック" panose="020B0600070205080204" pitchFamily="34" charset="-128"/>
              </a:rPr>
              <a:t>Choose mitigation strategies</a:t>
            </a:r>
          </a:p>
          <a:p>
            <a:pPr lvl="1" eaLnBrk="1" hangingPunct="1"/>
            <a:r>
              <a:rPr lang="en-US" altLang="en-US" sz="2800">
                <a:solidFill>
                  <a:srgbClr val="1E1C11"/>
                </a:solidFill>
                <a:ea typeface="ＭＳ Ｐゴシック" panose="020B0600070205080204" pitchFamily="34" charset="-128"/>
              </a:rPr>
              <a:t>Build solutions based on the strategies</a:t>
            </a:r>
          </a:p>
          <a:p>
            <a:pPr marL="0" indent="0" eaLnBrk="1" hangingPunct="1"/>
            <a:endParaRPr lang="en-US" altLang="en-US" sz="3200">
              <a:solidFill>
                <a:srgbClr val="1E1C11"/>
              </a:solidFill>
              <a:ea typeface="ＭＳ Ｐゴシック" panose="020B0600070205080204" pitchFamily="34" charset="-128"/>
            </a:endParaRPr>
          </a:p>
          <a:p>
            <a:pPr lvl="1" eaLnBrk="1" hangingPunct="1"/>
            <a:endParaRPr lang="en-US" altLang="en-US" sz="2800">
              <a:solidFill>
                <a:srgbClr val="1E1C11"/>
              </a:solidFill>
              <a:ea typeface="ＭＳ Ｐゴシック" panose="020B0600070205080204" pitchFamily="34" charset="-128"/>
            </a:endParaRPr>
          </a:p>
          <a:p>
            <a:pPr lvl="1" eaLnBrk="1" hangingPunct="1"/>
            <a:endParaRPr lang="en-US" altLang="en-US" sz="2800">
              <a:solidFill>
                <a:srgbClr val="1E1C11"/>
              </a:solidFill>
              <a:ea typeface="ＭＳ Ｐゴシック" panose="020B0600070205080204" pitchFamily="34" charset="-128"/>
            </a:endParaRPr>
          </a:p>
          <a:p>
            <a:pPr lvl="1" eaLnBrk="1" hangingPunct="1"/>
            <a:endParaRPr lang="en-US" altLang="en-US" sz="2800">
              <a:solidFill>
                <a:srgbClr val="1E1C11"/>
              </a:solidFill>
              <a:ea typeface="ＭＳ Ｐゴシック" panose="020B0600070205080204" pitchFamily="34" charset="-128"/>
            </a:endParaRPr>
          </a:p>
        </p:txBody>
      </p:sp>
      <p:sp>
        <p:nvSpPr>
          <p:cNvPr id="41988" name="Slide Number Placeholder 5">
            <a:extLst>
              <a:ext uri="{FF2B5EF4-FFF2-40B4-BE49-F238E27FC236}">
                <a16:creationId xmlns:a16="http://schemas.microsoft.com/office/drawing/2014/main" id="{0259FDFE-D61D-4152-8392-2EE42A2E994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BAF845A0-160E-413C-91D8-77428D89590F}" type="slidenum">
              <a:rPr lang="en-US" altLang="en-US" sz="1200">
                <a:solidFill>
                  <a:srgbClr val="898989"/>
                </a:solidFill>
                <a:latin typeface="Calibri" panose="020F0502020204030204" pitchFamily="34" charset="0"/>
              </a:rPr>
              <a:pPr eaLnBrk="1" hangingPunct="1"/>
              <a:t>13</a:t>
            </a:fld>
            <a:endParaRPr lang="en-US" altLang="en-US" sz="1200">
              <a:solidFill>
                <a:srgbClr val="898989"/>
              </a:solidFill>
              <a:latin typeface="Calibri" panose="020F0502020204030204" pitchFamily="34" charset="0"/>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A4EE194B-83D8-4B52-9CE1-4CF369E60F79}"/>
              </a:ext>
            </a:extLst>
          </p:cNvPr>
          <p:cNvSpPr>
            <a:spLocks noGrp="1"/>
          </p:cNvSpPr>
          <p:nvPr>
            <p:ph type="title"/>
          </p:nvPr>
        </p:nvSpPr>
        <p:spPr>
          <a:xfrm>
            <a:off x="762000" y="274638"/>
            <a:ext cx="8229600" cy="1143000"/>
          </a:xfrm>
        </p:spPr>
        <p:txBody>
          <a:bodyPr/>
          <a:lstStyle/>
          <a:p>
            <a:pPr>
              <a:defRPr/>
            </a:pPr>
            <a:r>
              <a:rPr lang="en-US"/>
              <a:t>   Mobility Requirements		</a:t>
            </a:r>
          </a:p>
        </p:txBody>
      </p:sp>
      <p:sp>
        <p:nvSpPr>
          <p:cNvPr id="20483" name="Content Placeholder 2">
            <a:extLst>
              <a:ext uri="{FF2B5EF4-FFF2-40B4-BE49-F238E27FC236}">
                <a16:creationId xmlns:a16="http://schemas.microsoft.com/office/drawing/2014/main" id="{486516C2-B8CF-4165-9F0C-0944AF9B3F89}"/>
              </a:ext>
            </a:extLst>
          </p:cNvPr>
          <p:cNvSpPr>
            <a:spLocks noGrp="1"/>
          </p:cNvSpPr>
          <p:nvPr>
            <p:ph idx="1"/>
          </p:nvPr>
        </p:nvSpPr>
        <p:spPr>
          <a:xfrm>
            <a:off x="1341438" y="1143000"/>
            <a:ext cx="7497762" cy="4953000"/>
          </a:xfrm>
        </p:spPr>
        <p:txBody>
          <a:bodyPr/>
          <a:lstStyle/>
          <a:p>
            <a:r>
              <a:rPr lang="en-US" altLang="en-US">
                <a:solidFill>
                  <a:srgbClr val="1E1C11"/>
                </a:solidFill>
                <a:ea typeface="ＭＳ Ｐゴシック" panose="020B0600070205080204" pitchFamily="34" charset="-128"/>
              </a:rPr>
              <a:t>Being able to avoid obstacles</a:t>
            </a:r>
          </a:p>
          <a:p>
            <a:r>
              <a:rPr lang="en-US" altLang="en-US">
                <a:solidFill>
                  <a:srgbClr val="1E1C11"/>
                </a:solidFill>
                <a:ea typeface="ＭＳ Ｐゴシック" panose="020B0600070205080204" pitchFamily="34" charset="-128"/>
              </a:rPr>
              <a:t>Walking in the right direction</a:t>
            </a:r>
          </a:p>
          <a:p>
            <a:r>
              <a:rPr lang="en-US" altLang="en-US">
                <a:solidFill>
                  <a:srgbClr val="1E1C11"/>
                </a:solidFill>
                <a:ea typeface="ＭＳ Ｐゴシック" panose="020B0600070205080204" pitchFamily="34" charset="-128"/>
              </a:rPr>
              <a:t>Safely crossing the road</a:t>
            </a:r>
          </a:p>
          <a:p>
            <a:r>
              <a:rPr lang="en-US" altLang="en-US">
                <a:solidFill>
                  <a:srgbClr val="1E1C11"/>
                </a:solidFill>
                <a:ea typeface="ＭＳ Ｐゴシック" panose="020B0600070205080204" pitchFamily="34" charset="-128"/>
              </a:rPr>
              <a:t>Knowing when you have reached a destination</a:t>
            </a:r>
          </a:p>
          <a:p>
            <a:r>
              <a:rPr lang="en-US" altLang="en-US">
                <a:solidFill>
                  <a:srgbClr val="1E1C11"/>
                </a:solidFill>
                <a:ea typeface="ＭＳ Ｐゴシック" panose="020B0600070205080204" pitchFamily="34" charset="-128"/>
              </a:rPr>
              <a:t>Knowing which is the right bus/train</a:t>
            </a:r>
          </a:p>
          <a:p>
            <a:r>
              <a:rPr lang="en-US" altLang="en-US">
                <a:solidFill>
                  <a:srgbClr val="1E1C11"/>
                </a:solidFill>
                <a:ea typeface="ＭＳ Ｐゴシック" panose="020B0600070205080204" pitchFamily="34" charset="-128"/>
              </a:rPr>
              <a:t>Knowing when to get off the bus/train</a:t>
            </a:r>
          </a:p>
          <a:p>
            <a:pPr>
              <a:buFont typeface="Arial" panose="020B0604020202020204" pitchFamily="34" charset="0"/>
              <a:buNone/>
            </a:pPr>
            <a:endParaRPr lang="en-US" altLang="en-US">
              <a:solidFill>
                <a:srgbClr val="1E1C11"/>
              </a:solidFill>
              <a:ea typeface="ＭＳ Ｐゴシック" panose="020B0600070205080204" pitchFamily="34" charset="-128"/>
            </a:endParaRPr>
          </a:p>
        </p:txBody>
      </p:sp>
      <p:sp>
        <p:nvSpPr>
          <p:cNvPr id="180228" name="TextBox 8">
            <a:extLst>
              <a:ext uri="{FF2B5EF4-FFF2-40B4-BE49-F238E27FC236}">
                <a16:creationId xmlns:a16="http://schemas.microsoft.com/office/drawing/2014/main" id="{119D5FBC-3D5F-48A2-999F-444AF1BF3404}"/>
              </a:ext>
            </a:extLst>
          </p:cNvPr>
          <p:cNvSpPr txBox="1">
            <a:spLocks noChangeArrowheads="1"/>
          </p:cNvSpPr>
          <p:nvPr/>
        </p:nvSpPr>
        <p:spPr bwMode="auto">
          <a:xfrm>
            <a:off x="3200400" y="5419725"/>
            <a:ext cx="5410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2800">
                <a:latin typeface="Calibri" panose="020F0502020204030204" pitchFamily="34" charset="0"/>
              </a:rPr>
              <a:t>All require </a:t>
            </a:r>
            <a:r>
              <a:rPr lang="en-US" altLang="en-US" sz="2800">
                <a:solidFill>
                  <a:srgbClr val="FF0000"/>
                </a:solidFill>
                <a:latin typeface="Calibri" panose="020F0502020204030204" pitchFamily="34" charset="0"/>
              </a:rPr>
              <a:t>SIGHT</a:t>
            </a:r>
            <a:r>
              <a:rPr lang="en-US" altLang="en-US" sz="2800">
                <a:latin typeface="Calibri" panose="020F0502020204030204" pitchFamily="34" charset="0"/>
              </a:rPr>
              <a:t> as primary sense</a:t>
            </a:r>
          </a:p>
        </p:txBody>
      </p:sp>
      <p:sp>
        <p:nvSpPr>
          <p:cNvPr id="10" name="Striped Right Arrow 9">
            <a:extLst>
              <a:ext uri="{FF2B5EF4-FFF2-40B4-BE49-F238E27FC236}">
                <a16:creationId xmlns:a16="http://schemas.microsoft.com/office/drawing/2014/main" id="{BCB4F486-8A5A-48A6-9071-3733EAF2BA33}"/>
              </a:ext>
            </a:extLst>
          </p:cNvPr>
          <p:cNvSpPr/>
          <p:nvPr/>
        </p:nvSpPr>
        <p:spPr>
          <a:xfrm>
            <a:off x="1600200" y="5459413"/>
            <a:ext cx="1206500" cy="484187"/>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Slide Number Placeholder 1">
            <a:extLst>
              <a:ext uri="{FF2B5EF4-FFF2-40B4-BE49-F238E27FC236}">
                <a16:creationId xmlns:a16="http://schemas.microsoft.com/office/drawing/2014/main" id="{40F7F047-804B-44F2-B8BD-21249B8F01D2}"/>
              </a:ext>
            </a:extLst>
          </p:cNvPr>
          <p:cNvSpPr>
            <a:spLocks noGrp="1"/>
          </p:cNvSpPr>
          <p:nvPr>
            <p:ph type="sldNum" sz="quarter" idx="12"/>
          </p:nvPr>
        </p:nvSpPr>
        <p:spPr/>
        <p:txBody>
          <a:bodyPr/>
          <a:lstStyle/>
          <a:p>
            <a:fld id="{C3802F7D-CE2A-4257-9499-27268CCBAA3C}" type="slidenum">
              <a:rPr lang="en-US" altLang="en-US" smtClean="0"/>
              <a:pPr/>
              <a:t>130</a:t>
            </a:fld>
            <a:endParaRPr lang="en-US" altLang="en-US"/>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6E914-4756-4D22-A4E8-074CC9296AE4}"/>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Context-Aware Navigation Components</a:t>
            </a:r>
          </a:p>
        </p:txBody>
      </p:sp>
      <p:sp>
        <p:nvSpPr>
          <p:cNvPr id="3" name="Content Placeholder 2">
            <a:extLst>
              <a:ext uri="{FF2B5EF4-FFF2-40B4-BE49-F238E27FC236}">
                <a16:creationId xmlns:a16="http://schemas.microsoft.com/office/drawing/2014/main" id="{9D1FA5CB-4C6A-4F14-BE26-9CA487F8A5B2}"/>
              </a:ext>
            </a:extLst>
          </p:cNvPr>
          <p:cNvSpPr>
            <a:spLocks noGrp="1"/>
          </p:cNvSpPr>
          <p:nvPr>
            <p:ph idx="1"/>
          </p:nvPr>
        </p:nvSpPr>
        <p:spPr>
          <a:xfrm>
            <a:off x="1435100" y="1828800"/>
            <a:ext cx="7499350" cy="4800600"/>
          </a:xfrm>
        </p:spPr>
        <p:txBody>
          <a:bodyPr>
            <a:normAutofit/>
          </a:bodyPr>
          <a:lstStyle/>
          <a:p>
            <a:r>
              <a:rPr lang="en-US" altLang="en-US">
                <a:solidFill>
                  <a:srgbClr val="1E1C11"/>
                </a:solidFill>
                <a:ea typeface="ＭＳ Ｐゴシック" panose="020B0600070205080204" pitchFamily="34" charset="-128"/>
              </a:rPr>
              <a:t>Outdoor Navigation (finding curbs -including in snow, using public transportation, interpreting traffic patterns/signal lights…)</a:t>
            </a:r>
          </a:p>
          <a:p>
            <a:r>
              <a:rPr lang="en-US" altLang="en-US">
                <a:solidFill>
                  <a:srgbClr val="1E1C11"/>
                </a:solidFill>
                <a:ea typeface="ＭＳ Ｐゴシック" panose="020B0600070205080204" pitchFamily="34" charset="-128"/>
              </a:rPr>
              <a:t>Indoor Navigation (finding stairs/elevator, specific offices, restrooms in unfamiliar buildings, finding the cheapest TV at a store…)</a:t>
            </a:r>
          </a:p>
          <a:p>
            <a:r>
              <a:rPr lang="en-US" altLang="en-US">
                <a:solidFill>
                  <a:srgbClr val="1E1C11"/>
                </a:solidFill>
                <a:ea typeface="ＭＳ Ｐゴシック" panose="020B0600070205080204" pitchFamily="34" charset="-128"/>
              </a:rPr>
              <a:t>Obstacle Avoidance (both overhanging and low obstacles…)</a:t>
            </a:r>
          </a:p>
          <a:p>
            <a:r>
              <a:rPr lang="en-US" altLang="en-US">
                <a:solidFill>
                  <a:srgbClr val="1E1C11"/>
                </a:solidFill>
                <a:ea typeface="ＭＳ Ｐゴシック" panose="020B0600070205080204" pitchFamily="34" charset="-128"/>
              </a:rPr>
              <a:t>Object Recognition (being able to reach objects needed, recognizing people who are in the immediate neighborhood…)</a:t>
            </a:r>
          </a:p>
        </p:txBody>
      </p:sp>
      <p:sp>
        <p:nvSpPr>
          <p:cNvPr id="4" name="Slide Number Placeholder 3">
            <a:extLst>
              <a:ext uri="{FF2B5EF4-FFF2-40B4-BE49-F238E27FC236}">
                <a16:creationId xmlns:a16="http://schemas.microsoft.com/office/drawing/2014/main" id="{073389DD-EC5F-4D50-8B8A-B3C60DB1B155}"/>
              </a:ext>
            </a:extLst>
          </p:cNvPr>
          <p:cNvSpPr>
            <a:spLocks noGrp="1"/>
          </p:cNvSpPr>
          <p:nvPr>
            <p:ph type="sldNum" sz="quarter" idx="12"/>
          </p:nvPr>
        </p:nvSpPr>
        <p:spPr/>
        <p:txBody>
          <a:bodyPr/>
          <a:lstStyle/>
          <a:p>
            <a:fld id="{C3802F7D-CE2A-4257-9499-27268CCBAA3C}" type="slidenum">
              <a:rPr lang="en-US" altLang="en-US" smtClean="0"/>
              <a:pPr/>
              <a:t>131</a:t>
            </a:fld>
            <a:endParaRPr lang="en-US" altLang="en-US"/>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F1130572-48FB-46E3-9B97-DE2D7571602D}"/>
              </a:ext>
            </a:extLst>
          </p:cNvPr>
          <p:cNvSpPr>
            <a:spLocks noGrp="1"/>
          </p:cNvSpPr>
          <p:nvPr>
            <p:ph type="title"/>
          </p:nvPr>
        </p:nvSpPr>
        <p:spPr>
          <a:xfrm>
            <a:off x="1435100" y="76200"/>
            <a:ext cx="7499350" cy="1782763"/>
          </a:xfrm>
        </p:spPr>
        <p:txBody>
          <a:bodyPr/>
          <a:lstStyle/>
          <a:p>
            <a:r>
              <a:rPr lang="en-US" altLang="en-US" sz="3500">
                <a:solidFill>
                  <a:srgbClr val="1E1C11"/>
                </a:solidFill>
                <a:ea typeface="ＭＳ Ｐゴシック" panose="020B0600070205080204" pitchFamily="34" charset="-128"/>
              </a:rPr>
              <a:t>Existing Blind Navigation Aids – </a:t>
            </a:r>
            <a:br>
              <a:rPr lang="en-US" altLang="en-US" sz="3500">
                <a:solidFill>
                  <a:srgbClr val="1E1C11"/>
                </a:solidFill>
                <a:ea typeface="ＭＳ Ｐゴシック" panose="020B0600070205080204" pitchFamily="34" charset="-128"/>
              </a:rPr>
            </a:br>
            <a:r>
              <a:rPr lang="en-US" altLang="en-US" sz="3500">
                <a:solidFill>
                  <a:srgbClr val="1E1C11"/>
                </a:solidFill>
                <a:ea typeface="ＭＳ Ｐゴシック" panose="020B0600070205080204" pitchFamily="34" charset="-128"/>
              </a:rPr>
              <a:t>Outdoor Navigation</a:t>
            </a:r>
          </a:p>
        </p:txBody>
      </p:sp>
      <p:sp>
        <p:nvSpPr>
          <p:cNvPr id="3" name="Content Placeholder 2">
            <a:extLst>
              <a:ext uri="{FF2B5EF4-FFF2-40B4-BE49-F238E27FC236}">
                <a16:creationId xmlns:a16="http://schemas.microsoft.com/office/drawing/2014/main" id="{BA01C6A9-637C-4554-8D9B-83D9DBB014DC}"/>
              </a:ext>
            </a:extLst>
          </p:cNvPr>
          <p:cNvSpPr>
            <a:spLocks noGrp="1"/>
          </p:cNvSpPr>
          <p:nvPr>
            <p:ph idx="1"/>
          </p:nvPr>
        </p:nvSpPr>
        <p:spPr>
          <a:xfrm>
            <a:off x="1435100" y="1752600"/>
            <a:ext cx="7499350" cy="4800600"/>
          </a:xfrm>
        </p:spPr>
        <p:txBody>
          <a:bodyPr>
            <a:normAutofit/>
          </a:bodyPr>
          <a:lstStyle/>
          <a:p>
            <a:r>
              <a:rPr lang="en-US" altLang="en-US">
                <a:solidFill>
                  <a:srgbClr val="1E1C11"/>
                </a:solidFill>
                <a:ea typeface="ＭＳ Ｐゴシック" panose="020B0600070205080204" pitchFamily="34" charset="-128"/>
              </a:rPr>
              <a:t>Loadstone GPS (</a:t>
            </a:r>
            <a:r>
              <a:rPr lang="en-US" altLang="en-US">
                <a:solidFill>
                  <a:srgbClr val="1E1C11"/>
                </a:solidFill>
                <a:ea typeface="ＭＳ Ｐゴシック" panose="020B0600070205080204" pitchFamily="34" charset="-128"/>
                <a:hlinkClick r:id="rId2"/>
              </a:rPr>
              <a:t>http://www.loadstone-gps.com/</a:t>
            </a:r>
            <a:r>
              <a:rPr lang="en-US" altLang="en-US">
                <a:solidFill>
                  <a:srgbClr val="1E1C11"/>
                </a:solidFill>
                <a:ea typeface="ＭＳ Ｐゴシック" panose="020B0600070205080204" pitchFamily="34" charset="-128"/>
              </a:rPr>
              <a:t>)</a:t>
            </a:r>
          </a:p>
          <a:p>
            <a:r>
              <a:rPr lang="en-US" altLang="en-US">
                <a:solidFill>
                  <a:srgbClr val="1E1C11"/>
                </a:solidFill>
                <a:ea typeface="ＭＳ Ｐゴシック" panose="020B0600070205080204" pitchFamily="34" charset="-128"/>
              </a:rPr>
              <a:t>Wayfinder Access (</a:t>
            </a:r>
            <a:r>
              <a:rPr lang="en-US" altLang="en-US">
                <a:solidFill>
                  <a:srgbClr val="1E1C11"/>
                </a:solidFill>
                <a:ea typeface="ＭＳ Ｐゴシック" panose="020B0600070205080204" pitchFamily="34" charset="-128"/>
                <a:hlinkClick r:id="rId3"/>
              </a:rPr>
              <a:t>http://www.wayfinderaccess.com/</a:t>
            </a:r>
            <a:r>
              <a:rPr lang="en-US" altLang="en-US">
                <a:solidFill>
                  <a:srgbClr val="1E1C11"/>
                </a:solidFill>
                <a:ea typeface="ＭＳ Ｐゴシック" panose="020B0600070205080204" pitchFamily="34" charset="-128"/>
              </a:rPr>
              <a:t>)</a:t>
            </a:r>
          </a:p>
          <a:p>
            <a:r>
              <a:rPr lang="en-US" altLang="en-US">
                <a:solidFill>
                  <a:srgbClr val="1E1C11"/>
                </a:solidFill>
                <a:ea typeface="ＭＳ Ｐゴシック" panose="020B0600070205080204" pitchFamily="34" charset="-128"/>
              </a:rPr>
              <a:t>BrailleNote GPS (</a:t>
            </a:r>
            <a:r>
              <a:rPr lang="en-US" altLang="en-US">
                <a:solidFill>
                  <a:srgbClr val="1E1C11"/>
                </a:solidFill>
                <a:ea typeface="ＭＳ Ｐゴシック" panose="020B0600070205080204" pitchFamily="34" charset="-128"/>
                <a:hlinkClick r:id="rId4"/>
              </a:rPr>
              <a:t>www.humanware.com</a:t>
            </a:r>
            <a:r>
              <a:rPr lang="en-US" altLang="en-US">
                <a:solidFill>
                  <a:srgbClr val="1E1C11"/>
                </a:solidFill>
                <a:ea typeface="ＭＳ Ｐゴシック" panose="020B0600070205080204" pitchFamily="34" charset="-128"/>
              </a:rPr>
              <a:t>)</a:t>
            </a:r>
          </a:p>
          <a:p>
            <a:r>
              <a:rPr lang="en-US" altLang="en-US">
                <a:solidFill>
                  <a:srgbClr val="1E1C11"/>
                </a:solidFill>
                <a:ea typeface="ＭＳ Ｐゴシック" panose="020B0600070205080204" pitchFamily="34" charset="-128"/>
              </a:rPr>
              <a:t>Trekker (</a:t>
            </a:r>
            <a:r>
              <a:rPr lang="en-US" altLang="en-US">
                <a:solidFill>
                  <a:srgbClr val="1E1C11"/>
                </a:solidFill>
                <a:ea typeface="ＭＳ Ｐゴシック" panose="020B0600070205080204" pitchFamily="34" charset="-128"/>
                <a:hlinkClick r:id="rId4"/>
              </a:rPr>
              <a:t>www.humanware.com</a:t>
            </a:r>
            <a:r>
              <a:rPr lang="en-US" altLang="en-US">
                <a:solidFill>
                  <a:srgbClr val="1E1C11"/>
                </a:solidFill>
                <a:ea typeface="ＭＳ Ｐゴシック" panose="020B0600070205080204" pitchFamily="34" charset="-128"/>
              </a:rPr>
              <a:t>)</a:t>
            </a:r>
          </a:p>
          <a:p>
            <a:r>
              <a:rPr lang="en-US" altLang="en-US">
                <a:solidFill>
                  <a:srgbClr val="1E1C11"/>
                </a:solidFill>
                <a:ea typeface="ＭＳ Ｐゴシック" panose="020B0600070205080204" pitchFamily="34" charset="-128"/>
              </a:rPr>
              <a:t>StreetTalk (</a:t>
            </a:r>
            <a:r>
              <a:rPr lang="en-US" altLang="en-US">
                <a:solidFill>
                  <a:srgbClr val="1E1C11"/>
                </a:solidFill>
                <a:ea typeface="ＭＳ Ｐゴシック" panose="020B0600070205080204" pitchFamily="34" charset="-128"/>
                <a:hlinkClick r:id="rId5"/>
              </a:rPr>
              <a:t>www.freedomscientific.com</a:t>
            </a:r>
            <a:r>
              <a:rPr lang="en-US" altLang="en-US">
                <a:solidFill>
                  <a:srgbClr val="1E1C11"/>
                </a:solidFill>
                <a:ea typeface="ＭＳ Ｐゴシック" panose="020B0600070205080204" pitchFamily="34" charset="-128"/>
              </a:rPr>
              <a:t>)</a:t>
            </a:r>
          </a:p>
          <a:p>
            <a:r>
              <a:rPr lang="en-US" altLang="en-US">
                <a:solidFill>
                  <a:srgbClr val="1E1C11"/>
                </a:solidFill>
                <a:ea typeface="ＭＳ Ｐゴシック" panose="020B0600070205080204" pitchFamily="34" charset="-128"/>
              </a:rPr>
              <a:t>DRISHTI [1]</a:t>
            </a:r>
          </a:p>
          <a:p>
            <a:r>
              <a:rPr lang="en-US" altLang="en-US">
                <a:solidFill>
                  <a:srgbClr val="1E1C11"/>
                </a:solidFill>
                <a:ea typeface="ＭＳ Ｐゴシック" panose="020B0600070205080204" pitchFamily="34" charset="-128"/>
              </a:rPr>
              <a:t>…</a:t>
            </a:r>
          </a:p>
        </p:txBody>
      </p:sp>
      <p:sp>
        <p:nvSpPr>
          <p:cNvPr id="2" name="Slide Number Placeholder 1">
            <a:extLst>
              <a:ext uri="{FF2B5EF4-FFF2-40B4-BE49-F238E27FC236}">
                <a16:creationId xmlns:a16="http://schemas.microsoft.com/office/drawing/2014/main" id="{13B1ED66-AD1F-43E8-AA38-194040EEE698}"/>
              </a:ext>
            </a:extLst>
          </p:cNvPr>
          <p:cNvSpPr>
            <a:spLocks noGrp="1"/>
          </p:cNvSpPr>
          <p:nvPr>
            <p:ph type="sldNum" sz="quarter" idx="12"/>
          </p:nvPr>
        </p:nvSpPr>
        <p:spPr/>
        <p:txBody>
          <a:bodyPr/>
          <a:lstStyle/>
          <a:p>
            <a:fld id="{C3802F7D-CE2A-4257-9499-27268CCBAA3C}" type="slidenum">
              <a:rPr lang="en-US" altLang="en-US" smtClean="0"/>
              <a:pPr/>
              <a:t>132</a:t>
            </a:fld>
            <a:endParaRPr lang="en-US" altLang="en-US"/>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D5064-82A8-4BE0-8D3B-19993796C38E}"/>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Existing Blind Navigation Aids – </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Indoor Navigation</a:t>
            </a:r>
          </a:p>
        </p:txBody>
      </p:sp>
      <p:sp>
        <p:nvSpPr>
          <p:cNvPr id="23555" name="Content Placeholder 2">
            <a:extLst>
              <a:ext uri="{FF2B5EF4-FFF2-40B4-BE49-F238E27FC236}">
                <a16:creationId xmlns:a16="http://schemas.microsoft.com/office/drawing/2014/main" id="{2E3B0CD5-AB53-4FC8-938F-4DF75643C895}"/>
              </a:ext>
            </a:extLst>
          </p:cNvPr>
          <p:cNvSpPr>
            <a:spLocks noGrp="1"/>
          </p:cNvSpPr>
          <p:nvPr>
            <p:ph idx="1"/>
          </p:nvPr>
        </p:nvSpPr>
        <p:spPr/>
        <p:txBody>
          <a:bodyPr/>
          <a:lstStyle/>
          <a:p>
            <a:r>
              <a:rPr lang="en-US" altLang="en-US">
                <a:solidFill>
                  <a:srgbClr val="1E1C11"/>
                </a:solidFill>
                <a:ea typeface="ＭＳ Ｐゴシック" panose="020B0600070205080204" pitchFamily="34" charset="-128"/>
              </a:rPr>
              <a:t>InfoGrid (based on RFID) [2]</a:t>
            </a:r>
          </a:p>
          <a:p>
            <a:r>
              <a:rPr lang="en-US" altLang="en-US">
                <a:solidFill>
                  <a:srgbClr val="1E1C11"/>
                </a:solidFill>
                <a:ea typeface="ＭＳ Ｐゴシック" panose="020B0600070205080204" pitchFamily="34" charset="-128"/>
              </a:rPr>
              <a:t>Jerusalem College of Technology system (based on local infrared beams) [3]</a:t>
            </a:r>
          </a:p>
          <a:p>
            <a:r>
              <a:rPr lang="en-US" altLang="en-US">
                <a:solidFill>
                  <a:srgbClr val="1E1C11"/>
                </a:solidFill>
                <a:ea typeface="ＭＳ Ｐゴシック" panose="020B0600070205080204" pitchFamily="34" charset="-128"/>
              </a:rPr>
              <a:t>Talking Signs (</a:t>
            </a:r>
            <a:r>
              <a:rPr lang="en-US" altLang="en-US">
                <a:solidFill>
                  <a:srgbClr val="1E1C11"/>
                </a:solidFill>
                <a:ea typeface="ＭＳ Ｐゴシック" panose="020B0600070205080204" pitchFamily="34" charset="-128"/>
                <a:hlinkClick r:id="rId2"/>
              </a:rPr>
              <a:t>www.talkingsigns.com</a:t>
            </a:r>
            <a:r>
              <a:rPr lang="en-US" altLang="en-US">
                <a:solidFill>
                  <a:srgbClr val="1E1C11"/>
                </a:solidFill>
                <a:ea typeface="ＭＳ Ｐゴシック" panose="020B0600070205080204" pitchFamily="34" charset="-128"/>
              </a:rPr>
              <a:t>) (audio signals sent by invisible infrared light beams)</a:t>
            </a:r>
          </a:p>
          <a:p>
            <a:r>
              <a:rPr lang="en-US" altLang="en-US">
                <a:solidFill>
                  <a:srgbClr val="1E1C11"/>
                </a:solidFill>
                <a:ea typeface="ＭＳ Ｐゴシック" panose="020B0600070205080204" pitchFamily="34" charset="-128"/>
              </a:rPr>
              <a:t>SWAN (audio interface guiding user along path, announcing important features) [4]</a:t>
            </a:r>
          </a:p>
          <a:p>
            <a:r>
              <a:rPr lang="en-US" altLang="en-US">
                <a:solidFill>
                  <a:srgbClr val="1E1C11"/>
                </a:solidFill>
                <a:ea typeface="ＭＳ Ｐゴシック" panose="020B0600070205080204" pitchFamily="34" charset="-128"/>
              </a:rPr>
              <a:t>ShopTalk (for grocery shopping) [5]</a:t>
            </a:r>
          </a:p>
          <a:p>
            <a:pPr>
              <a:buFont typeface="Arial" panose="020B0604020202020204" pitchFamily="34" charset="0"/>
              <a:buNone/>
            </a:pPr>
            <a:endParaRPr lang="en-US" altLang="en-US">
              <a:solidFill>
                <a:srgbClr val="1E1C11"/>
              </a:solidFill>
              <a:ea typeface="ＭＳ Ｐゴシック" panose="020B0600070205080204" pitchFamily="34" charset="-128"/>
            </a:endParaRPr>
          </a:p>
          <a:p>
            <a:endParaRPr lang="en-US" altLang="en-US">
              <a:solidFill>
                <a:srgbClr val="1E1C11"/>
              </a:solidFill>
              <a:ea typeface="ＭＳ Ｐゴシック" panose="020B0600070205080204" pitchFamily="34" charset="-128"/>
            </a:endParaRPr>
          </a:p>
        </p:txBody>
      </p:sp>
      <p:sp>
        <p:nvSpPr>
          <p:cNvPr id="3" name="Slide Number Placeholder 2">
            <a:extLst>
              <a:ext uri="{FF2B5EF4-FFF2-40B4-BE49-F238E27FC236}">
                <a16:creationId xmlns:a16="http://schemas.microsoft.com/office/drawing/2014/main" id="{1F62CCEC-8B29-46BD-9E19-5A05DF737A86}"/>
              </a:ext>
            </a:extLst>
          </p:cNvPr>
          <p:cNvSpPr>
            <a:spLocks noGrp="1"/>
          </p:cNvSpPr>
          <p:nvPr>
            <p:ph type="sldNum" sz="quarter" idx="12"/>
          </p:nvPr>
        </p:nvSpPr>
        <p:spPr/>
        <p:txBody>
          <a:bodyPr/>
          <a:lstStyle/>
          <a:p>
            <a:fld id="{C3802F7D-CE2A-4257-9499-27268CCBAA3C}" type="slidenum">
              <a:rPr lang="en-US" altLang="en-US" smtClean="0"/>
              <a:pPr/>
              <a:t>133</a:t>
            </a:fld>
            <a:endParaRPr lang="en-US" altLang="en-US"/>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2879E-C842-4CCB-88D6-74C0F5827F40}"/>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Existing Blind Navigation Aids – </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Obstacle Avoidance</a:t>
            </a:r>
          </a:p>
        </p:txBody>
      </p:sp>
      <p:sp>
        <p:nvSpPr>
          <p:cNvPr id="3" name="Content Placeholder 2">
            <a:extLst>
              <a:ext uri="{FF2B5EF4-FFF2-40B4-BE49-F238E27FC236}">
                <a16:creationId xmlns:a16="http://schemas.microsoft.com/office/drawing/2014/main" id="{64062D8D-19AD-4011-9E52-3F3D04AE1E9E}"/>
              </a:ext>
            </a:extLst>
          </p:cNvPr>
          <p:cNvSpPr>
            <a:spLocks noGrp="1"/>
          </p:cNvSpPr>
          <p:nvPr>
            <p:ph idx="1"/>
          </p:nvPr>
        </p:nvSpPr>
        <p:spPr>
          <a:xfrm>
            <a:off x="1219200" y="1676400"/>
            <a:ext cx="7715250" cy="5181600"/>
          </a:xfrm>
        </p:spPr>
        <p:txBody>
          <a:bodyPr>
            <a:normAutofit/>
          </a:bodyPr>
          <a:lstStyle/>
          <a:p>
            <a:r>
              <a:rPr lang="en-US" altLang="en-US">
                <a:solidFill>
                  <a:srgbClr val="1E1C11"/>
                </a:solidFill>
                <a:ea typeface="ＭＳ Ｐゴシック" panose="020B0600070205080204" pitchFamily="34" charset="-128"/>
              </a:rPr>
              <a:t>RADAR/LIDAR</a:t>
            </a:r>
          </a:p>
          <a:p>
            <a:r>
              <a:rPr lang="en-US" altLang="en-US">
                <a:solidFill>
                  <a:srgbClr val="1E1C11"/>
                </a:solidFill>
                <a:ea typeface="ＭＳ Ｐゴシック" panose="020B0600070205080204" pitchFamily="34" charset="-128"/>
              </a:rPr>
              <a:t>Kay’s Sonic glasses (audio for 3D representation of environment) (</a:t>
            </a:r>
            <a:r>
              <a:rPr lang="en-US" altLang="en-US">
                <a:solidFill>
                  <a:srgbClr val="1E1C11"/>
                </a:solidFill>
                <a:ea typeface="ＭＳ Ｐゴシック" panose="020B0600070205080204" pitchFamily="34" charset="-128"/>
                <a:hlinkClick r:id="rId2"/>
              </a:rPr>
              <a:t>www.batforblind.co.nz</a:t>
            </a:r>
            <a:r>
              <a:rPr lang="en-US" altLang="en-US">
                <a:solidFill>
                  <a:srgbClr val="1E1C11"/>
                </a:solidFill>
                <a:ea typeface="ＭＳ Ｐゴシック" panose="020B0600070205080204" pitchFamily="34" charset="-128"/>
              </a:rPr>
              <a:t>)</a:t>
            </a:r>
          </a:p>
          <a:p>
            <a:r>
              <a:rPr lang="en-US" altLang="en-US">
                <a:solidFill>
                  <a:srgbClr val="1E1C11"/>
                </a:solidFill>
                <a:ea typeface="ＭＳ Ｐゴシック" panose="020B0600070205080204" pitchFamily="34" charset="-128"/>
              </a:rPr>
              <a:t>Sonic Pathfinder (</a:t>
            </a:r>
            <a:r>
              <a:rPr lang="en-US" altLang="en-US">
                <a:solidFill>
                  <a:srgbClr val="1E1C11"/>
                </a:solidFill>
                <a:ea typeface="ＭＳ Ｐゴシック" panose="020B0600070205080204" pitchFamily="34" charset="-128"/>
                <a:hlinkClick r:id="rId3"/>
              </a:rPr>
              <a:t>www.sonicpathfinder.org</a:t>
            </a:r>
            <a:r>
              <a:rPr lang="en-US" altLang="en-US">
                <a:solidFill>
                  <a:srgbClr val="1E1C11"/>
                </a:solidFill>
                <a:ea typeface="ＭＳ Ｐゴシック" panose="020B0600070205080204" pitchFamily="34" charset="-128"/>
              </a:rPr>
              <a:t>) (notes of musical scale to warn of obstacles)</a:t>
            </a:r>
          </a:p>
          <a:p>
            <a:r>
              <a:rPr lang="en-US" altLang="en-US">
                <a:solidFill>
                  <a:srgbClr val="1E1C11"/>
                </a:solidFill>
                <a:ea typeface="ＭＳ Ｐゴシック" panose="020B0600070205080204" pitchFamily="34" charset="-128"/>
              </a:rPr>
              <a:t>MiniGuide (</a:t>
            </a:r>
            <a:r>
              <a:rPr lang="en-US" altLang="en-US">
                <a:solidFill>
                  <a:srgbClr val="1E1C11"/>
                </a:solidFill>
                <a:ea typeface="ＭＳ Ｐゴシック" panose="020B0600070205080204" pitchFamily="34" charset="-128"/>
                <a:hlinkClick r:id="rId4"/>
              </a:rPr>
              <a:t>www.gdp-research.com.au/</a:t>
            </a:r>
            <a:r>
              <a:rPr lang="en-US" altLang="en-US">
                <a:solidFill>
                  <a:srgbClr val="1E1C11"/>
                </a:solidFill>
                <a:ea typeface="ＭＳ Ｐゴシック" panose="020B0600070205080204" pitchFamily="34" charset="-128"/>
              </a:rPr>
              <a:t>) (vibration to indicate object distance) </a:t>
            </a:r>
          </a:p>
          <a:p>
            <a:r>
              <a:rPr lang="en-US" altLang="en-US">
                <a:solidFill>
                  <a:srgbClr val="1E1C11"/>
                </a:solidFill>
                <a:ea typeface="ＭＳ Ｐゴシック" panose="020B0600070205080204" pitchFamily="34" charset="-128"/>
              </a:rPr>
              <a:t>VOICE (</a:t>
            </a:r>
            <a:r>
              <a:rPr lang="en-US" altLang="en-US">
                <a:solidFill>
                  <a:srgbClr val="1E1C11"/>
                </a:solidFill>
                <a:ea typeface="ＭＳ Ｐゴシック" panose="020B0600070205080204" pitchFamily="34" charset="-128"/>
                <a:hlinkClick r:id="rId5"/>
              </a:rPr>
              <a:t>www.seeingwithsound.com</a:t>
            </a:r>
            <a:r>
              <a:rPr lang="en-US" altLang="en-US">
                <a:solidFill>
                  <a:srgbClr val="1E1C11"/>
                </a:solidFill>
                <a:ea typeface="ＭＳ Ｐゴシック" panose="020B0600070205080204" pitchFamily="34" charset="-128"/>
              </a:rPr>
              <a:t>) (images into sounds heard from 3D auditory display)</a:t>
            </a:r>
          </a:p>
          <a:p>
            <a:r>
              <a:rPr lang="en-US" altLang="en-US">
                <a:solidFill>
                  <a:srgbClr val="1E1C11"/>
                </a:solidFill>
                <a:ea typeface="ＭＳ Ｐゴシック" panose="020B0600070205080204" pitchFamily="34" charset="-128"/>
              </a:rPr>
              <a:t>Tactile tongue display [6]</a:t>
            </a:r>
          </a:p>
          <a:p>
            <a:r>
              <a:rPr lang="en-US" altLang="en-US">
                <a:solidFill>
                  <a:srgbClr val="1E1C11"/>
                </a:solidFill>
                <a:ea typeface="ＭＳ Ｐゴシック" panose="020B0600070205080204" pitchFamily="34" charset="-128"/>
              </a:rPr>
              <a:t>…</a:t>
            </a:r>
          </a:p>
        </p:txBody>
      </p:sp>
      <p:sp>
        <p:nvSpPr>
          <p:cNvPr id="4" name="Slide Number Placeholder 3">
            <a:extLst>
              <a:ext uri="{FF2B5EF4-FFF2-40B4-BE49-F238E27FC236}">
                <a16:creationId xmlns:a16="http://schemas.microsoft.com/office/drawing/2014/main" id="{5FC6A9DE-47DE-4DFE-BF0E-8DA77DC125F4}"/>
              </a:ext>
            </a:extLst>
          </p:cNvPr>
          <p:cNvSpPr>
            <a:spLocks noGrp="1"/>
          </p:cNvSpPr>
          <p:nvPr>
            <p:ph type="sldNum" sz="quarter" idx="12"/>
          </p:nvPr>
        </p:nvSpPr>
        <p:spPr/>
        <p:txBody>
          <a:bodyPr/>
          <a:lstStyle/>
          <a:p>
            <a:fld id="{C3802F7D-CE2A-4257-9499-27268CCBAA3C}" type="slidenum">
              <a:rPr lang="en-US" altLang="en-US" smtClean="0"/>
              <a:pPr/>
              <a:t>134</a:t>
            </a:fld>
            <a:endParaRPr lang="en-US" altLang="en-US"/>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E5767B04-B249-4DDB-BC41-2C7D1C3676A6}"/>
              </a:ext>
            </a:extLst>
          </p:cNvPr>
          <p:cNvSpPr>
            <a:spLocks noGrp="1"/>
          </p:cNvSpPr>
          <p:nvPr>
            <p:ph type="title"/>
          </p:nvPr>
        </p:nvSpPr>
        <p:spPr>
          <a:xfrm>
            <a:off x="1435100" y="-76200"/>
            <a:ext cx="7499350" cy="1143000"/>
          </a:xfrm>
        </p:spPr>
        <p:txBody>
          <a:bodyPr/>
          <a:lstStyle/>
          <a:p>
            <a:r>
              <a:rPr lang="en-US" altLang="en-US">
                <a:solidFill>
                  <a:srgbClr val="1E1C11"/>
                </a:solidFill>
                <a:ea typeface="ＭＳ Ｐゴシック" panose="020B0600070205080204" pitchFamily="34" charset="-128"/>
              </a:rPr>
              <a:t>Putting all together…</a:t>
            </a:r>
          </a:p>
        </p:txBody>
      </p:sp>
      <p:pic>
        <p:nvPicPr>
          <p:cNvPr id="185347" name="Picture 3" descr="blind_001.bmp">
            <a:extLst>
              <a:ext uri="{FF2B5EF4-FFF2-40B4-BE49-F238E27FC236}">
                <a16:creationId xmlns:a16="http://schemas.microsoft.com/office/drawing/2014/main" id="{44AEDFAB-B4D6-4CDC-AB25-4A7D8C5D0D0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838200"/>
            <a:ext cx="74676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348" name="TextBox 4">
            <a:extLst>
              <a:ext uri="{FF2B5EF4-FFF2-40B4-BE49-F238E27FC236}">
                <a16:creationId xmlns:a16="http://schemas.microsoft.com/office/drawing/2014/main" id="{D682422F-631D-4AF6-95B5-7CE5DEF2E3D2}"/>
              </a:ext>
            </a:extLst>
          </p:cNvPr>
          <p:cNvSpPr txBox="1">
            <a:spLocks noChangeArrowheads="1"/>
          </p:cNvSpPr>
          <p:nvPr/>
        </p:nvSpPr>
        <p:spPr bwMode="auto">
          <a:xfrm>
            <a:off x="1143000" y="6248400"/>
            <a:ext cx="81295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a:latin typeface="Calibri" panose="020F0502020204030204" pitchFamily="34" charset="0"/>
              </a:rPr>
              <a:t>Gill, J. Assistive Devices for People with Visual Impairments. </a:t>
            </a:r>
          </a:p>
          <a:p>
            <a:pPr eaLnBrk="1" hangingPunct="1"/>
            <a:r>
              <a:rPr lang="en-US" altLang="en-US" sz="1200">
                <a:latin typeface="Calibri" panose="020F0502020204030204" pitchFamily="34" charset="0"/>
              </a:rPr>
              <a:t>In A. Helal, M. Mokhtari and B. Abdulrazak, ed., </a:t>
            </a:r>
            <a:r>
              <a:rPr lang="en-US" altLang="en-US" sz="1200" i="1">
                <a:latin typeface="Calibri" panose="020F0502020204030204" pitchFamily="34" charset="0"/>
              </a:rPr>
              <a:t>The Engineering Handbook of Smart Technology for Aging, Disability and Independence</a:t>
            </a:r>
            <a:r>
              <a:rPr lang="en-US" altLang="en-US" sz="1200">
                <a:latin typeface="Calibri" panose="020F0502020204030204" pitchFamily="34" charset="0"/>
              </a:rPr>
              <a:t>. </a:t>
            </a:r>
          </a:p>
          <a:p>
            <a:pPr eaLnBrk="1" hangingPunct="1"/>
            <a:r>
              <a:rPr lang="en-US" altLang="en-US" sz="1200">
                <a:latin typeface="Calibri" panose="020F0502020204030204" pitchFamily="34" charset="0"/>
              </a:rPr>
              <a:t>John Wiley &amp; Sons, Hoboken, New Jersey, 2008.</a:t>
            </a:r>
          </a:p>
        </p:txBody>
      </p:sp>
      <p:sp>
        <p:nvSpPr>
          <p:cNvPr id="2" name="Slide Number Placeholder 1">
            <a:extLst>
              <a:ext uri="{FF2B5EF4-FFF2-40B4-BE49-F238E27FC236}">
                <a16:creationId xmlns:a16="http://schemas.microsoft.com/office/drawing/2014/main" id="{3094C691-E4DD-463A-9515-0F28DAAC91BD}"/>
              </a:ext>
            </a:extLst>
          </p:cNvPr>
          <p:cNvSpPr>
            <a:spLocks noGrp="1"/>
          </p:cNvSpPr>
          <p:nvPr>
            <p:ph type="sldNum" sz="quarter" idx="12"/>
          </p:nvPr>
        </p:nvSpPr>
        <p:spPr/>
        <p:txBody>
          <a:bodyPr/>
          <a:lstStyle/>
          <a:p>
            <a:fld id="{C3802F7D-CE2A-4257-9499-27268CCBAA3C}" type="slidenum">
              <a:rPr lang="en-US" altLang="en-US" smtClean="0"/>
              <a:pPr/>
              <a:t>135</a:t>
            </a:fld>
            <a:endParaRPr lang="en-US" altLang="en-US"/>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47873BD7-8D49-4EF5-BB52-C20BD4819D4C}"/>
              </a:ext>
            </a:extLst>
          </p:cNvPr>
          <p:cNvSpPr>
            <a:spLocks noGrp="1"/>
          </p:cNvSpPr>
          <p:nvPr>
            <p:ph type="title"/>
          </p:nvPr>
        </p:nvSpPr>
        <p:spPr/>
        <p:txBody>
          <a:bodyPr/>
          <a:lstStyle/>
          <a:p>
            <a:pPr>
              <a:defRPr/>
            </a:pPr>
            <a:r>
              <a:rPr lang="en-US"/>
              <a:t>Proposed System Architecture</a:t>
            </a:r>
          </a:p>
        </p:txBody>
      </p:sp>
      <p:pic>
        <p:nvPicPr>
          <p:cNvPr id="186371" name="Content Placeholder 3" descr="Figure1New.jpg">
            <a:extLst>
              <a:ext uri="{FF2B5EF4-FFF2-40B4-BE49-F238E27FC236}">
                <a16:creationId xmlns:a16="http://schemas.microsoft.com/office/drawing/2014/main" id="{EA666AFC-989B-4329-90FB-EF9612004F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1108" y="1825625"/>
            <a:ext cx="5801784" cy="4351338"/>
          </a:xfrm>
        </p:spPr>
      </p:pic>
      <p:sp>
        <p:nvSpPr>
          <p:cNvPr id="2" name="Slide Number Placeholder 1">
            <a:extLst>
              <a:ext uri="{FF2B5EF4-FFF2-40B4-BE49-F238E27FC236}">
                <a16:creationId xmlns:a16="http://schemas.microsoft.com/office/drawing/2014/main" id="{7F2198DA-8096-448C-A29A-5160DAB6F653}"/>
              </a:ext>
            </a:extLst>
          </p:cNvPr>
          <p:cNvSpPr>
            <a:spLocks noGrp="1"/>
          </p:cNvSpPr>
          <p:nvPr>
            <p:ph type="sldNum" sz="quarter" idx="12"/>
          </p:nvPr>
        </p:nvSpPr>
        <p:spPr/>
        <p:txBody>
          <a:bodyPr/>
          <a:lstStyle/>
          <a:p>
            <a:fld id="{C3802F7D-CE2A-4257-9499-27268CCBAA3C}" type="slidenum">
              <a:rPr lang="en-US" altLang="en-US" smtClean="0"/>
              <a:pPr/>
              <a:t>136</a:t>
            </a:fld>
            <a:endParaRPr lang="en-US" altLang="en-US"/>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CF1CF618-CBE6-4E5B-9936-65FBE6D4ADD1}"/>
              </a:ext>
            </a:extLst>
          </p:cNvPr>
          <p:cNvSpPr>
            <a:spLocks noGrp="1"/>
          </p:cNvSpPr>
          <p:nvPr>
            <p:ph type="title"/>
          </p:nvPr>
        </p:nvSpPr>
        <p:spPr>
          <a:xfrm>
            <a:off x="1435100" y="76200"/>
            <a:ext cx="7499350" cy="1143000"/>
          </a:xfrm>
        </p:spPr>
        <p:txBody>
          <a:bodyPr/>
          <a:lstStyle/>
          <a:p>
            <a:pPr>
              <a:defRPr/>
            </a:pPr>
            <a:r>
              <a:rPr lang="en-US"/>
              <a:t>Proposed System Architecture</a:t>
            </a:r>
          </a:p>
        </p:txBody>
      </p:sp>
      <p:sp>
        <p:nvSpPr>
          <p:cNvPr id="3" name="Content Placeholder 2">
            <a:extLst>
              <a:ext uri="{FF2B5EF4-FFF2-40B4-BE49-F238E27FC236}">
                <a16:creationId xmlns:a16="http://schemas.microsoft.com/office/drawing/2014/main" id="{A1883373-B105-49D7-880F-7CFABAEE7F60}"/>
              </a:ext>
            </a:extLst>
          </p:cNvPr>
          <p:cNvSpPr>
            <a:spLocks noGrp="1"/>
          </p:cNvSpPr>
          <p:nvPr>
            <p:ph idx="1"/>
          </p:nvPr>
        </p:nvSpPr>
        <p:spPr>
          <a:xfrm>
            <a:off x="1435100" y="1219200"/>
            <a:ext cx="7499350" cy="5638800"/>
          </a:xfrm>
        </p:spPr>
        <p:txBody>
          <a:bodyPr>
            <a:normAutofit/>
          </a:bodyPr>
          <a:lstStyle/>
          <a:p>
            <a:pPr>
              <a:lnSpc>
                <a:spcPct val="90000"/>
              </a:lnSpc>
              <a:buFont typeface="Arial" panose="020B0604020202020204" pitchFamily="34" charset="0"/>
              <a:buNone/>
            </a:pPr>
            <a:r>
              <a:rPr lang="en-US" altLang="en-US" sz="3900">
                <a:solidFill>
                  <a:srgbClr val="1E1C11"/>
                </a:solidFill>
                <a:ea typeface="ＭＳ Ｐゴシック" panose="020B0600070205080204" pitchFamily="34" charset="-128"/>
              </a:rPr>
              <a:t>Services:</a:t>
            </a:r>
          </a:p>
          <a:p>
            <a:pPr>
              <a:lnSpc>
                <a:spcPct val="90000"/>
              </a:lnSpc>
            </a:pPr>
            <a:r>
              <a:rPr lang="en-US" altLang="en-US">
                <a:solidFill>
                  <a:srgbClr val="1E1C11"/>
                </a:solidFill>
                <a:ea typeface="ＭＳ Ｐゴシック" panose="020B0600070205080204" pitchFamily="34" charset="-128"/>
              </a:rPr>
              <a:t>Google Maps (outdoor navigation, pedestrian mode)</a:t>
            </a:r>
          </a:p>
          <a:p>
            <a:pPr>
              <a:lnSpc>
                <a:spcPct val="90000"/>
              </a:lnSpc>
            </a:pPr>
            <a:r>
              <a:rPr lang="en-US" altLang="en-US">
                <a:solidFill>
                  <a:srgbClr val="1E1C11"/>
                </a:solidFill>
                <a:ea typeface="ＭＳ Ｐゴシック" panose="020B0600070205080204" pitchFamily="34" charset="-128"/>
              </a:rPr>
              <a:t>Micello (indoor location-based service for mobile devices)</a:t>
            </a:r>
          </a:p>
          <a:p>
            <a:pPr>
              <a:lnSpc>
                <a:spcPct val="90000"/>
              </a:lnSpc>
            </a:pPr>
            <a:r>
              <a:rPr lang="en-US" altLang="en-US">
                <a:solidFill>
                  <a:srgbClr val="1E1C11"/>
                </a:solidFill>
                <a:ea typeface="ＭＳ Ｐゴシック" panose="020B0600070205080204" pitchFamily="34" charset="-128"/>
              </a:rPr>
              <a:t>Object recognition (Selectin software etc)</a:t>
            </a:r>
          </a:p>
          <a:p>
            <a:pPr>
              <a:lnSpc>
                <a:spcPct val="90000"/>
              </a:lnSpc>
            </a:pPr>
            <a:r>
              <a:rPr lang="en-US" altLang="en-US">
                <a:solidFill>
                  <a:srgbClr val="1E1C11"/>
                </a:solidFill>
                <a:ea typeface="ＭＳ Ｐゴシック" panose="020B0600070205080204" pitchFamily="34" charset="-128"/>
              </a:rPr>
              <a:t>Traffic assistance</a:t>
            </a:r>
          </a:p>
          <a:p>
            <a:pPr>
              <a:lnSpc>
                <a:spcPct val="90000"/>
              </a:lnSpc>
            </a:pPr>
            <a:r>
              <a:rPr lang="en-US" altLang="en-US">
                <a:solidFill>
                  <a:srgbClr val="1E1C11"/>
                </a:solidFill>
                <a:ea typeface="ＭＳ Ｐゴシック" panose="020B0600070205080204" pitchFamily="34" charset="-128"/>
              </a:rPr>
              <a:t>Obstacle avoidance (Time-of-flight camera technology)</a:t>
            </a:r>
          </a:p>
          <a:p>
            <a:pPr>
              <a:lnSpc>
                <a:spcPct val="90000"/>
              </a:lnSpc>
            </a:pPr>
            <a:r>
              <a:rPr lang="en-US" altLang="en-US">
                <a:solidFill>
                  <a:srgbClr val="1E1C11"/>
                </a:solidFill>
                <a:ea typeface="ＭＳ Ｐゴシック" panose="020B0600070205080204" pitchFamily="34" charset="-128"/>
              </a:rPr>
              <a:t>Speech interface (Android text-to-speech + speech recognition servers)</a:t>
            </a:r>
          </a:p>
          <a:p>
            <a:pPr>
              <a:lnSpc>
                <a:spcPct val="90000"/>
              </a:lnSpc>
            </a:pPr>
            <a:r>
              <a:rPr lang="en-US" altLang="en-US">
                <a:solidFill>
                  <a:srgbClr val="1E1C11"/>
                </a:solidFill>
                <a:ea typeface="ＭＳ Ｐゴシック" panose="020B0600070205080204" pitchFamily="34" charset="-128"/>
              </a:rPr>
              <a:t>Remote vision</a:t>
            </a:r>
          </a:p>
          <a:p>
            <a:pPr>
              <a:lnSpc>
                <a:spcPct val="90000"/>
              </a:lnSpc>
            </a:pPr>
            <a:r>
              <a:rPr lang="en-US" altLang="en-US">
                <a:solidFill>
                  <a:srgbClr val="1E1C11"/>
                </a:solidFill>
                <a:ea typeface="ＭＳ Ｐゴシック" panose="020B0600070205080204" pitchFamily="34" charset="-128"/>
              </a:rPr>
              <a:t>Obstacle minimized route planning</a:t>
            </a:r>
          </a:p>
        </p:txBody>
      </p:sp>
      <p:sp>
        <p:nvSpPr>
          <p:cNvPr id="2" name="Slide Number Placeholder 1">
            <a:extLst>
              <a:ext uri="{FF2B5EF4-FFF2-40B4-BE49-F238E27FC236}">
                <a16:creationId xmlns:a16="http://schemas.microsoft.com/office/drawing/2014/main" id="{F3EF57A1-7AFB-47CB-92A7-B9ADC6C5FB14}"/>
              </a:ext>
            </a:extLst>
          </p:cNvPr>
          <p:cNvSpPr>
            <a:spLocks noGrp="1"/>
          </p:cNvSpPr>
          <p:nvPr>
            <p:ph type="sldNum" sz="quarter" idx="12"/>
          </p:nvPr>
        </p:nvSpPr>
        <p:spPr/>
        <p:txBody>
          <a:bodyPr/>
          <a:lstStyle/>
          <a:p>
            <a:fld id="{C3802F7D-CE2A-4257-9499-27268CCBAA3C}" type="slidenum">
              <a:rPr lang="en-US" altLang="en-US" smtClean="0"/>
              <a:pPr/>
              <a:t>137</a:t>
            </a:fld>
            <a:endParaRPr lang="en-US" altLang="en-US"/>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770DF948-146F-4C74-A071-5B17B880F3EB}"/>
              </a:ext>
            </a:extLst>
          </p:cNvPr>
          <p:cNvSpPr>
            <a:spLocks noGrp="1"/>
          </p:cNvSpPr>
          <p:nvPr>
            <p:ph type="title"/>
          </p:nvPr>
        </p:nvSpPr>
        <p:spPr/>
        <p:txBody>
          <a:bodyPr/>
          <a:lstStyle/>
          <a:p>
            <a:pPr>
              <a:defRPr/>
            </a:pPr>
            <a:r>
              <a:rPr lang="en-US"/>
              <a:t>Use of the Android Platform</a:t>
            </a:r>
          </a:p>
        </p:txBody>
      </p:sp>
      <p:pic>
        <p:nvPicPr>
          <p:cNvPr id="188419" name="Picture 3">
            <a:extLst>
              <a:ext uri="{FF2B5EF4-FFF2-40B4-BE49-F238E27FC236}">
                <a16:creationId xmlns:a16="http://schemas.microsoft.com/office/drawing/2014/main" id="{7837ED5E-CD61-4403-8D17-BC1EBF399F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447800"/>
            <a:ext cx="7239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96EE0781-9C5D-4277-8B3D-6631F9452FED}"/>
              </a:ext>
            </a:extLst>
          </p:cNvPr>
          <p:cNvSpPr>
            <a:spLocks noGrp="1"/>
          </p:cNvSpPr>
          <p:nvPr>
            <p:ph type="sldNum" sz="quarter" idx="12"/>
          </p:nvPr>
        </p:nvSpPr>
        <p:spPr/>
        <p:txBody>
          <a:bodyPr/>
          <a:lstStyle/>
          <a:p>
            <a:fld id="{C3802F7D-CE2A-4257-9499-27268CCBAA3C}" type="slidenum">
              <a:rPr lang="en-US" altLang="en-US" smtClean="0"/>
              <a:pPr/>
              <a:t>138</a:t>
            </a:fld>
            <a:endParaRPr lang="en-US" altLang="en-US"/>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C7391-91A8-4955-A763-C8C110C5D622}"/>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Advantages of a Mobile-Cloud Collaborative Approach</a:t>
            </a:r>
          </a:p>
        </p:txBody>
      </p:sp>
      <p:sp>
        <p:nvSpPr>
          <p:cNvPr id="3" name="Content Placeholder 2">
            <a:extLst>
              <a:ext uri="{FF2B5EF4-FFF2-40B4-BE49-F238E27FC236}">
                <a16:creationId xmlns:a16="http://schemas.microsoft.com/office/drawing/2014/main" id="{3976B910-AD24-4C78-A6A0-29F8AFE3CC44}"/>
              </a:ext>
            </a:extLst>
          </p:cNvPr>
          <p:cNvSpPr>
            <a:spLocks noGrp="1"/>
          </p:cNvSpPr>
          <p:nvPr>
            <p:ph idx="1"/>
          </p:nvPr>
        </p:nvSpPr>
        <p:spPr>
          <a:xfrm>
            <a:off x="1435100" y="1524000"/>
            <a:ext cx="7499350" cy="4800600"/>
          </a:xfrm>
        </p:spPr>
        <p:txBody>
          <a:bodyPr>
            <a:normAutofit/>
          </a:bodyPr>
          <a:lstStyle/>
          <a:p>
            <a:r>
              <a:rPr lang="en-US" altLang="en-US">
                <a:solidFill>
                  <a:srgbClr val="1E1C11"/>
                </a:solidFill>
                <a:ea typeface="ＭＳ Ｐゴシック" panose="020B0600070205080204" pitchFamily="34" charset="-128"/>
              </a:rPr>
              <a:t>Open architecture</a:t>
            </a:r>
          </a:p>
          <a:p>
            <a:r>
              <a:rPr lang="en-US" altLang="en-US">
                <a:solidFill>
                  <a:srgbClr val="1E1C11"/>
                </a:solidFill>
                <a:ea typeface="ＭＳ Ｐゴシック" panose="020B0600070205080204" pitchFamily="34" charset="-128"/>
              </a:rPr>
              <a:t>Extensibility</a:t>
            </a:r>
          </a:p>
          <a:p>
            <a:r>
              <a:rPr lang="en-US" altLang="en-US">
                <a:solidFill>
                  <a:srgbClr val="1E1C11"/>
                </a:solidFill>
                <a:ea typeface="ＭＳ Ｐゴシック" panose="020B0600070205080204" pitchFamily="34" charset="-128"/>
              </a:rPr>
              <a:t>Computational power</a:t>
            </a:r>
          </a:p>
          <a:p>
            <a:r>
              <a:rPr lang="en-US" altLang="en-US">
                <a:solidFill>
                  <a:srgbClr val="1E1C11"/>
                </a:solidFill>
                <a:ea typeface="ＭＳ Ｐゴシック" panose="020B0600070205080204" pitchFamily="34" charset="-128"/>
              </a:rPr>
              <a:t>Battery life</a:t>
            </a:r>
          </a:p>
          <a:p>
            <a:r>
              <a:rPr lang="en-US" altLang="en-US">
                <a:solidFill>
                  <a:srgbClr val="1E1C11"/>
                </a:solidFill>
                <a:ea typeface="ＭＳ Ｐゴシック" panose="020B0600070205080204" pitchFamily="34" charset="-128"/>
              </a:rPr>
              <a:t>Light weight</a:t>
            </a:r>
          </a:p>
          <a:p>
            <a:r>
              <a:rPr lang="en-US" altLang="en-US">
                <a:solidFill>
                  <a:srgbClr val="1E1C11"/>
                </a:solidFill>
                <a:ea typeface="ＭＳ Ｐゴシック" panose="020B0600070205080204" pitchFamily="34" charset="-128"/>
              </a:rPr>
              <a:t>Wealth of context-relevant information resources</a:t>
            </a:r>
          </a:p>
          <a:p>
            <a:r>
              <a:rPr lang="en-US" altLang="en-US">
                <a:solidFill>
                  <a:srgbClr val="1E1C11"/>
                </a:solidFill>
                <a:ea typeface="ＭＳ Ｐゴシック" panose="020B0600070205080204" pitchFamily="34" charset="-128"/>
              </a:rPr>
              <a:t>Interface options</a:t>
            </a:r>
          </a:p>
          <a:p>
            <a:r>
              <a:rPr lang="en-US" altLang="en-US">
                <a:solidFill>
                  <a:srgbClr val="1E1C11"/>
                </a:solidFill>
                <a:ea typeface="ＭＳ Ｐゴシック" panose="020B0600070205080204" pitchFamily="34" charset="-128"/>
              </a:rPr>
              <a:t>Minimal reliance on infrastructural requirements</a:t>
            </a:r>
          </a:p>
        </p:txBody>
      </p:sp>
      <p:sp>
        <p:nvSpPr>
          <p:cNvPr id="4" name="Slide Number Placeholder 3">
            <a:extLst>
              <a:ext uri="{FF2B5EF4-FFF2-40B4-BE49-F238E27FC236}">
                <a16:creationId xmlns:a16="http://schemas.microsoft.com/office/drawing/2014/main" id="{9600C9D4-2641-49A2-BFFE-EB75B9A06262}"/>
              </a:ext>
            </a:extLst>
          </p:cNvPr>
          <p:cNvSpPr>
            <a:spLocks noGrp="1"/>
          </p:cNvSpPr>
          <p:nvPr>
            <p:ph type="sldNum" sz="quarter" idx="12"/>
          </p:nvPr>
        </p:nvSpPr>
        <p:spPr/>
        <p:txBody>
          <a:bodyPr/>
          <a:lstStyle/>
          <a:p>
            <a:fld id="{C3802F7D-CE2A-4257-9499-27268CCBAA3C}" type="slidenum">
              <a:rPr lang="en-US" altLang="en-US" smtClean="0"/>
              <a:pPr/>
              <a:t>139</a:t>
            </a:fld>
            <a:endParaRPr lang="en-US"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68B81-502A-4A1B-A6B6-7AC72AA0BA5A}"/>
              </a:ext>
            </a:extLst>
          </p:cNvPr>
          <p:cNvSpPr>
            <a:spLocks noGrp="1"/>
          </p:cNvSpPr>
          <p:nvPr>
            <p:ph type="title"/>
          </p:nvPr>
        </p:nvSpPr>
        <p:spPr/>
        <p:txBody>
          <a:bodyPr/>
          <a:lstStyle/>
          <a:p>
            <a:pPr eaLnBrk="1" hangingPunct="1"/>
            <a:r>
              <a:rPr lang="en-US" altLang="en-US" dirty="0">
                <a:solidFill>
                  <a:srgbClr val="1E1C11"/>
                </a:solidFill>
                <a:ea typeface="ＭＳ Ｐゴシック" panose="020B0600070205080204" pitchFamily="34" charset="-128"/>
              </a:rPr>
              <a:t>Threat Model</a:t>
            </a:r>
          </a:p>
        </p:txBody>
      </p:sp>
      <p:sp>
        <p:nvSpPr>
          <p:cNvPr id="43011" name="Content Placeholder 2">
            <a:extLst>
              <a:ext uri="{FF2B5EF4-FFF2-40B4-BE49-F238E27FC236}">
                <a16:creationId xmlns:a16="http://schemas.microsoft.com/office/drawing/2014/main" id="{1CD1892D-A153-4122-A86B-40AB136F5527}"/>
              </a:ext>
            </a:extLst>
          </p:cNvPr>
          <p:cNvSpPr>
            <a:spLocks noGrp="1"/>
          </p:cNvSpPr>
          <p:nvPr>
            <p:ph idx="1"/>
          </p:nvPr>
        </p:nvSpPr>
        <p:spPr>
          <a:xfrm>
            <a:off x="628650" y="2005013"/>
            <a:ext cx="7886700" cy="4351338"/>
          </a:xfrm>
        </p:spPr>
        <p:txBody>
          <a:bodyPr>
            <a:normAutofit/>
          </a:bodyPr>
          <a:lstStyle/>
          <a:p>
            <a:pPr eaLnBrk="1" hangingPunct="1"/>
            <a:r>
              <a:rPr lang="en-US" altLang="en-US" sz="3600">
                <a:solidFill>
                  <a:srgbClr val="1E1C11"/>
                </a:solidFill>
                <a:ea typeface="ＭＳ Ｐゴシック" panose="020B0600070205080204" pitchFamily="34" charset="-128"/>
              </a:rPr>
              <a:t>Basic components </a:t>
            </a:r>
          </a:p>
          <a:p>
            <a:pPr lvl="1" eaLnBrk="1" hangingPunct="1"/>
            <a:r>
              <a:rPr lang="en-US" altLang="en-US" sz="3200">
                <a:solidFill>
                  <a:srgbClr val="1E1C11"/>
                </a:solidFill>
                <a:ea typeface="ＭＳ Ｐゴシック" panose="020B0600070205080204" pitchFamily="34" charset="-128"/>
              </a:rPr>
              <a:t>Attacker modeling</a:t>
            </a:r>
          </a:p>
          <a:p>
            <a:pPr lvl="2" eaLnBrk="1" hangingPunct="1"/>
            <a:r>
              <a:rPr lang="en-US" altLang="en-US" sz="2400">
                <a:solidFill>
                  <a:srgbClr val="1E1C11"/>
                </a:solidFill>
                <a:ea typeface="ＭＳ Ｐゴシック" panose="020B0600070205080204" pitchFamily="34" charset="-128"/>
              </a:rPr>
              <a:t>Choose what attacker to consider</a:t>
            </a:r>
          </a:p>
          <a:p>
            <a:pPr lvl="3" eaLnBrk="1" hangingPunct="1"/>
            <a:r>
              <a:rPr lang="en-US" altLang="en-US" sz="2000">
                <a:solidFill>
                  <a:srgbClr val="1E1C11"/>
                </a:solidFill>
                <a:ea typeface="ＭＳ Ｐゴシック" panose="020B0600070205080204" pitchFamily="34" charset="-128"/>
              </a:rPr>
              <a:t>insider vs. outsider?</a:t>
            </a:r>
          </a:p>
          <a:p>
            <a:pPr lvl="3" eaLnBrk="1" hangingPunct="1"/>
            <a:r>
              <a:rPr lang="en-US" altLang="en-US" sz="2000">
                <a:solidFill>
                  <a:srgbClr val="1E1C11"/>
                </a:solidFill>
                <a:ea typeface="ＭＳ Ｐゴシック" panose="020B0600070205080204" pitchFamily="34" charset="-128"/>
              </a:rPr>
              <a:t>single vs. collaborator?</a:t>
            </a:r>
          </a:p>
          <a:p>
            <a:pPr lvl="2" eaLnBrk="1" hangingPunct="1"/>
            <a:r>
              <a:rPr lang="en-US" altLang="en-US" sz="2400">
                <a:solidFill>
                  <a:srgbClr val="1E1C11"/>
                </a:solidFill>
                <a:ea typeface="ＭＳ Ｐゴシック" panose="020B0600070205080204" pitchFamily="34" charset="-128"/>
              </a:rPr>
              <a:t>Attacker motivation and capabilities</a:t>
            </a:r>
          </a:p>
          <a:p>
            <a:pPr lvl="1" eaLnBrk="1" hangingPunct="1"/>
            <a:r>
              <a:rPr lang="en-US" altLang="en-US" sz="3200">
                <a:solidFill>
                  <a:srgbClr val="1E1C11"/>
                </a:solidFill>
                <a:ea typeface="ＭＳ Ｐゴシック" panose="020B0600070205080204" pitchFamily="34" charset="-128"/>
              </a:rPr>
              <a:t>Attacker goals</a:t>
            </a:r>
          </a:p>
          <a:p>
            <a:pPr lvl="1" eaLnBrk="1" hangingPunct="1"/>
            <a:r>
              <a:rPr lang="en-US" altLang="en-US" sz="3200">
                <a:solidFill>
                  <a:srgbClr val="1E1C11"/>
                </a:solidFill>
                <a:ea typeface="ＭＳ Ｐゴシック" panose="020B0600070205080204" pitchFamily="34" charset="-128"/>
              </a:rPr>
              <a:t>Vulnerabilities / threats</a:t>
            </a:r>
          </a:p>
          <a:p>
            <a:pPr eaLnBrk="1" hangingPunct="1"/>
            <a:endParaRPr lang="en-US" altLang="en-US" sz="3600">
              <a:solidFill>
                <a:srgbClr val="1E1C11"/>
              </a:solidFill>
              <a:ea typeface="ＭＳ Ｐゴシック" panose="020B0600070205080204" pitchFamily="34" charset="-128"/>
            </a:endParaRPr>
          </a:p>
        </p:txBody>
      </p:sp>
      <p:sp>
        <p:nvSpPr>
          <p:cNvPr id="43012" name="Slide Number Placeholder 3">
            <a:extLst>
              <a:ext uri="{FF2B5EF4-FFF2-40B4-BE49-F238E27FC236}">
                <a16:creationId xmlns:a16="http://schemas.microsoft.com/office/drawing/2014/main" id="{7AA74C1D-570E-4264-B18A-DF380919098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DA8F5744-4AF6-4C3E-9E14-E1390E0C7983}" type="slidenum">
              <a:rPr lang="en-US" altLang="en-US" sz="1200">
                <a:solidFill>
                  <a:srgbClr val="898989"/>
                </a:solidFill>
                <a:latin typeface="Calibri" panose="020F0502020204030204" pitchFamily="34" charset="0"/>
              </a:rPr>
              <a:pPr eaLnBrk="1" hangingPunct="1"/>
              <a:t>14</a:t>
            </a:fld>
            <a:endParaRPr lang="en-US" altLang="en-US" sz="1200">
              <a:solidFill>
                <a:srgbClr val="898989"/>
              </a:solidFill>
              <a:latin typeface="Calibri" panose="020F0502020204030204" pitchFamily="34" charset="0"/>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B5631-7D54-443A-A047-75979E9356F6}"/>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Traffic Lights Status Detection Problem</a:t>
            </a:r>
          </a:p>
        </p:txBody>
      </p:sp>
      <p:sp>
        <p:nvSpPr>
          <p:cNvPr id="3" name="Content Placeholder 2">
            <a:extLst>
              <a:ext uri="{FF2B5EF4-FFF2-40B4-BE49-F238E27FC236}">
                <a16:creationId xmlns:a16="http://schemas.microsoft.com/office/drawing/2014/main" id="{69A26D6F-C9DF-4C78-8ACE-595D4AB75FA1}"/>
              </a:ext>
            </a:extLst>
          </p:cNvPr>
          <p:cNvSpPr>
            <a:spLocks noGrp="1"/>
          </p:cNvSpPr>
          <p:nvPr>
            <p:ph idx="1"/>
          </p:nvPr>
        </p:nvSpPr>
        <p:spPr>
          <a:xfrm>
            <a:off x="1435100" y="1600200"/>
            <a:ext cx="7499350" cy="4800600"/>
          </a:xfrm>
        </p:spPr>
        <p:txBody>
          <a:bodyPr>
            <a:normAutofit/>
          </a:bodyPr>
          <a:lstStyle/>
          <a:p>
            <a:pPr>
              <a:lnSpc>
                <a:spcPct val="90000"/>
              </a:lnSpc>
            </a:pPr>
            <a:r>
              <a:rPr lang="en-US" altLang="en-US">
                <a:solidFill>
                  <a:srgbClr val="1E1C11"/>
                </a:solidFill>
                <a:ea typeface="ＭＳ Ｐゴシック" panose="020B0600070205080204" pitchFamily="34" charset="-128"/>
              </a:rPr>
              <a:t>Ability to detect status of traffic lights accurately is an important aspect of safe navigation</a:t>
            </a:r>
            <a:endParaRPr lang="en-US" altLang="en-US">
              <a:solidFill>
                <a:srgbClr val="1E1C11"/>
              </a:solidFill>
              <a:ea typeface="ＭＳ Ｐゴシック" panose="020B0600070205080204" pitchFamily="34" charset="-128"/>
              <a:sym typeface="Wingdings" panose="05000000000000000000" pitchFamily="2" charset="2"/>
            </a:endParaRPr>
          </a:p>
          <a:p>
            <a:pPr lvl="1">
              <a:lnSpc>
                <a:spcPct val="90000"/>
              </a:lnSpc>
            </a:pPr>
            <a:r>
              <a:rPr lang="en-US" altLang="en-US">
                <a:solidFill>
                  <a:srgbClr val="1E1C11"/>
                </a:solidFill>
                <a:ea typeface="ＭＳ Ｐゴシック" panose="020B0600070205080204" pitchFamily="34" charset="-128"/>
                <a:sym typeface="Wingdings" panose="05000000000000000000" pitchFamily="2" charset="2"/>
              </a:rPr>
              <a:t>Color blind</a:t>
            </a:r>
          </a:p>
          <a:p>
            <a:pPr lvl="1">
              <a:lnSpc>
                <a:spcPct val="90000"/>
              </a:lnSpc>
            </a:pPr>
            <a:r>
              <a:rPr lang="en-US" altLang="en-US">
                <a:solidFill>
                  <a:srgbClr val="1E1C11"/>
                </a:solidFill>
                <a:ea typeface="ＭＳ Ｐゴシック" panose="020B0600070205080204" pitchFamily="34" charset="-128"/>
                <a:sym typeface="Wingdings" panose="05000000000000000000" pitchFamily="2" charset="2"/>
              </a:rPr>
              <a:t>Autonomous ground vehicles</a:t>
            </a:r>
          </a:p>
          <a:p>
            <a:pPr lvl="1">
              <a:lnSpc>
                <a:spcPct val="90000"/>
              </a:lnSpc>
            </a:pPr>
            <a:r>
              <a:rPr lang="en-US" altLang="en-US">
                <a:solidFill>
                  <a:srgbClr val="1E1C11"/>
                </a:solidFill>
                <a:ea typeface="ＭＳ Ｐゴシック" panose="020B0600070205080204" pitchFamily="34" charset="-128"/>
                <a:sym typeface="Wingdings" panose="05000000000000000000" pitchFamily="2" charset="2"/>
              </a:rPr>
              <a:t>Careless drivers</a:t>
            </a:r>
            <a:endParaRPr lang="en-US" altLang="en-US">
              <a:solidFill>
                <a:srgbClr val="1E1C11"/>
              </a:solidFill>
              <a:ea typeface="ＭＳ Ｐゴシック" panose="020B0600070205080204" pitchFamily="34" charset="-128"/>
            </a:endParaRPr>
          </a:p>
          <a:p>
            <a:pPr>
              <a:lnSpc>
                <a:spcPct val="90000"/>
              </a:lnSpc>
            </a:pPr>
            <a:r>
              <a:rPr lang="en-US" altLang="en-US">
                <a:solidFill>
                  <a:srgbClr val="1E1C11"/>
                </a:solidFill>
                <a:ea typeface="ＭＳ Ｐゴシック" panose="020B0600070205080204" pitchFamily="34" charset="-128"/>
              </a:rPr>
              <a:t>Inherent difficulty: Fast image processing required for locating and detecting the lights status </a:t>
            </a:r>
            <a:r>
              <a:rPr lang="en-US" altLang="en-US">
                <a:solidFill>
                  <a:srgbClr val="1E1C11"/>
                </a:solidFill>
                <a:ea typeface="ＭＳ Ｐゴシック" panose="020B0600070205080204" pitchFamily="34" charset="-128"/>
                <a:sym typeface="Wingdings" panose="05000000000000000000" pitchFamily="2" charset="2"/>
              </a:rPr>
              <a:t> demanding in terms of computational resources</a:t>
            </a:r>
          </a:p>
          <a:p>
            <a:pPr>
              <a:lnSpc>
                <a:spcPct val="90000"/>
              </a:lnSpc>
            </a:pPr>
            <a:r>
              <a:rPr lang="en-US" altLang="en-US">
                <a:solidFill>
                  <a:srgbClr val="1E1C11"/>
                </a:solidFill>
                <a:ea typeface="ＭＳ Ｐゴシック" panose="020B0600070205080204" pitchFamily="34" charset="-128"/>
                <a:sym typeface="Wingdings" panose="05000000000000000000" pitchFamily="2" charset="2"/>
              </a:rPr>
              <a:t>Mobile devices with limited resources fall short alone</a:t>
            </a:r>
            <a:endParaRPr lang="en-US" altLang="en-US">
              <a:solidFill>
                <a:srgbClr val="1E1C11"/>
              </a:solidFill>
              <a:ea typeface="ＭＳ Ｐゴシック" panose="020B0600070205080204" pitchFamily="34" charset="-128"/>
            </a:endParaRPr>
          </a:p>
        </p:txBody>
      </p:sp>
      <p:sp>
        <p:nvSpPr>
          <p:cNvPr id="4" name="Slide Number Placeholder 3">
            <a:extLst>
              <a:ext uri="{FF2B5EF4-FFF2-40B4-BE49-F238E27FC236}">
                <a16:creationId xmlns:a16="http://schemas.microsoft.com/office/drawing/2014/main" id="{AF24EA48-169E-4D06-95F3-5787BA22B89B}"/>
              </a:ext>
            </a:extLst>
          </p:cNvPr>
          <p:cNvSpPr>
            <a:spLocks noGrp="1"/>
          </p:cNvSpPr>
          <p:nvPr>
            <p:ph type="sldNum" sz="quarter" idx="12"/>
          </p:nvPr>
        </p:nvSpPr>
        <p:spPr/>
        <p:txBody>
          <a:bodyPr/>
          <a:lstStyle/>
          <a:p>
            <a:fld id="{C3802F7D-CE2A-4257-9499-27268CCBAA3C}" type="slidenum">
              <a:rPr lang="en-US" altLang="en-US" smtClean="0"/>
              <a:pPr/>
              <a:t>140</a:t>
            </a:fld>
            <a:endParaRPr lang="en-US" altLang="en-US"/>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1A72A-BCE5-4D60-9DDF-32231DB72571}"/>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Attempts to Solve the Traffic Lights Detection Problem</a:t>
            </a:r>
          </a:p>
        </p:txBody>
      </p:sp>
      <p:sp>
        <p:nvSpPr>
          <p:cNvPr id="31747" name="Content Placeholder 2">
            <a:extLst>
              <a:ext uri="{FF2B5EF4-FFF2-40B4-BE49-F238E27FC236}">
                <a16:creationId xmlns:a16="http://schemas.microsoft.com/office/drawing/2014/main" id="{8635B23B-D020-4CC4-9134-8EA2D2962C6B}"/>
              </a:ext>
            </a:extLst>
          </p:cNvPr>
          <p:cNvSpPr>
            <a:spLocks noGrp="1"/>
          </p:cNvSpPr>
          <p:nvPr>
            <p:ph idx="1"/>
          </p:nvPr>
        </p:nvSpPr>
        <p:spPr>
          <a:xfrm>
            <a:off x="1435100" y="1524000"/>
            <a:ext cx="7499350" cy="4495800"/>
          </a:xfrm>
        </p:spPr>
        <p:txBody>
          <a:bodyPr/>
          <a:lstStyle/>
          <a:p>
            <a:r>
              <a:rPr lang="en-US" altLang="en-US">
                <a:solidFill>
                  <a:srgbClr val="1E1C11"/>
                </a:solidFill>
                <a:ea typeface="ＭＳ Ｐゴシック" panose="020B0600070205080204" pitchFamily="34" charset="-128"/>
              </a:rPr>
              <a:t>Kim et al: Digital camera + portable PC analyzing video frames captured by the camera [7]</a:t>
            </a:r>
          </a:p>
          <a:p>
            <a:r>
              <a:rPr lang="en-US" altLang="en-US">
                <a:solidFill>
                  <a:srgbClr val="1E1C11"/>
                </a:solidFill>
                <a:ea typeface="ＭＳ Ｐゴシック" panose="020B0600070205080204" pitchFamily="34" charset="-128"/>
              </a:rPr>
              <a:t>Charette et al: 2.9 GHz desktop computer to process video frames in real time[8]</a:t>
            </a:r>
          </a:p>
          <a:p>
            <a:r>
              <a:rPr lang="en-US" altLang="en-US">
                <a:solidFill>
                  <a:srgbClr val="1E1C11"/>
                </a:solidFill>
                <a:ea typeface="ＭＳ Ｐゴシック" panose="020B0600070205080204" pitchFamily="34" charset="-128"/>
              </a:rPr>
              <a:t>Ess et al: Detect generic moving objects with 400 ms video processing time on dual core 2.66 GHz computer[9]</a:t>
            </a:r>
          </a:p>
          <a:p>
            <a:endParaRPr lang="en-US" altLang="en-US">
              <a:solidFill>
                <a:srgbClr val="1E1C11"/>
              </a:solidFill>
              <a:ea typeface="ＭＳ Ｐゴシック" panose="020B0600070205080204" pitchFamily="34" charset="-128"/>
            </a:endParaRPr>
          </a:p>
        </p:txBody>
      </p:sp>
      <p:sp>
        <p:nvSpPr>
          <p:cNvPr id="4" name="Right Arrow 3">
            <a:extLst>
              <a:ext uri="{FF2B5EF4-FFF2-40B4-BE49-F238E27FC236}">
                <a16:creationId xmlns:a16="http://schemas.microsoft.com/office/drawing/2014/main" id="{07309B2F-FA72-4C54-A7AA-A14E04AA81AE}"/>
              </a:ext>
            </a:extLst>
          </p:cNvPr>
          <p:cNvSpPr/>
          <p:nvPr/>
        </p:nvSpPr>
        <p:spPr>
          <a:xfrm>
            <a:off x="1676400" y="6069013"/>
            <a:ext cx="977900" cy="4841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91493" name="TextBox 4">
            <a:extLst>
              <a:ext uri="{FF2B5EF4-FFF2-40B4-BE49-F238E27FC236}">
                <a16:creationId xmlns:a16="http://schemas.microsoft.com/office/drawing/2014/main" id="{061EB8A9-9037-4837-A3CB-586A0307999F}"/>
              </a:ext>
            </a:extLst>
          </p:cNvPr>
          <p:cNvSpPr txBox="1">
            <a:spLocks noChangeArrowheads="1"/>
          </p:cNvSpPr>
          <p:nvPr/>
        </p:nvSpPr>
        <p:spPr bwMode="auto">
          <a:xfrm>
            <a:off x="2743200" y="5780088"/>
            <a:ext cx="58674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3200">
                <a:latin typeface="Calibri" panose="020F0502020204030204" pitchFamily="34" charset="0"/>
              </a:rPr>
              <a:t>Sacrifice portability for real-time, accurate detection </a:t>
            </a:r>
          </a:p>
        </p:txBody>
      </p:sp>
      <p:sp>
        <p:nvSpPr>
          <p:cNvPr id="3" name="Slide Number Placeholder 2">
            <a:extLst>
              <a:ext uri="{FF2B5EF4-FFF2-40B4-BE49-F238E27FC236}">
                <a16:creationId xmlns:a16="http://schemas.microsoft.com/office/drawing/2014/main" id="{1DF6B176-ED0A-4BAE-9866-FA3547E785C7}"/>
              </a:ext>
            </a:extLst>
          </p:cNvPr>
          <p:cNvSpPr>
            <a:spLocks noGrp="1"/>
          </p:cNvSpPr>
          <p:nvPr>
            <p:ph type="sldNum" sz="quarter" idx="12"/>
          </p:nvPr>
        </p:nvSpPr>
        <p:spPr/>
        <p:txBody>
          <a:bodyPr/>
          <a:lstStyle/>
          <a:p>
            <a:fld id="{C3802F7D-CE2A-4257-9499-27268CCBAA3C}" type="slidenum">
              <a:rPr lang="en-US" altLang="en-US" smtClean="0"/>
              <a:pPr/>
              <a:t>141</a:t>
            </a:fld>
            <a:endParaRPr lang="en-US" altLang="en-US"/>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4575E-4ECB-4E5D-8500-A95046ACBAD2}"/>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Mobile-Cloud Collaborative Traffic Lights Detector</a:t>
            </a:r>
          </a:p>
        </p:txBody>
      </p:sp>
      <p:pic>
        <p:nvPicPr>
          <p:cNvPr id="192515" name="Content Placeholder 3" descr="light_diagram.jpg">
            <a:extLst>
              <a:ext uri="{FF2B5EF4-FFF2-40B4-BE49-F238E27FC236}">
                <a16:creationId xmlns:a16="http://schemas.microsoft.com/office/drawing/2014/main" id="{4D0489D5-7B54-4DAD-94F7-8DA65887BD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1108" y="1825625"/>
            <a:ext cx="5801784" cy="4351338"/>
          </a:xfrm>
        </p:spPr>
      </p:pic>
      <p:sp>
        <p:nvSpPr>
          <p:cNvPr id="3" name="Slide Number Placeholder 2">
            <a:extLst>
              <a:ext uri="{FF2B5EF4-FFF2-40B4-BE49-F238E27FC236}">
                <a16:creationId xmlns:a16="http://schemas.microsoft.com/office/drawing/2014/main" id="{A7556DF4-F6FF-4DB1-8755-09111ADE3AD7}"/>
              </a:ext>
            </a:extLst>
          </p:cNvPr>
          <p:cNvSpPr>
            <a:spLocks noGrp="1"/>
          </p:cNvSpPr>
          <p:nvPr>
            <p:ph type="sldNum" sz="quarter" idx="12"/>
          </p:nvPr>
        </p:nvSpPr>
        <p:spPr/>
        <p:txBody>
          <a:bodyPr/>
          <a:lstStyle/>
          <a:p>
            <a:fld id="{C3802F7D-CE2A-4257-9499-27268CCBAA3C}" type="slidenum">
              <a:rPr lang="en-US" altLang="en-US" smtClean="0"/>
              <a:pPr/>
              <a:t>142</a:t>
            </a:fld>
            <a:endParaRPr lang="en-US" altLang="en-US"/>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41D33AF3-870A-4598-B39C-498EE4D33F6C}"/>
              </a:ext>
            </a:extLst>
          </p:cNvPr>
          <p:cNvSpPr>
            <a:spLocks noGrp="1"/>
          </p:cNvSpPr>
          <p:nvPr>
            <p:ph type="title"/>
          </p:nvPr>
        </p:nvSpPr>
        <p:spPr/>
        <p:txBody>
          <a:bodyPr/>
          <a:lstStyle/>
          <a:p>
            <a:pPr>
              <a:defRPr/>
            </a:pPr>
            <a:r>
              <a:rPr lang="en-US"/>
              <a:t>Adaboost Object Detector</a:t>
            </a:r>
          </a:p>
        </p:txBody>
      </p:sp>
      <p:sp>
        <p:nvSpPr>
          <p:cNvPr id="3" name="Content Placeholder 2">
            <a:extLst>
              <a:ext uri="{FF2B5EF4-FFF2-40B4-BE49-F238E27FC236}">
                <a16:creationId xmlns:a16="http://schemas.microsoft.com/office/drawing/2014/main" id="{CD760615-EB95-4CB4-8AEC-16D0A918B6F7}"/>
              </a:ext>
            </a:extLst>
          </p:cNvPr>
          <p:cNvSpPr>
            <a:spLocks noGrp="1"/>
          </p:cNvSpPr>
          <p:nvPr>
            <p:ph idx="1"/>
          </p:nvPr>
        </p:nvSpPr>
        <p:spPr/>
        <p:txBody>
          <a:bodyPr>
            <a:normAutofit/>
          </a:bodyPr>
          <a:lstStyle/>
          <a:p>
            <a:r>
              <a:rPr lang="en-US" altLang="en-US">
                <a:solidFill>
                  <a:srgbClr val="1E1C11"/>
                </a:solidFill>
                <a:ea typeface="ＭＳ Ｐゴシック" panose="020B0600070205080204" pitchFamily="34" charset="-128"/>
              </a:rPr>
              <a:t>Adaboost:  Adaptive Machine Learning algorithm used commonly in real-time object recognition</a:t>
            </a:r>
          </a:p>
          <a:p>
            <a:r>
              <a:rPr lang="en-US" altLang="en-US">
                <a:solidFill>
                  <a:srgbClr val="1E1C11"/>
                </a:solidFill>
                <a:ea typeface="ＭＳ Ｐゴシック" panose="020B0600070205080204" pitchFamily="34" charset="-128"/>
              </a:rPr>
              <a:t>Based on rounds of calls to weak classifiers to focus more on incorrectly classified samples at each stage</a:t>
            </a:r>
          </a:p>
          <a:p>
            <a:r>
              <a:rPr lang="en-US" altLang="en-US">
                <a:solidFill>
                  <a:srgbClr val="1E1C11"/>
                </a:solidFill>
                <a:ea typeface="ＭＳ Ｐゴシック" panose="020B0600070205080204" pitchFamily="34" charset="-128"/>
              </a:rPr>
              <a:t>Traffic lights detector: trained on 219 images of traffic lights (Google Images)</a:t>
            </a:r>
          </a:p>
          <a:p>
            <a:r>
              <a:rPr lang="en-US" altLang="en-US">
                <a:solidFill>
                  <a:srgbClr val="1E1C11"/>
                </a:solidFill>
                <a:ea typeface="ＭＳ Ｐゴシック" panose="020B0600070205080204" pitchFamily="34" charset="-128"/>
              </a:rPr>
              <a:t>OpenCV library implementation</a:t>
            </a:r>
          </a:p>
        </p:txBody>
      </p:sp>
      <p:sp>
        <p:nvSpPr>
          <p:cNvPr id="2" name="Slide Number Placeholder 1">
            <a:extLst>
              <a:ext uri="{FF2B5EF4-FFF2-40B4-BE49-F238E27FC236}">
                <a16:creationId xmlns:a16="http://schemas.microsoft.com/office/drawing/2014/main" id="{E0874909-A5B3-43F1-9639-4AD7681F0A16}"/>
              </a:ext>
            </a:extLst>
          </p:cNvPr>
          <p:cNvSpPr>
            <a:spLocks noGrp="1"/>
          </p:cNvSpPr>
          <p:nvPr>
            <p:ph type="sldNum" sz="quarter" idx="12"/>
          </p:nvPr>
        </p:nvSpPr>
        <p:spPr/>
        <p:txBody>
          <a:bodyPr/>
          <a:lstStyle/>
          <a:p>
            <a:fld id="{C3802F7D-CE2A-4257-9499-27268CCBAA3C}" type="slidenum">
              <a:rPr lang="en-US" altLang="en-US" smtClean="0"/>
              <a:pPr/>
              <a:t>143</a:t>
            </a:fld>
            <a:endParaRPr lang="en-US" altLang="en-US"/>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2F6D79C6-84A1-404F-97FB-E4F4A625DB95}"/>
              </a:ext>
            </a:extLst>
          </p:cNvPr>
          <p:cNvSpPr>
            <a:spLocks noGrp="1"/>
          </p:cNvSpPr>
          <p:nvPr>
            <p:ph type="title"/>
          </p:nvPr>
        </p:nvSpPr>
        <p:spPr/>
        <p:txBody>
          <a:bodyPr/>
          <a:lstStyle/>
          <a:p>
            <a:pPr>
              <a:defRPr/>
            </a:pPr>
            <a:r>
              <a:rPr lang="en-US"/>
              <a:t>Experiments: Detector Output</a:t>
            </a:r>
          </a:p>
        </p:txBody>
      </p:sp>
      <p:pic>
        <p:nvPicPr>
          <p:cNvPr id="194563" name="Picture 3" descr="DSCN2714 041">
            <a:extLst>
              <a:ext uri="{FF2B5EF4-FFF2-40B4-BE49-F238E27FC236}">
                <a16:creationId xmlns:a16="http://schemas.microsoft.com/office/drawing/2014/main" id="{9742BD4F-96CA-4EAB-AF96-7D8098E2D6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219200"/>
            <a:ext cx="5791200" cy="25908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94564" name="Picture 4" descr="det-DSCN2714 041">
            <a:extLst>
              <a:ext uri="{FF2B5EF4-FFF2-40B4-BE49-F238E27FC236}">
                <a16:creationId xmlns:a16="http://schemas.microsoft.com/office/drawing/2014/main" id="{C2CE40AE-4616-4CFD-A212-27BCFCFA0F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4038600"/>
            <a:ext cx="5791200" cy="25908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8BD641B-C8DD-4886-B084-F9169B298636}"/>
              </a:ext>
            </a:extLst>
          </p:cNvPr>
          <p:cNvSpPr>
            <a:spLocks noGrp="1"/>
          </p:cNvSpPr>
          <p:nvPr>
            <p:ph type="sldNum" sz="quarter" idx="12"/>
          </p:nvPr>
        </p:nvSpPr>
        <p:spPr/>
        <p:txBody>
          <a:bodyPr/>
          <a:lstStyle/>
          <a:p>
            <a:fld id="{C3802F7D-CE2A-4257-9499-27268CCBAA3C}" type="slidenum">
              <a:rPr lang="en-US" altLang="en-US" smtClean="0"/>
              <a:pPr/>
              <a:t>144</a:t>
            </a:fld>
            <a:endParaRPr lang="en-US" altLang="en-US"/>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C18FB938-F88A-4325-9D03-3270F83EB796}"/>
              </a:ext>
            </a:extLst>
          </p:cNvPr>
          <p:cNvSpPr>
            <a:spLocks noGrp="1"/>
          </p:cNvSpPr>
          <p:nvPr>
            <p:ph type="title"/>
          </p:nvPr>
        </p:nvSpPr>
        <p:spPr/>
        <p:txBody>
          <a:bodyPr/>
          <a:lstStyle/>
          <a:p>
            <a:pPr>
              <a:defRPr/>
            </a:pPr>
            <a:r>
              <a:rPr lang="en-US"/>
              <a:t>Experiments: Response time</a:t>
            </a:r>
          </a:p>
        </p:txBody>
      </p:sp>
      <p:graphicFrame>
        <p:nvGraphicFramePr>
          <p:cNvPr id="4" name="Content Placeholder 3">
            <a:extLst>
              <a:ext uri="{FF2B5EF4-FFF2-40B4-BE49-F238E27FC236}">
                <a16:creationId xmlns:a16="http://schemas.microsoft.com/office/drawing/2014/main" id="{58600DF4-CB4B-40CC-86BA-56B05C2B9AF1}"/>
              </a:ext>
            </a:extLst>
          </p:cNvPr>
          <p:cNvGraphicFramePr>
            <a:graphicFrameLocks noGrp="1"/>
          </p:cNvGraphicFramePr>
          <p:nvPr>
            <p:ph idx="1"/>
          </p:nvPr>
        </p:nvGraphicFramePr>
        <p:xfrm>
          <a:off x="1143000" y="1447800"/>
          <a:ext cx="7696200" cy="5105400"/>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a:extLst>
              <a:ext uri="{FF2B5EF4-FFF2-40B4-BE49-F238E27FC236}">
                <a16:creationId xmlns:a16="http://schemas.microsoft.com/office/drawing/2014/main" id="{DD0286EA-1C7C-4953-8DA4-6400E76AE3D1}"/>
              </a:ext>
            </a:extLst>
          </p:cNvPr>
          <p:cNvSpPr>
            <a:spLocks noGrp="1"/>
          </p:cNvSpPr>
          <p:nvPr>
            <p:ph type="sldNum" sz="quarter" idx="12"/>
          </p:nvPr>
        </p:nvSpPr>
        <p:spPr/>
        <p:txBody>
          <a:bodyPr/>
          <a:lstStyle/>
          <a:p>
            <a:fld id="{C3802F7D-CE2A-4257-9499-27268CCBAA3C}" type="slidenum">
              <a:rPr lang="en-US" altLang="en-US" smtClean="0"/>
              <a:pPr/>
              <a:t>145</a:t>
            </a:fld>
            <a:endParaRPr lang="en-US" altLang="en-US"/>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0EE15F24-34F9-4396-9C2B-87B0862B0447}"/>
              </a:ext>
            </a:extLst>
          </p:cNvPr>
          <p:cNvSpPr>
            <a:spLocks noGrp="1"/>
          </p:cNvSpPr>
          <p:nvPr>
            <p:ph type="title"/>
          </p:nvPr>
        </p:nvSpPr>
        <p:spPr/>
        <p:txBody>
          <a:bodyPr/>
          <a:lstStyle/>
          <a:p>
            <a:pPr>
              <a:defRPr/>
            </a:pPr>
            <a:r>
              <a:rPr lang="en-US"/>
              <a:t>Enhanced Detection Schema</a:t>
            </a:r>
          </a:p>
        </p:txBody>
      </p:sp>
      <p:pic>
        <p:nvPicPr>
          <p:cNvPr id="196611" name="Picture 3" descr="enhanced_system.jpg">
            <a:extLst>
              <a:ext uri="{FF2B5EF4-FFF2-40B4-BE49-F238E27FC236}">
                <a16:creationId xmlns:a16="http://schemas.microsoft.com/office/drawing/2014/main" id="{E6442B12-B6B7-4DC8-BEA7-ADC6C7486D9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295400"/>
            <a:ext cx="79248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CDEF698C-BF67-4384-9CE6-7BB9EE7969CC}"/>
              </a:ext>
            </a:extLst>
          </p:cNvPr>
          <p:cNvSpPr>
            <a:spLocks noGrp="1"/>
          </p:cNvSpPr>
          <p:nvPr>
            <p:ph type="sldNum" sz="quarter" idx="12"/>
          </p:nvPr>
        </p:nvSpPr>
        <p:spPr/>
        <p:txBody>
          <a:bodyPr/>
          <a:lstStyle/>
          <a:p>
            <a:fld id="{C3802F7D-CE2A-4257-9499-27268CCBAA3C}" type="slidenum">
              <a:rPr lang="en-US" altLang="en-US" smtClean="0"/>
              <a:pPr/>
              <a:t>146</a:t>
            </a:fld>
            <a:endParaRPr lang="en-US" altLang="en-US"/>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56366A98-C31A-454B-8D0A-D006BF905816}"/>
              </a:ext>
            </a:extLst>
          </p:cNvPr>
          <p:cNvSpPr>
            <a:spLocks noGrp="1"/>
          </p:cNvSpPr>
          <p:nvPr>
            <p:ph type="title"/>
          </p:nvPr>
        </p:nvSpPr>
        <p:spPr/>
        <p:txBody>
          <a:bodyPr/>
          <a:lstStyle/>
          <a:p>
            <a:pPr>
              <a:defRPr/>
            </a:pPr>
            <a:r>
              <a:rPr lang="en-US"/>
              <a:t>Work In Progress</a:t>
            </a:r>
          </a:p>
        </p:txBody>
      </p:sp>
      <p:sp>
        <p:nvSpPr>
          <p:cNvPr id="37891" name="Content Placeholder 2">
            <a:extLst>
              <a:ext uri="{FF2B5EF4-FFF2-40B4-BE49-F238E27FC236}">
                <a16:creationId xmlns:a16="http://schemas.microsoft.com/office/drawing/2014/main" id="{7F1EF28F-652F-4F28-AF8A-AA532FD9D0E0}"/>
              </a:ext>
            </a:extLst>
          </p:cNvPr>
          <p:cNvSpPr>
            <a:spLocks noGrp="1"/>
          </p:cNvSpPr>
          <p:nvPr>
            <p:ph idx="1"/>
          </p:nvPr>
        </p:nvSpPr>
        <p:spPr/>
        <p:txBody>
          <a:bodyPr/>
          <a:lstStyle/>
          <a:p>
            <a:r>
              <a:rPr lang="en-US" altLang="en-US">
                <a:solidFill>
                  <a:srgbClr val="1E1C11"/>
                </a:solidFill>
                <a:ea typeface="ＭＳ Ｐゴシック" panose="020B0600070205080204" pitchFamily="34" charset="-128"/>
              </a:rPr>
              <a:t>Develop fully context-aware navigation system with speech/tactile interface</a:t>
            </a:r>
          </a:p>
          <a:p>
            <a:r>
              <a:rPr lang="en-US" altLang="en-US">
                <a:solidFill>
                  <a:srgbClr val="1E1C11"/>
                </a:solidFill>
                <a:ea typeface="ＭＳ Ｐゴシック" panose="020B0600070205080204" pitchFamily="34" charset="-128"/>
              </a:rPr>
              <a:t>Develop robust object/obstacle recognition algorithms</a:t>
            </a:r>
          </a:p>
          <a:p>
            <a:r>
              <a:rPr lang="en-US" altLang="en-US">
                <a:solidFill>
                  <a:srgbClr val="1E1C11"/>
                </a:solidFill>
                <a:ea typeface="ＭＳ Ｐゴシック" panose="020B0600070205080204" pitchFamily="34" charset="-128"/>
              </a:rPr>
              <a:t>Investigate mobile-cloud privacy and security issues (minimal data disclosure principle) [10]</a:t>
            </a:r>
          </a:p>
          <a:p>
            <a:r>
              <a:rPr lang="en-US" altLang="en-US">
                <a:solidFill>
                  <a:srgbClr val="1E1C11"/>
                </a:solidFill>
                <a:ea typeface="ＭＳ Ｐゴシック" panose="020B0600070205080204" pitchFamily="34" charset="-128"/>
              </a:rPr>
              <a:t>Investigate options for mounting of the camera</a:t>
            </a:r>
          </a:p>
          <a:p>
            <a:endParaRPr lang="en-US" altLang="en-US">
              <a:solidFill>
                <a:srgbClr val="1E1C11"/>
              </a:solidFill>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CA1329A1-3BD4-4E86-8B25-7CA4415EA0CE}"/>
              </a:ext>
            </a:extLst>
          </p:cNvPr>
          <p:cNvSpPr>
            <a:spLocks noGrp="1"/>
          </p:cNvSpPr>
          <p:nvPr>
            <p:ph type="sldNum" sz="quarter" idx="12"/>
          </p:nvPr>
        </p:nvSpPr>
        <p:spPr/>
        <p:txBody>
          <a:bodyPr/>
          <a:lstStyle/>
          <a:p>
            <a:fld id="{C3802F7D-CE2A-4257-9499-27268CCBAA3C}" type="slidenum">
              <a:rPr lang="en-US" altLang="en-US" smtClean="0"/>
              <a:pPr/>
              <a:t>147</a:t>
            </a:fld>
            <a:endParaRPr lang="en-US" altLang="en-US"/>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B61B7-236C-4B28-A73D-A222CEFB607D}"/>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Collective Object Classification in Complex Scenes</a:t>
            </a:r>
          </a:p>
        </p:txBody>
      </p:sp>
      <p:pic>
        <p:nvPicPr>
          <p:cNvPr id="198659" name="Picture 3" descr="scenes_5rows.png">
            <a:extLst>
              <a:ext uri="{FF2B5EF4-FFF2-40B4-BE49-F238E27FC236}">
                <a16:creationId xmlns:a16="http://schemas.microsoft.com/office/drawing/2014/main" id="{1E7EAFB7-F4E7-4101-91F8-208635C2024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600200"/>
            <a:ext cx="74676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660" name="TextBox 4">
            <a:extLst>
              <a:ext uri="{FF2B5EF4-FFF2-40B4-BE49-F238E27FC236}">
                <a16:creationId xmlns:a16="http://schemas.microsoft.com/office/drawing/2014/main" id="{8265F017-E7BB-4151-A33F-5907D39DD201}"/>
              </a:ext>
            </a:extLst>
          </p:cNvPr>
          <p:cNvSpPr txBox="1">
            <a:spLocks noChangeArrowheads="1"/>
          </p:cNvSpPr>
          <p:nvPr/>
        </p:nvSpPr>
        <p:spPr bwMode="auto">
          <a:xfrm>
            <a:off x="2590800" y="6248400"/>
            <a:ext cx="4648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800">
                <a:latin typeface="Calibri" panose="020F0502020204030204" pitchFamily="34" charset="0"/>
              </a:rPr>
              <a:t>LabelMe Dataset (</a:t>
            </a:r>
            <a:r>
              <a:rPr lang="en-US" altLang="en-US" sz="1800">
                <a:latin typeface="Calibri" panose="020F0502020204030204" pitchFamily="34" charset="0"/>
                <a:hlinkClick r:id="rId3"/>
              </a:rPr>
              <a:t>http://labelme.csail.mit.edu</a:t>
            </a:r>
            <a:r>
              <a:rPr lang="en-US" altLang="en-US" sz="1800">
                <a:latin typeface="Calibri" panose="020F0502020204030204" pitchFamily="34" charset="0"/>
              </a:rPr>
              <a:t>)    </a:t>
            </a:r>
          </a:p>
        </p:txBody>
      </p:sp>
      <p:sp>
        <p:nvSpPr>
          <p:cNvPr id="3" name="Slide Number Placeholder 2">
            <a:extLst>
              <a:ext uri="{FF2B5EF4-FFF2-40B4-BE49-F238E27FC236}">
                <a16:creationId xmlns:a16="http://schemas.microsoft.com/office/drawing/2014/main" id="{7CE3D5BD-782B-41DE-B4FB-A75769E091CF}"/>
              </a:ext>
            </a:extLst>
          </p:cNvPr>
          <p:cNvSpPr>
            <a:spLocks noGrp="1"/>
          </p:cNvSpPr>
          <p:nvPr>
            <p:ph type="sldNum" sz="quarter" idx="12"/>
          </p:nvPr>
        </p:nvSpPr>
        <p:spPr/>
        <p:txBody>
          <a:bodyPr/>
          <a:lstStyle/>
          <a:p>
            <a:fld id="{C3802F7D-CE2A-4257-9499-27268CCBAA3C}" type="slidenum">
              <a:rPr lang="en-US" altLang="en-US" smtClean="0"/>
              <a:pPr/>
              <a:t>148</a:t>
            </a:fld>
            <a:endParaRPr lang="en-US" altLang="en-US"/>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F9B45-F0C3-4136-90AF-8AE4EB0519D7}"/>
              </a:ext>
            </a:extLst>
          </p:cNvPr>
          <p:cNvSpPr>
            <a:spLocks noGrp="1"/>
          </p:cNvSpPr>
          <p:nvPr>
            <p:ph type="title"/>
          </p:nvPr>
        </p:nvSpPr>
        <p:spPr>
          <a:xfrm>
            <a:off x="1435100" y="533400"/>
            <a:ext cx="7499350" cy="1143000"/>
          </a:xfrm>
        </p:spPr>
        <p:txBody>
          <a:bodyPr/>
          <a:lstStyle/>
          <a:p>
            <a:r>
              <a:rPr lang="en-US" altLang="en-US">
                <a:solidFill>
                  <a:srgbClr val="1E1C11"/>
                </a:solidFill>
                <a:ea typeface="ＭＳ Ｐゴシック" panose="020B0600070205080204" pitchFamily="34" charset="-128"/>
              </a:rPr>
              <a:t>Relational Learning with Multiple Boosted Detectors for Object Categorization</a:t>
            </a:r>
          </a:p>
        </p:txBody>
      </p:sp>
      <p:sp>
        <p:nvSpPr>
          <p:cNvPr id="3" name="Content Placeholder 2">
            <a:extLst>
              <a:ext uri="{FF2B5EF4-FFF2-40B4-BE49-F238E27FC236}">
                <a16:creationId xmlns:a16="http://schemas.microsoft.com/office/drawing/2014/main" id="{722B582C-B19F-455A-99F6-079834431846}"/>
              </a:ext>
            </a:extLst>
          </p:cNvPr>
          <p:cNvSpPr>
            <a:spLocks noGrp="1"/>
          </p:cNvSpPr>
          <p:nvPr>
            <p:ph idx="1"/>
          </p:nvPr>
        </p:nvSpPr>
        <p:spPr>
          <a:xfrm>
            <a:off x="1435100" y="2133600"/>
            <a:ext cx="7499350" cy="4648200"/>
          </a:xfrm>
        </p:spPr>
        <p:txBody>
          <a:bodyPr rtlCol="0">
            <a:normAutofit/>
          </a:bodyPr>
          <a:lstStyle/>
          <a:p>
            <a:pPr fontAlgn="auto">
              <a:spcAft>
                <a:spcPts val="0"/>
              </a:spcAft>
              <a:buFont typeface="Arial"/>
              <a:buChar char="•"/>
              <a:defRPr/>
            </a:pPr>
            <a:r>
              <a:rPr lang="en-US" dirty="0">
                <a:ea typeface="+mn-ea"/>
                <a:cs typeface="+mn-cs"/>
              </a:rPr>
              <a:t>Modeling relational dependencies between different object categories</a:t>
            </a:r>
          </a:p>
          <a:p>
            <a:pPr fontAlgn="auto">
              <a:spcAft>
                <a:spcPts val="0"/>
              </a:spcAft>
              <a:buFont typeface="Arial"/>
              <a:buChar char="•"/>
              <a:defRPr/>
            </a:pPr>
            <a:r>
              <a:rPr lang="en-US" dirty="0">
                <a:ea typeface="+mn-ea"/>
                <a:cs typeface="+mn-cs"/>
              </a:rPr>
              <a:t>Multiple detectors running in parallel</a:t>
            </a:r>
          </a:p>
          <a:p>
            <a:pPr fontAlgn="auto">
              <a:spcAft>
                <a:spcPts val="0"/>
              </a:spcAft>
              <a:buFont typeface="Arial"/>
              <a:buChar char="•"/>
              <a:defRPr/>
            </a:pPr>
            <a:r>
              <a:rPr lang="en-US" dirty="0">
                <a:ea typeface="+mn-ea"/>
                <a:cs typeface="+mn-cs"/>
              </a:rPr>
              <a:t>Class label fixing based on confidence</a:t>
            </a:r>
          </a:p>
          <a:p>
            <a:pPr fontAlgn="auto">
              <a:spcAft>
                <a:spcPts val="0"/>
              </a:spcAft>
              <a:buFont typeface="Arial"/>
              <a:buChar char="•"/>
              <a:defRPr/>
            </a:pPr>
            <a:r>
              <a:rPr lang="en-US" dirty="0">
                <a:ea typeface="+mn-ea"/>
                <a:cs typeface="+mn-cs"/>
              </a:rPr>
              <a:t>More accurate classification than </a:t>
            </a:r>
            <a:r>
              <a:rPr lang="en-US" dirty="0" err="1">
                <a:ea typeface="+mn-ea"/>
                <a:cs typeface="+mn-cs"/>
              </a:rPr>
              <a:t>AdaBoost</a:t>
            </a:r>
            <a:r>
              <a:rPr lang="en-US" dirty="0">
                <a:ea typeface="+mn-ea"/>
                <a:cs typeface="+mn-cs"/>
              </a:rPr>
              <a:t> alone</a:t>
            </a:r>
          </a:p>
          <a:p>
            <a:pPr fontAlgn="auto">
              <a:spcAft>
                <a:spcPts val="0"/>
              </a:spcAft>
              <a:buFont typeface="Arial"/>
              <a:buChar char="•"/>
              <a:defRPr/>
            </a:pPr>
            <a:r>
              <a:rPr lang="en-US" dirty="0">
                <a:ea typeface="+mn-ea"/>
                <a:cs typeface="+mn-cs"/>
              </a:rPr>
              <a:t>Higher recall than classic collective classification</a:t>
            </a:r>
          </a:p>
          <a:p>
            <a:pPr fontAlgn="auto">
              <a:spcAft>
                <a:spcPts val="0"/>
              </a:spcAft>
              <a:buFont typeface="Arial"/>
              <a:buChar char="•"/>
              <a:defRPr/>
            </a:pPr>
            <a:r>
              <a:rPr lang="en-US" dirty="0">
                <a:ea typeface="+mn-ea"/>
                <a:cs typeface="+mn-cs"/>
              </a:rPr>
              <a:t>Minimal decrease in recall for different classes of objects</a:t>
            </a:r>
          </a:p>
        </p:txBody>
      </p:sp>
      <p:sp>
        <p:nvSpPr>
          <p:cNvPr id="4" name="Slide Number Placeholder 3">
            <a:extLst>
              <a:ext uri="{FF2B5EF4-FFF2-40B4-BE49-F238E27FC236}">
                <a16:creationId xmlns:a16="http://schemas.microsoft.com/office/drawing/2014/main" id="{1CDA002D-891B-485E-B9A2-C29E6D0F8346}"/>
              </a:ext>
            </a:extLst>
          </p:cNvPr>
          <p:cNvSpPr>
            <a:spLocks noGrp="1"/>
          </p:cNvSpPr>
          <p:nvPr>
            <p:ph type="sldNum" sz="quarter" idx="12"/>
          </p:nvPr>
        </p:nvSpPr>
        <p:spPr/>
        <p:txBody>
          <a:bodyPr/>
          <a:lstStyle/>
          <a:p>
            <a:fld id="{C3802F7D-CE2A-4257-9499-27268CCBAA3C}" type="slidenum">
              <a:rPr lang="en-US" altLang="en-US" smtClean="0"/>
              <a:pPr/>
              <a:t>149</a:t>
            </a:fld>
            <a:endParaRPr lang="en-US"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CDE4C-B4B0-4213-BEDC-2A92887B7A40}"/>
              </a:ext>
            </a:extLst>
          </p:cNvPr>
          <p:cNvSpPr>
            <a:spLocks noGrp="1"/>
          </p:cNvSpPr>
          <p:nvPr>
            <p:ph type="title"/>
          </p:nvPr>
        </p:nvSpPr>
        <p:spPr/>
        <p:txBody>
          <a:bodyPr/>
          <a:lstStyle/>
          <a:p>
            <a:pPr eaLnBrk="1" hangingPunct="1"/>
            <a:r>
              <a:rPr lang="en-US" altLang="en-US">
                <a:solidFill>
                  <a:srgbClr val="1E1C11"/>
                </a:solidFill>
                <a:ea typeface="ＭＳ Ｐゴシック" panose="020B0600070205080204" pitchFamily="34" charset="-128"/>
              </a:rPr>
              <a:t>What is the issue?</a:t>
            </a:r>
          </a:p>
        </p:txBody>
      </p:sp>
      <p:sp>
        <p:nvSpPr>
          <p:cNvPr id="3" name="Content Placeholder 2">
            <a:extLst>
              <a:ext uri="{FF2B5EF4-FFF2-40B4-BE49-F238E27FC236}">
                <a16:creationId xmlns:a16="http://schemas.microsoft.com/office/drawing/2014/main" id="{8BC9EAD8-B2EA-441F-B142-6DC4CB1ED6BB}"/>
              </a:ext>
            </a:extLst>
          </p:cNvPr>
          <p:cNvSpPr>
            <a:spLocks noGrp="1"/>
          </p:cNvSpPr>
          <p:nvPr>
            <p:ph idx="1"/>
          </p:nvPr>
        </p:nvSpPr>
        <p:spPr>
          <a:xfrm>
            <a:off x="628650" y="1782137"/>
            <a:ext cx="7886700" cy="4351338"/>
          </a:xfrm>
        </p:spPr>
        <p:txBody>
          <a:bodyPr>
            <a:normAutofit lnSpcReduction="10000"/>
          </a:bodyPr>
          <a:lstStyle/>
          <a:p>
            <a:pPr eaLnBrk="1" hangingPunct="1"/>
            <a:r>
              <a:rPr lang="en-US" altLang="en-US" sz="3200" dirty="0">
                <a:solidFill>
                  <a:srgbClr val="1E1C11"/>
                </a:solidFill>
                <a:ea typeface="ＭＳ Ｐゴシック" panose="020B0600070205080204" pitchFamily="34" charset="-128"/>
              </a:rPr>
              <a:t>The core issue here is the levels of trust </a:t>
            </a:r>
          </a:p>
          <a:p>
            <a:pPr lvl="1" eaLnBrk="1" hangingPunct="1"/>
            <a:r>
              <a:rPr lang="en-US" altLang="en-US" sz="2800" dirty="0">
                <a:solidFill>
                  <a:srgbClr val="1E1C11"/>
                </a:solidFill>
                <a:ea typeface="ＭＳ Ｐゴシック" panose="020B0600070205080204" pitchFamily="34" charset="-128"/>
              </a:rPr>
              <a:t>Many cloud computing providers trust their customers</a:t>
            </a:r>
          </a:p>
          <a:p>
            <a:pPr lvl="1" eaLnBrk="1" hangingPunct="1"/>
            <a:r>
              <a:rPr lang="en-US" altLang="en-US" sz="2800" dirty="0">
                <a:solidFill>
                  <a:srgbClr val="1E1C11"/>
                </a:solidFill>
                <a:ea typeface="ＭＳ Ｐゴシック" panose="020B0600070205080204" pitchFamily="34" charset="-128"/>
              </a:rPr>
              <a:t>Each customer is physically blended its data with data from anybody else using the cloud while logically and virtually you have your own space  </a:t>
            </a:r>
          </a:p>
          <a:p>
            <a:pPr lvl="1" eaLnBrk="1" hangingPunct="1"/>
            <a:r>
              <a:rPr lang="en-US" altLang="en-US" sz="2800" dirty="0">
                <a:solidFill>
                  <a:srgbClr val="1E1C11"/>
                </a:solidFill>
                <a:ea typeface="ＭＳ Ｐゴシック" panose="020B0600070205080204" pitchFamily="34" charset="-128"/>
              </a:rPr>
              <a:t> The way that the cloud provider implements security is typically focused on they fact that those outside of their cloud are evil, and those inside are good. </a:t>
            </a:r>
          </a:p>
          <a:p>
            <a:pPr eaLnBrk="1" hangingPunct="1"/>
            <a:r>
              <a:rPr lang="en-US" altLang="en-US" sz="3200" dirty="0">
                <a:solidFill>
                  <a:srgbClr val="1E1C11"/>
                </a:solidFill>
                <a:ea typeface="ＭＳ Ｐゴシック" panose="020B0600070205080204" pitchFamily="34" charset="-128"/>
              </a:rPr>
              <a:t>But what if those inside are also evil?</a:t>
            </a:r>
          </a:p>
        </p:txBody>
      </p:sp>
      <p:sp>
        <p:nvSpPr>
          <p:cNvPr id="44036" name="Slide Number Placeholder 3">
            <a:extLst>
              <a:ext uri="{FF2B5EF4-FFF2-40B4-BE49-F238E27FC236}">
                <a16:creationId xmlns:a16="http://schemas.microsoft.com/office/drawing/2014/main" id="{95493F14-4346-4869-B2DE-627EC88A34D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9F69DCE7-A8B9-42B7-91AC-532BAF37537D}" type="slidenum">
              <a:rPr lang="en-US" altLang="en-US" sz="1200">
                <a:solidFill>
                  <a:srgbClr val="898989"/>
                </a:solidFill>
                <a:latin typeface="Calibri" panose="020F0502020204030204" pitchFamily="34" charset="0"/>
              </a:rPr>
              <a:pPr eaLnBrk="1" hangingPunct="1"/>
              <a:t>15</a:t>
            </a:fld>
            <a:endParaRPr lang="en-US" altLang="en-US" sz="1200">
              <a:solidFill>
                <a:srgbClr val="898989"/>
              </a:solidFill>
              <a:latin typeface="Calibri" panose="020F0502020204030204" pitchFamily="34" charset="0"/>
            </a:endParaRPr>
          </a:p>
        </p:txBody>
      </p:sp>
      <p:sp>
        <p:nvSpPr>
          <p:cNvPr id="44037" name="Rectangle 4">
            <a:extLst>
              <a:ext uri="{FF2B5EF4-FFF2-40B4-BE49-F238E27FC236}">
                <a16:creationId xmlns:a16="http://schemas.microsoft.com/office/drawing/2014/main" id="{5265FE99-8C20-4E8D-8171-BE9933668666}"/>
              </a:ext>
            </a:extLst>
          </p:cNvPr>
          <p:cNvSpPr>
            <a:spLocks noChangeArrowheads="1"/>
          </p:cNvSpPr>
          <p:nvPr/>
        </p:nvSpPr>
        <p:spPr bwMode="auto">
          <a:xfrm>
            <a:off x="5410200" y="6096000"/>
            <a:ext cx="34020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a:latin typeface="Comic Sans MS" panose="030F0702030302020204" pitchFamily="66" charset="0"/>
              </a:rPr>
              <a:t>From [5] www.cs.jhu.edu/~ragib/sp10/cs412 </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71302-975B-4F99-B175-A4E507477552}"/>
              </a:ext>
            </a:extLst>
          </p:cNvPr>
          <p:cNvSpPr>
            <a:spLocks noGrp="1"/>
          </p:cNvSpPr>
          <p:nvPr>
            <p:ph type="title"/>
          </p:nvPr>
        </p:nvSpPr>
        <p:spPr>
          <a:xfrm>
            <a:off x="1435100" y="0"/>
            <a:ext cx="7499350" cy="1143000"/>
          </a:xfrm>
        </p:spPr>
        <p:txBody>
          <a:bodyPr/>
          <a:lstStyle/>
          <a:p>
            <a:r>
              <a:rPr lang="en-US" altLang="en-US">
                <a:solidFill>
                  <a:srgbClr val="1E1C11"/>
                </a:solidFill>
                <a:ea typeface="ＭＳ Ｐゴシック" panose="020B0600070205080204" pitchFamily="34" charset="-128"/>
              </a:rPr>
              <a:t>Object Classification Experiments</a:t>
            </a:r>
          </a:p>
        </p:txBody>
      </p:sp>
      <p:pic>
        <p:nvPicPr>
          <p:cNvPr id="200707" name="Picture 2">
            <a:extLst>
              <a:ext uri="{FF2B5EF4-FFF2-40B4-BE49-F238E27FC236}">
                <a16:creationId xmlns:a16="http://schemas.microsoft.com/office/drawing/2014/main" id="{AC8CF3F8-D92F-49E2-AAFF-194AC452F6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914400"/>
            <a:ext cx="6858000"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0708" name="Picture 3">
            <a:extLst>
              <a:ext uri="{FF2B5EF4-FFF2-40B4-BE49-F238E27FC236}">
                <a16:creationId xmlns:a16="http://schemas.microsoft.com/office/drawing/2014/main" id="{87BF9C66-2F33-40E1-9B5D-1D7454BDC2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867150"/>
            <a:ext cx="6781800" cy="283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F7CB62DF-CA1F-4A58-96F3-1F76876CB2E1}"/>
              </a:ext>
            </a:extLst>
          </p:cNvPr>
          <p:cNvSpPr>
            <a:spLocks noGrp="1"/>
          </p:cNvSpPr>
          <p:nvPr>
            <p:ph type="sldNum" sz="quarter" idx="12"/>
          </p:nvPr>
        </p:nvSpPr>
        <p:spPr/>
        <p:txBody>
          <a:bodyPr/>
          <a:lstStyle/>
          <a:p>
            <a:fld id="{C3802F7D-CE2A-4257-9499-27268CCBAA3C}" type="slidenum">
              <a:rPr lang="en-US" altLang="en-US" smtClean="0"/>
              <a:pPr/>
              <a:t>150</a:t>
            </a:fld>
            <a:endParaRPr lang="en-US" altLang="en-US"/>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Title 1">
            <a:extLst>
              <a:ext uri="{FF2B5EF4-FFF2-40B4-BE49-F238E27FC236}">
                <a16:creationId xmlns:a16="http://schemas.microsoft.com/office/drawing/2014/main" id="{60FC2054-71B4-474E-ABD8-5A6A019C117E}"/>
              </a:ext>
            </a:extLst>
          </p:cNvPr>
          <p:cNvSpPr>
            <a:spLocks noGrp="1"/>
          </p:cNvSpPr>
          <p:nvPr>
            <p:ph type="ctrTitle"/>
          </p:nvPr>
        </p:nvSpPr>
        <p:spPr>
          <a:xfrm>
            <a:off x="563563" y="1751013"/>
            <a:ext cx="8016875" cy="1470025"/>
          </a:xfrm>
        </p:spPr>
        <p:txBody>
          <a:bodyPr/>
          <a:lstStyle/>
          <a:p>
            <a:pPr marL="390525" indent="-293688" eaLnBrk="1">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altLang="en-US">
                <a:ea typeface="ＭＳ Ｐゴシック" panose="020B0600070205080204" pitchFamily="34" charset="-128"/>
              </a:rPr>
              <a:t>Identity-Based Authentication for Cloud Computing</a:t>
            </a:r>
          </a:p>
        </p:txBody>
      </p:sp>
      <p:sp>
        <p:nvSpPr>
          <p:cNvPr id="201731" name="Subtitle 2">
            <a:extLst>
              <a:ext uri="{FF2B5EF4-FFF2-40B4-BE49-F238E27FC236}">
                <a16:creationId xmlns:a16="http://schemas.microsoft.com/office/drawing/2014/main" id="{022F3686-7739-4234-ADD7-2E9137780074}"/>
              </a:ext>
            </a:extLst>
          </p:cNvPr>
          <p:cNvSpPr>
            <a:spLocks noGrp="1"/>
          </p:cNvSpPr>
          <p:nvPr>
            <p:ph type="subTitle" idx="1"/>
          </p:nvPr>
        </p:nvSpPr>
        <p:spPr>
          <a:xfrm>
            <a:off x="701675" y="3221038"/>
            <a:ext cx="7070725" cy="1379537"/>
          </a:xfrm>
        </p:spPr>
        <p:txBody>
          <a:bodyPr/>
          <a:lstStyle/>
          <a:p>
            <a:pPr eaLnBrk="1"/>
            <a:r>
              <a:rPr lang="en-US" altLang="en-US">
                <a:solidFill>
                  <a:srgbClr val="7F7F7F"/>
                </a:solidFill>
                <a:ea typeface="ＭＳ Ｐゴシック" panose="020B0600070205080204" pitchFamily="34" charset="-128"/>
              </a:rPr>
              <a:t>Hongwei Li, Yuanshun Dai, Ling Tian, and Haomiao Yang</a:t>
            </a:r>
          </a:p>
          <a:p>
            <a:pPr eaLnBrk="1"/>
            <a:br>
              <a:rPr lang="en-US" altLang="en-US">
                <a:solidFill>
                  <a:srgbClr val="7F7F7F"/>
                </a:solidFill>
                <a:ea typeface="ＭＳ Ｐゴシック" panose="020B0600070205080204" pitchFamily="34" charset="-128"/>
              </a:rPr>
            </a:br>
            <a:r>
              <a:rPr lang="en-US" altLang="en-US">
                <a:solidFill>
                  <a:srgbClr val="7F7F7F"/>
                </a:solidFill>
                <a:ea typeface="ＭＳ Ｐゴシック" panose="020B0600070205080204" pitchFamily="34" charset="-128"/>
              </a:rPr>
              <a:t>CloudCom ‘09</a:t>
            </a:r>
            <a:br>
              <a:rPr lang="en-US" altLang="en-US">
                <a:solidFill>
                  <a:srgbClr val="7F7F7F"/>
                </a:solidFill>
                <a:ea typeface="ＭＳ Ｐゴシック" panose="020B0600070205080204" pitchFamily="34" charset="-128"/>
              </a:rPr>
            </a:br>
            <a:endParaRPr lang="en-US" altLang="en-US">
              <a:solidFill>
                <a:srgbClr val="7F7F7F"/>
              </a:solidFill>
              <a:ea typeface="ＭＳ Ｐゴシック" panose="020B0600070205080204" pitchFamily="34" charset="-128"/>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a:extLst>
              <a:ext uri="{FF2B5EF4-FFF2-40B4-BE49-F238E27FC236}">
                <a16:creationId xmlns:a16="http://schemas.microsoft.com/office/drawing/2014/main" id="{9DB39D86-9215-4B99-A85C-20FD14C0FE8C}"/>
              </a:ext>
            </a:extLst>
          </p:cNvPr>
          <p:cNvSpPr>
            <a:spLocks noGrp="1" noChangeArrowheads="1"/>
          </p:cNvSpPr>
          <p:nvPr>
            <p:ph type="title"/>
          </p:nvPr>
        </p:nvSpPr>
        <p:spPr>
          <a:xfrm>
            <a:off x="457200" y="273050"/>
            <a:ext cx="8228013" cy="1146175"/>
          </a:xfrm>
        </p:spPr>
        <p:txBody>
          <a:bodyPr tIns="25602"/>
          <a:lstStyle/>
          <a:p>
            <a:pPr eaLnBrk="1">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dirty="0"/>
              <a:t>What did they do?</a:t>
            </a:r>
          </a:p>
        </p:txBody>
      </p:sp>
      <p:sp>
        <p:nvSpPr>
          <p:cNvPr id="202755" name="Rectangle 2">
            <a:extLst>
              <a:ext uri="{FF2B5EF4-FFF2-40B4-BE49-F238E27FC236}">
                <a16:creationId xmlns:a16="http://schemas.microsoft.com/office/drawing/2014/main" id="{2A4D0059-FB00-4DEE-91AB-9D03FD50A488}"/>
              </a:ext>
            </a:extLst>
          </p:cNvPr>
          <p:cNvSpPr>
            <a:spLocks noGrp="1" noChangeArrowheads="1"/>
          </p:cNvSpPr>
          <p:nvPr>
            <p:ph idx="1"/>
          </p:nvPr>
        </p:nvSpPr>
        <p:spPr>
          <a:xfrm>
            <a:off x="457200" y="1604963"/>
            <a:ext cx="8228013" cy="4525962"/>
          </a:xfrm>
        </p:spPr>
        <p:txBody>
          <a:bodyPr/>
          <a:lstStyle/>
          <a:p>
            <a:pPr marL="390525" indent="-293688" eaLnBrk="1">
              <a:buSzPct val="45000"/>
              <a:buFont typeface="Wingdings" panose="05000000000000000000"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altLang="en-US">
                <a:solidFill>
                  <a:srgbClr val="404040"/>
                </a:solidFill>
                <a:ea typeface="ＭＳ Ｐゴシック" panose="020B0600070205080204" pitchFamily="34" charset="-128"/>
              </a:rPr>
              <a:t>Proposed identity-based authentication for cloud computing, based on the identity-based hierarchical model for cloud computing (IBHMCC) and corresponding encryption and signature schemes </a:t>
            </a:r>
          </a:p>
          <a:p>
            <a:pPr marL="390525" indent="-293688" eaLnBrk="1">
              <a:buSzPct val="45000"/>
              <a:buFont typeface="Wingdings" panose="05000000000000000000"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altLang="en-US">
                <a:solidFill>
                  <a:srgbClr val="404040"/>
                </a:solidFill>
                <a:ea typeface="ＭＳ Ｐゴシック" panose="020B0600070205080204" pitchFamily="34" charset="-128"/>
              </a:rPr>
              <a:t>Being certificate-free, the authentication protocol aligned well with demands of cloud computing</a:t>
            </a:r>
          </a:p>
        </p:txBody>
      </p:sp>
      <p:sp>
        <p:nvSpPr>
          <p:cNvPr id="2" name="Slide Number Placeholder 1">
            <a:extLst>
              <a:ext uri="{FF2B5EF4-FFF2-40B4-BE49-F238E27FC236}">
                <a16:creationId xmlns:a16="http://schemas.microsoft.com/office/drawing/2014/main" id="{76A1D1E3-74DD-4996-8CB3-FA7519EC2A1F}"/>
              </a:ext>
            </a:extLst>
          </p:cNvPr>
          <p:cNvSpPr>
            <a:spLocks noGrp="1"/>
          </p:cNvSpPr>
          <p:nvPr>
            <p:ph type="sldNum" sz="quarter" idx="12"/>
          </p:nvPr>
        </p:nvSpPr>
        <p:spPr/>
        <p:txBody>
          <a:bodyPr/>
          <a:lstStyle/>
          <a:p>
            <a:fld id="{C3802F7D-CE2A-4257-9499-27268CCBAA3C}" type="slidenum">
              <a:rPr lang="en-US" altLang="en-US" smtClean="0"/>
              <a:pPr/>
              <a:t>152</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a:extLst>
              <a:ext uri="{FF2B5EF4-FFF2-40B4-BE49-F238E27FC236}">
                <a16:creationId xmlns:a16="http://schemas.microsoft.com/office/drawing/2014/main" id="{1AF9C044-EEF5-4A93-9EC7-1CAF8495F16D}"/>
              </a:ext>
            </a:extLst>
          </p:cNvPr>
          <p:cNvSpPr>
            <a:spLocks noGrp="1" noChangeArrowheads="1"/>
          </p:cNvSpPr>
          <p:nvPr>
            <p:ph type="title"/>
          </p:nvPr>
        </p:nvSpPr>
        <p:spPr>
          <a:xfrm>
            <a:off x="457200" y="111125"/>
            <a:ext cx="8228013" cy="1062038"/>
          </a:xfrm>
        </p:spPr>
        <p:txBody>
          <a:bodyPr tIns="25602"/>
          <a:lstStyle/>
          <a:p>
            <a:pPr eaLnBrk="1">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dirty="0"/>
              <a:t>Identity-Based Hierarchical Model for Cloud Computing (IBHMCC)</a:t>
            </a:r>
          </a:p>
        </p:txBody>
      </p:sp>
      <p:sp>
        <p:nvSpPr>
          <p:cNvPr id="204803" name="Rectangle 2">
            <a:extLst>
              <a:ext uri="{FF2B5EF4-FFF2-40B4-BE49-F238E27FC236}">
                <a16:creationId xmlns:a16="http://schemas.microsoft.com/office/drawing/2014/main" id="{BC27A5B8-A6E5-48BA-B855-F31247D6C213}"/>
              </a:ext>
            </a:extLst>
          </p:cNvPr>
          <p:cNvSpPr>
            <a:spLocks noGrp="1" noChangeArrowheads="1"/>
          </p:cNvSpPr>
          <p:nvPr>
            <p:ph idx="1"/>
          </p:nvPr>
        </p:nvSpPr>
        <p:spPr>
          <a:xfrm>
            <a:off x="3525838" y="2116138"/>
            <a:ext cx="5160962" cy="4470400"/>
          </a:xfrm>
        </p:spPr>
        <p:txBody>
          <a:bodyPr/>
          <a:lstStyle/>
          <a:p>
            <a:pPr marL="390525" indent="-293688" eaLnBrk="1">
              <a:buSzPct val="45000"/>
              <a:buFont typeface="Wingdings" panose="05000000000000000000" pitchFamily="2" charset="2"/>
              <a:buChar char=""/>
              <a:tabLst>
                <a:tab pos="655638" algn="l"/>
                <a:tab pos="1312863" algn="l"/>
                <a:tab pos="1968500" algn="l"/>
                <a:tab pos="2625725" algn="l"/>
                <a:tab pos="3282950" algn="l"/>
                <a:tab pos="3938588" algn="l"/>
                <a:tab pos="4595813" algn="l"/>
              </a:tabLst>
            </a:pPr>
            <a:r>
              <a:rPr lang="en-US" altLang="en-US">
                <a:solidFill>
                  <a:srgbClr val="404040"/>
                </a:solidFill>
                <a:ea typeface="ＭＳ Ｐゴシック" panose="020B0600070205080204" pitchFamily="34" charset="-128"/>
              </a:rPr>
              <a:t>Define the identity of node is the DN string from the root node to the current node itself. </a:t>
            </a:r>
          </a:p>
          <a:p>
            <a:pPr marL="390525" indent="-293688" eaLnBrk="1">
              <a:buSzPct val="45000"/>
              <a:buFont typeface="Wingdings" panose="05000000000000000000" pitchFamily="2" charset="2"/>
              <a:buChar char=""/>
              <a:tabLst>
                <a:tab pos="655638" algn="l"/>
                <a:tab pos="1312863" algn="l"/>
                <a:tab pos="1968500" algn="l"/>
                <a:tab pos="2625725" algn="l"/>
                <a:tab pos="3282950" algn="l"/>
                <a:tab pos="3938588" algn="l"/>
                <a:tab pos="4595813" algn="l"/>
              </a:tabLst>
            </a:pPr>
            <a:r>
              <a:rPr lang="en-US" altLang="en-US">
                <a:solidFill>
                  <a:srgbClr val="404040"/>
                </a:solidFill>
                <a:ea typeface="ＭＳ Ｐゴシック" panose="020B0600070205080204" pitchFamily="34" charset="-128"/>
              </a:rPr>
              <a:t>The identity of entity N is </a:t>
            </a:r>
          </a:p>
          <a:p>
            <a:pPr marL="390525" indent="-293688" eaLnBrk="1">
              <a:buSzPct val="45000"/>
              <a:buFont typeface="Arial" panose="020B0604020202020204" pitchFamily="34" charset="0"/>
              <a:buNone/>
              <a:tabLst>
                <a:tab pos="655638" algn="l"/>
                <a:tab pos="1312863" algn="l"/>
                <a:tab pos="1968500" algn="l"/>
                <a:tab pos="2625725" algn="l"/>
                <a:tab pos="3282950" algn="l"/>
                <a:tab pos="3938588" algn="l"/>
                <a:tab pos="4595813" algn="l"/>
              </a:tabLst>
            </a:pPr>
            <a:r>
              <a:rPr lang="en-US" altLang="en-US">
                <a:solidFill>
                  <a:srgbClr val="404040"/>
                </a:solidFill>
                <a:ea typeface="ＭＳ Ｐゴシック" panose="020B0600070205080204" pitchFamily="34" charset="-128"/>
              </a:rPr>
              <a:t>ID_N = DN_0 || DN_M || DN_N</a:t>
            </a:r>
          </a:p>
        </p:txBody>
      </p:sp>
      <p:pic>
        <p:nvPicPr>
          <p:cNvPr id="204804" name="Picture 3">
            <a:extLst>
              <a:ext uri="{FF2B5EF4-FFF2-40B4-BE49-F238E27FC236}">
                <a16:creationId xmlns:a16="http://schemas.microsoft.com/office/drawing/2014/main" id="{6DF96988-0510-469A-A440-22FE81C59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13" y="2046288"/>
            <a:ext cx="3217862"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 name="Slide Number Placeholder 1">
            <a:extLst>
              <a:ext uri="{FF2B5EF4-FFF2-40B4-BE49-F238E27FC236}">
                <a16:creationId xmlns:a16="http://schemas.microsoft.com/office/drawing/2014/main" id="{C1D18A55-4702-4454-BC89-A38DE22AF6C9}"/>
              </a:ext>
            </a:extLst>
          </p:cNvPr>
          <p:cNvSpPr>
            <a:spLocks noGrp="1"/>
          </p:cNvSpPr>
          <p:nvPr>
            <p:ph type="sldNum" sz="quarter" idx="12"/>
          </p:nvPr>
        </p:nvSpPr>
        <p:spPr/>
        <p:txBody>
          <a:bodyPr/>
          <a:lstStyle/>
          <a:p>
            <a:fld id="{C3802F7D-CE2A-4257-9499-27268CCBAA3C}" type="slidenum">
              <a:rPr lang="en-US" altLang="en-US" smtClean="0"/>
              <a:pPr/>
              <a:t>153</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a:extLst>
              <a:ext uri="{FF2B5EF4-FFF2-40B4-BE49-F238E27FC236}">
                <a16:creationId xmlns:a16="http://schemas.microsoft.com/office/drawing/2014/main" id="{358F57C3-ECFE-4F4E-9FA1-5C60B0DB0367}"/>
              </a:ext>
            </a:extLst>
          </p:cNvPr>
          <p:cNvSpPr>
            <a:spLocks noGrp="1" noChangeArrowheads="1"/>
          </p:cNvSpPr>
          <p:nvPr>
            <p:ph type="title"/>
          </p:nvPr>
        </p:nvSpPr>
        <p:spPr>
          <a:xfrm>
            <a:off x="457200" y="314325"/>
            <a:ext cx="8228013" cy="1062038"/>
          </a:xfrm>
        </p:spPr>
        <p:txBody>
          <a:bodyPr tIns="25602"/>
          <a:lstStyle/>
          <a:p>
            <a:pPr eaLnBrk="1">
              <a:buSzPct val="45000"/>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dirty="0"/>
              <a:t>Deployment of IBHMCC </a:t>
            </a:r>
          </a:p>
        </p:txBody>
      </p:sp>
      <p:sp>
        <p:nvSpPr>
          <p:cNvPr id="206851" name="Rectangle 2">
            <a:extLst>
              <a:ext uri="{FF2B5EF4-FFF2-40B4-BE49-F238E27FC236}">
                <a16:creationId xmlns:a16="http://schemas.microsoft.com/office/drawing/2014/main" id="{77060362-F190-40CB-8371-D63C9418C9C7}"/>
              </a:ext>
            </a:extLst>
          </p:cNvPr>
          <p:cNvSpPr>
            <a:spLocks noGrp="1" noChangeArrowheads="1"/>
          </p:cNvSpPr>
          <p:nvPr>
            <p:ph idx="1"/>
          </p:nvPr>
        </p:nvSpPr>
        <p:spPr>
          <a:xfrm>
            <a:off x="457200" y="1604963"/>
            <a:ext cx="8228013" cy="4525962"/>
          </a:xfrm>
        </p:spPr>
        <p:txBody>
          <a:bodyPr/>
          <a:lstStyle/>
          <a:p>
            <a:pPr marL="390525" indent="-293688" eaLnBrk="1">
              <a:buSzPct val="45000"/>
              <a:buFont typeface="Wingdings" panose="05000000000000000000"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altLang="en-US">
                <a:solidFill>
                  <a:srgbClr val="404040"/>
                </a:solidFill>
                <a:ea typeface="ＭＳ Ｐゴシック" panose="020B0600070205080204" pitchFamily="34" charset="-128"/>
              </a:rPr>
              <a:t> Root PKG setup and Low-level setup</a:t>
            </a:r>
          </a:p>
        </p:txBody>
      </p:sp>
      <p:pic>
        <p:nvPicPr>
          <p:cNvPr id="206852" name="Picture 3">
            <a:extLst>
              <a:ext uri="{FF2B5EF4-FFF2-40B4-BE49-F238E27FC236}">
                <a16:creationId xmlns:a16="http://schemas.microsoft.com/office/drawing/2014/main" id="{82BB765C-F263-4281-A3E8-1C08292F24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675" y="2322513"/>
            <a:ext cx="8475663"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 name="Slide Number Placeholder 1">
            <a:extLst>
              <a:ext uri="{FF2B5EF4-FFF2-40B4-BE49-F238E27FC236}">
                <a16:creationId xmlns:a16="http://schemas.microsoft.com/office/drawing/2014/main" id="{017E25D5-49C5-413C-AD96-CD88D2A0C80B}"/>
              </a:ext>
            </a:extLst>
          </p:cNvPr>
          <p:cNvSpPr>
            <a:spLocks noGrp="1"/>
          </p:cNvSpPr>
          <p:nvPr>
            <p:ph type="sldNum" sz="quarter" idx="12"/>
          </p:nvPr>
        </p:nvSpPr>
        <p:spPr/>
        <p:txBody>
          <a:bodyPr/>
          <a:lstStyle/>
          <a:p>
            <a:fld id="{C3802F7D-CE2A-4257-9499-27268CCBAA3C}" type="slidenum">
              <a:rPr lang="en-US" altLang="en-US" smtClean="0"/>
              <a:pPr/>
              <a:t>154</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a:extLst>
              <a:ext uri="{FF2B5EF4-FFF2-40B4-BE49-F238E27FC236}">
                <a16:creationId xmlns:a16="http://schemas.microsoft.com/office/drawing/2014/main" id="{1CED3DE6-FB00-48B5-B9EF-101DBD1A8218}"/>
              </a:ext>
            </a:extLst>
          </p:cNvPr>
          <p:cNvSpPr>
            <a:spLocks noGrp="1" noChangeArrowheads="1"/>
          </p:cNvSpPr>
          <p:nvPr>
            <p:ph type="title"/>
          </p:nvPr>
        </p:nvSpPr>
        <p:spPr>
          <a:xfrm>
            <a:off x="457200" y="314325"/>
            <a:ext cx="8228013" cy="1062038"/>
          </a:xfrm>
        </p:spPr>
        <p:txBody>
          <a:bodyPr tIns="25602"/>
          <a:lstStyle/>
          <a:p>
            <a:pPr eaLnBrk="1">
              <a:buFont typeface="Times New Roman" pitchFamily="16" charset="0"/>
              <a:buNone/>
              <a:defRPr/>
            </a:pPr>
            <a:r>
              <a:rPr lang="en-US" dirty="0"/>
              <a:t>Deployment of IBHMCC (cont.)</a:t>
            </a:r>
          </a:p>
        </p:txBody>
      </p:sp>
      <p:sp>
        <p:nvSpPr>
          <p:cNvPr id="208899" name="Rectangle 2">
            <a:extLst>
              <a:ext uri="{FF2B5EF4-FFF2-40B4-BE49-F238E27FC236}">
                <a16:creationId xmlns:a16="http://schemas.microsoft.com/office/drawing/2014/main" id="{FB79ACE6-4CC4-4476-87B4-7B762F30BFD7}"/>
              </a:ext>
            </a:extLst>
          </p:cNvPr>
          <p:cNvSpPr>
            <a:spLocks noGrp="1" noChangeArrowheads="1"/>
          </p:cNvSpPr>
          <p:nvPr>
            <p:ph idx="1"/>
          </p:nvPr>
        </p:nvSpPr>
        <p:spPr>
          <a:xfrm>
            <a:off x="457200" y="4562475"/>
            <a:ext cx="8228013" cy="1568450"/>
          </a:xfrm>
        </p:spPr>
        <p:txBody>
          <a:bodyPr tIns="14401"/>
          <a:lstStyle/>
          <a:p>
            <a:pPr marL="390525" indent="-293688" eaLnBrk="1">
              <a:buSzPct val="45000"/>
              <a:buFont typeface="Wingdings" panose="05000000000000000000"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altLang="en-US" sz="1600">
                <a:solidFill>
                  <a:srgbClr val="404040"/>
                </a:solidFill>
                <a:ea typeface="ＭＳ Ｐゴシック" panose="020B0600070205080204" pitchFamily="34" charset="-128"/>
              </a:rPr>
              <a:t>After that, all nodes in the level-1 get and securely keep their secret keys and the secret points.</a:t>
            </a:r>
          </a:p>
          <a:p>
            <a:pPr marL="390525" indent="-293688" eaLnBrk="1">
              <a:buSzPct val="45000"/>
              <a:buFont typeface="Wingdings" panose="05000000000000000000"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altLang="en-US" sz="1600">
                <a:solidFill>
                  <a:srgbClr val="404040"/>
                </a:solidFill>
                <a:ea typeface="ＭＳ Ｐゴシック" panose="020B0600070205080204" pitchFamily="34" charset="-128"/>
              </a:rPr>
              <a:t>The public key and the Q-value are publicized.</a:t>
            </a:r>
          </a:p>
          <a:p>
            <a:pPr marL="390525" indent="-293688" eaLnBrk="1">
              <a:buSzPct val="45000"/>
              <a:buFont typeface="Wingdings" panose="05000000000000000000"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altLang="en-US" sz="1600">
                <a:solidFill>
                  <a:srgbClr val="404040"/>
                </a:solidFill>
                <a:ea typeface="ＭＳ Ｐゴシック" panose="020B0600070205080204" pitchFamily="34" charset="-128"/>
              </a:rPr>
              <a:t>Then, Each node in the level-1 similarly repeats the above steps (2-5). </a:t>
            </a:r>
          </a:p>
        </p:txBody>
      </p:sp>
      <p:pic>
        <p:nvPicPr>
          <p:cNvPr id="208900" name="Picture 3">
            <a:extLst>
              <a:ext uri="{FF2B5EF4-FFF2-40B4-BE49-F238E27FC236}">
                <a16:creationId xmlns:a16="http://schemas.microsoft.com/office/drawing/2014/main" id="{BB46E884-3799-46B6-962D-BA141306D1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355725"/>
            <a:ext cx="8047037" cy="298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 name="Slide Number Placeholder 1">
            <a:extLst>
              <a:ext uri="{FF2B5EF4-FFF2-40B4-BE49-F238E27FC236}">
                <a16:creationId xmlns:a16="http://schemas.microsoft.com/office/drawing/2014/main" id="{917D57D3-2DB7-47B1-AC5B-D425764BA6B8}"/>
              </a:ext>
            </a:extLst>
          </p:cNvPr>
          <p:cNvSpPr>
            <a:spLocks noGrp="1"/>
          </p:cNvSpPr>
          <p:nvPr>
            <p:ph type="sldNum" sz="quarter" idx="12"/>
          </p:nvPr>
        </p:nvSpPr>
        <p:spPr/>
        <p:txBody>
          <a:bodyPr/>
          <a:lstStyle/>
          <a:p>
            <a:fld id="{C3802F7D-CE2A-4257-9499-27268CCBAA3C}" type="slidenum">
              <a:rPr lang="en-US" altLang="en-US" smtClean="0"/>
              <a:pPr/>
              <a:t>155</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a:extLst>
              <a:ext uri="{FF2B5EF4-FFF2-40B4-BE49-F238E27FC236}">
                <a16:creationId xmlns:a16="http://schemas.microsoft.com/office/drawing/2014/main" id="{A1B2C383-8182-42FC-817E-9EAF09E81B8A}"/>
              </a:ext>
            </a:extLst>
          </p:cNvPr>
          <p:cNvSpPr>
            <a:spLocks noGrp="1" noChangeArrowheads="1"/>
          </p:cNvSpPr>
          <p:nvPr>
            <p:ph type="title"/>
          </p:nvPr>
        </p:nvSpPr>
        <p:spPr>
          <a:xfrm>
            <a:off x="457200" y="314325"/>
            <a:ext cx="8228013" cy="1062038"/>
          </a:xfrm>
        </p:spPr>
        <p:txBody>
          <a:bodyPr tIns="25602"/>
          <a:lstStyle/>
          <a:p>
            <a:pPr eaLnBrk="1">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dirty="0"/>
              <a:t>Identity-Based Encryption</a:t>
            </a:r>
          </a:p>
        </p:txBody>
      </p:sp>
      <p:pic>
        <p:nvPicPr>
          <p:cNvPr id="210947" name="Picture 3">
            <a:extLst>
              <a:ext uri="{FF2B5EF4-FFF2-40B4-BE49-F238E27FC236}">
                <a16:creationId xmlns:a16="http://schemas.microsoft.com/office/drawing/2014/main" id="{6C3942AC-CD3E-4E65-A2F4-0369E99906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063" y="1404938"/>
            <a:ext cx="7400925"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10948" name="Picture 4">
            <a:extLst>
              <a:ext uri="{FF2B5EF4-FFF2-40B4-BE49-F238E27FC236}">
                <a16:creationId xmlns:a16="http://schemas.microsoft.com/office/drawing/2014/main" id="{5FFE6E31-7CE5-452A-929E-C47D52B581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713" y="3419475"/>
            <a:ext cx="7880350" cy="232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 name="Slide Number Placeholder 1">
            <a:extLst>
              <a:ext uri="{FF2B5EF4-FFF2-40B4-BE49-F238E27FC236}">
                <a16:creationId xmlns:a16="http://schemas.microsoft.com/office/drawing/2014/main" id="{AF3D914F-D8E0-4C6A-BDE0-E5C20FAA8AF9}"/>
              </a:ext>
            </a:extLst>
          </p:cNvPr>
          <p:cNvSpPr>
            <a:spLocks noGrp="1"/>
          </p:cNvSpPr>
          <p:nvPr>
            <p:ph type="sldNum" sz="quarter" idx="12"/>
          </p:nvPr>
        </p:nvSpPr>
        <p:spPr/>
        <p:txBody>
          <a:bodyPr/>
          <a:lstStyle/>
          <a:p>
            <a:fld id="{C3802F7D-CE2A-4257-9499-27268CCBAA3C}" type="slidenum">
              <a:rPr lang="en-US" altLang="en-US" smtClean="0"/>
              <a:pPr/>
              <a:t>156</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a:extLst>
              <a:ext uri="{FF2B5EF4-FFF2-40B4-BE49-F238E27FC236}">
                <a16:creationId xmlns:a16="http://schemas.microsoft.com/office/drawing/2014/main" id="{82C12D94-9E73-4EB4-AC2F-F942CC5CD71F}"/>
              </a:ext>
            </a:extLst>
          </p:cNvPr>
          <p:cNvSpPr>
            <a:spLocks noGrp="1" noChangeArrowheads="1"/>
          </p:cNvSpPr>
          <p:nvPr>
            <p:ph type="title"/>
          </p:nvPr>
        </p:nvSpPr>
        <p:spPr>
          <a:xfrm>
            <a:off x="457200" y="273050"/>
            <a:ext cx="8228013" cy="1146175"/>
          </a:xfrm>
        </p:spPr>
        <p:txBody>
          <a:bodyPr tIns="25602"/>
          <a:lstStyle/>
          <a:p>
            <a:pPr eaLnBrk="1">
              <a:buFont typeface="Times New Roman" pitchFamily="16" charset="0"/>
              <a:buNone/>
              <a:defRPr/>
            </a:pPr>
            <a:r>
              <a:rPr lang="en-US" dirty="0"/>
              <a:t>Identity-Based Encryption (cont.)</a:t>
            </a:r>
          </a:p>
        </p:txBody>
      </p:sp>
      <p:pic>
        <p:nvPicPr>
          <p:cNvPr id="212995" name="Picture 3">
            <a:extLst>
              <a:ext uri="{FF2B5EF4-FFF2-40B4-BE49-F238E27FC236}">
                <a16:creationId xmlns:a16="http://schemas.microsoft.com/office/drawing/2014/main" id="{CB2559F9-0360-4F43-8E13-65F1E3281F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700213"/>
            <a:ext cx="8054975"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 name="Slide Number Placeholder 1">
            <a:extLst>
              <a:ext uri="{FF2B5EF4-FFF2-40B4-BE49-F238E27FC236}">
                <a16:creationId xmlns:a16="http://schemas.microsoft.com/office/drawing/2014/main" id="{B524030A-2DB6-4566-B030-33999C7E301D}"/>
              </a:ext>
            </a:extLst>
          </p:cNvPr>
          <p:cNvSpPr>
            <a:spLocks noGrp="1"/>
          </p:cNvSpPr>
          <p:nvPr>
            <p:ph type="sldNum" sz="quarter" idx="12"/>
          </p:nvPr>
        </p:nvSpPr>
        <p:spPr/>
        <p:txBody>
          <a:bodyPr/>
          <a:lstStyle/>
          <a:p>
            <a:fld id="{C3802F7D-CE2A-4257-9499-27268CCBAA3C}" type="slidenum">
              <a:rPr lang="en-US" altLang="en-US" smtClean="0"/>
              <a:pPr/>
              <a:t>157</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a:extLst>
              <a:ext uri="{FF2B5EF4-FFF2-40B4-BE49-F238E27FC236}">
                <a16:creationId xmlns:a16="http://schemas.microsoft.com/office/drawing/2014/main" id="{8CF8C6AE-BA52-435D-816C-47091E34A9DE}"/>
              </a:ext>
            </a:extLst>
          </p:cNvPr>
          <p:cNvSpPr>
            <a:spLocks noGrp="1" noChangeArrowheads="1"/>
          </p:cNvSpPr>
          <p:nvPr>
            <p:ph type="title"/>
          </p:nvPr>
        </p:nvSpPr>
        <p:spPr>
          <a:xfrm>
            <a:off x="457200" y="273050"/>
            <a:ext cx="8228013" cy="1146175"/>
          </a:xfrm>
        </p:spPr>
        <p:txBody>
          <a:bodyPr tIns="25602"/>
          <a:lstStyle/>
          <a:p>
            <a:pPr eaLnBrk="1">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dirty="0"/>
              <a:t>Identity-Based Signature</a:t>
            </a:r>
          </a:p>
        </p:txBody>
      </p:sp>
      <p:pic>
        <p:nvPicPr>
          <p:cNvPr id="215043" name="Picture 3">
            <a:extLst>
              <a:ext uri="{FF2B5EF4-FFF2-40B4-BE49-F238E27FC236}">
                <a16:creationId xmlns:a16="http://schemas.microsoft.com/office/drawing/2014/main" id="{6C725E9F-6B36-426E-8784-B3D0F051E4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300" y="1658938"/>
            <a:ext cx="7878763" cy="373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 name="Slide Number Placeholder 1">
            <a:extLst>
              <a:ext uri="{FF2B5EF4-FFF2-40B4-BE49-F238E27FC236}">
                <a16:creationId xmlns:a16="http://schemas.microsoft.com/office/drawing/2014/main" id="{4AF25203-7CBA-469E-BC0A-B4D6E5D38805}"/>
              </a:ext>
            </a:extLst>
          </p:cNvPr>
          <p:cNvSpPr>
            <a:spLocks noGrp="1"/>
          </p:cNvSpPr>
          <p:nvPr>
            <p:ph type="sldNum" sz="quarter" idx="12"/>
          </p:nvPr>
        </p:nvSpPr>
        <p:spPr/>
        <p:txBody>
          <a:bodyPr/>
          <a:lstStyle/>
          <a:p>
            <a:fld id="{C3802F7D-CE2A-4257-9499-27268CCBAA3C}" type="slidenum">
              <a:rPr lang="en-US" altLang="en-US" smtClean="0"/>
              <a:pPr/>
              <a:t>158</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a:extLst>
              <a:ext uri="{FF2B5EF4-FFF2-40B4-BE49-F238E27FC236}">
                <a16:creationId xmlns:a16="http://schemas.microsoft.com/office/drawing/2014/main" id="{739CAB28-3B39-4E69-B947-D2AB255F6992}"/>
              </a:ext>
            </a:extLst>
          </p:cNvPr>
          <p:cNvSpPr>
            <a:spLocks noGrp="1" noChangeArrowheads="1"/>
          </p:cNvSpPr>
          <p:nvPr>
            <p:ph type="title"/>
          </p:nvPr>
        </p:nvSpPr>
        <p:spPr>
          <a:xfrm>
            <a:off x="457200" y="314325"/>
            <a:ext cx="8228013" cy="1062038"/>
          </a:xfrm>
        </p:spPr>
        <p:txBody>
          <a:bodyPr tIns="25602"/>
          <a:lstStyle/>
          <a:p>
            <a:pPr eaLnBrk="1">
              <a:buFont typeface="Times New Roman" pitchFamily="16" charset="0"/>
              <a:buNone/>
              <a:defRPr/>
            </a:pPr>
            <a:r>
              <a:rPr lang="en-US" dirty="0"/>
              <a:t>Identity-Based Authentication for Cloud Computing</a:t>
            </a:r>
          </a:p>
        </p:txBody>
      </p:sp>
      <p:sp>
        <p:nvSpPr>
          <p:cNvPr id="217093" name="Rectangle 2">
            <a:extLst>
              <a:ext uri="{FF2B5EF4-FFF2-40B4-BE49-F238E27FC236}">
                <a16:creationId xmlns:a16="http://schemas.microsoft.com/office/drawing/2014/main" id="{2A2AD6BB-FB82-47F0-BEBF-15A5DB72B3F6}"/>
              </a:ext>
            </a:extLst>
          </p:cNvPr>
          <p:cNvSpPr>
            <a:spLocks noGrp="1" noChangeArrowheads="1"/>
          </p:cNvSpPr>
          <p:nvPr>
            <p:ph idx="1"/>
          </p:nvPr>
        </p:nvSpPr>
        <p:spPr>
          <a:xfrm>
            <a:off x="6323013" y="1978025"/>
            <a:ext cx="2879725" cy="828675"/>
          </a:xfrm>
        </p:spPr>
        <p:txBody>
          <a:bodyPr/>
          <a:lstStyle/>
          <a:p>
            <a:pPr marL="96838" indent="0" eaLnBrk="1">
              <a:buSzPct val="45000"/>
              <a:tabLst>
                <a:tab pos="655638" algn="l"/>
                <a:tab pos="1312863" algn="l"/>
                <a:tab pos="1968500" algn="l"/>
                <a:tab pos="2625725" algn="l"/>
              </a:tabLst>
            </a:pPr>
            <a:r>
              <a:rPr lang="en-US" altLang="en-US" sz="1500">
                <a:solidFill>
                  <a:srgbClr val="404040"/>
                </a:solidFill>
                <a:ea typeface="ＭＳ Ｐゴシック" panose="020B0600070205080204" pitchFamily="34" charset="-128"/>
              </a:rPr>
              <a:t>Extends from TLS to handle     the IBE and IBS schemes</a:t>
            </a:r>
          </a:p>
        </p:txBody>
      </p:sp>
      <p:pic>
        <p:nvPicPr>
          <p:cNvPr id="217091" name="Picture 3">
            <a:extLst>
              <a:ext uri="{FF2B5EF4-FFF2-40B4-BE49-F238E27FC236}">
                <a16:creationId xmlns:a16="http://schemas.microsoft.com/office/drawing/2014/main" id="{C89117E9-1BA6-4EA4-ABA0-3A5D5B492E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9438" y="1379538"/>
            <a:ext cx="4311650" cy="246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17092" name="Picture 4">
            <a:extLst>
              <a:ext uri="{FF2B5EF4-FFF2-40B4-BE49-F238E27FC236}">
                <a16:creationId xmlns:a16="http://schemas.microsoft.com/office/drawing/2014/main" id="{917D0913-6A01-41F6-B9A4-5C3E2D99A7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4025" y="3667125"/>
            <a:ext cx="6234113"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 name="Slide Number Placeholder 1">
            <a:extLst>
              <a:ext uri="{FF2B5EF4-FFF2-40B4-BE49-F238E27FC236}">
                <a16:creationId xmlns:a16="http://schemas.microsoft.com/office/drawing/2014/main" id="{84F9D745-4E93-45FF-A76D-03FDB68E1F76}"/>
              </a:ext>
            </a:extLst>
          </p:cNvPr>
          <p:cNvSpPr>
            <a:spLocks noGrp="1"/>
          </p:cNvSpPr>
          <p:nvPr>
            <p:ph type="sldNum" sz="quarter" idx="12"/>
          </p:nvPr>
        </p:nvSpPr>
        <p:spPr/>
        <p:txBody>
          <a:bodyPr/>
          <a:lstStyle/>
          <a:p>
            <a:fld id="{C3802F7D-CE2A-4257-9499-27268CCBAA3C}" type="slidenum">
              <a:rPr lang="en-US" altLang="en-US" smtClean="0"/>
              <a:pPr/>
              <a:t>159</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980D3-F5EE-4392-8681-0A1379A70521}"/>
              </a:ext>
            </a:extLst>
          </p:cNvPr>
          <p:cNvSpPr>
            <a:spLocks noGrp="1"/>
          </p:cNvSpPr>
          <p:nvPr>
            <p:ph type="title"/>
          </p:nvPr>
        </p:nvSpPr>
        <p:spPr>
          <a:xfrm>
            <a:off x="228600" y="274638"/>
            <a:ext cx="9067800" cy="1143000"/>
          </a:xfrm>
        </p:spPr>
        <p:txBody>
          <a:bodyPr>
            <a:noAutofit/>
          </a:bodyPr>
          <a:lstStyle/>
          <a:p>
            <a:pPr eaLnBrk="1" hangingPunct="1"/>
            <a:r>
              <a:rPr lang="en-US" altLang="en-US">
                <a:solidFill>
                  <a:srgbClr val="1E1C11"/>
                </a:solidFill>
                <a:ea typeface="ＭＳ Ｐゴシック" panose="020B0600070205080204" pitchFamily="34" charset="-128"/>
              </a:rPr>
              <a:t>Attacker Capability: Malicious Insiders</a:t>
            </a:r>
          </a:p>
        </p:txBody>
      </p:sp>
      <p:sp>
        <p:nvSpPr>
          <p:cNvPr id="45059" name="Content Placeholder 2">
            <a:extLst>
              <a:ext uri="{FF2B5EF4-FFF2-40B4-BE49-F238E27FC236}">
                <a16:creationId xmlns:a16="http://schemas.microsoft.com/office/drawing/2014/main" id="{15601F09-C0CD-45B2-AD32-757968235967}"/>
              </a:ext>
            </a:extLst>
          </p:cNvPr>
          <p:cNvSpPr>
            <a:spLocks noGrp="1"/>
          </p:cNvSpPr>
          <p:nvPr>
            <p:ph idx="1"/>
          </p:nvPr>
        </p:nvSpPr>
        <p:spPr>
          <a:xfrm>
            <a:off x="628650" y="1295400"/>
            <a:ext cx="7886700" cy="4351338"/>
          </a:xfrm>
        </p:spPr>
        <p:txBody>
          <a:bodyPr>
            <a:normAutofit fontScale="92500" lnSpcReduction="10000"/>
          </a:bodyPr>
          <a:lstStyle/>
          <a:p>
            <a:pPr eaLnBrk="1" hangingPunct="1">
              <a:lnSpc>
                <a:spcPct val="80000"/>
              </a:lnSpc>
            </a:pPr>
            <a:r>
              <a:rPr lang="en-US" altLang="en-US" sz="2800">
                <a:solidFill>
                  <a:srgbClr val="1E1C11"/>
                </a:solidFill>
                <a:ea typeface="ＭＳ Ｐゴシック" panose="020B0600070205080204" pitchFamily="34" charset="-128"/>
              </a:rPr>
              <a:t>At client</a:t>
            </a:r>
          </a:p>
          <a:p>
            <a:pPr lvl="1" eaLnBrk="1" hangingPunct="1">
              <a:lnSpc>
                <a:spcPct val="80000"/>
              </a:lnSpc>
            </a:pPr>
            <a:r>
              <a:rPr lang="en-US" altLang="en-US" sz="2800">
                <a:solidFill>
                  <a:srgbClr val="1E1C11"/>
                </a:solidFill>
                <a:ea typeface="ＭＳ Ｐゴシック" panose="020B0600070205080204" pitchFamily="34" charset="-128"/>
              </a:rPr>
              <a:t>Learn passwords/authentication information</a:t>
            </a:r>
          </a:p>
          <a:p>
            <a:pPr lvl="1" eaLnBrk="1" hangingPunct="1">
              <a:lnSpc>
                <a:spcPct val="80000"/>
              </a:lnSpc>
            </a:pPr>
            <a:r>
              <a:rPr lang="en-US" altLang="en-US" sz="2800">
                <a:solidFill>
                  <a:srgbClr val="1E1C11"/>
                </a:solidFill>
                <a:ea typeface="ＭＳ Ｐゴシック" panose="020B0600070205080204" pitchFamily="34" charset="-128"/>
              </a:rPr>
              <a:t>Gain control of the VMs</a:t>
            </a:r>
          </a:p>
          <a:p>
            <a:pPr eaLnBrk="1" hangingPunct="1">
              <a:lnSpc>
                <a:spcPct val="80000"/>
              </a:lnSpc>
            </a:pPr>
            <a:r>
              <a:rPr lang="en-US" altLang="en-US" sz="2800">
                <a:solidFill>
                  <a:srgbClr val="1E1C11"/>
                </a:solidFill>
                <a:ea typeface="ＭＳ Ｐゴシック" panose="020B0600070205080204" pitchFamily="34" charset="-128"/>
              </a:rPr>
              <a:t>At cloud provider</a:t>
            </a:r>
          </a:p>
          <a:p>
            <a:pPr lvl="1" eaLnBrk="1" hangingPunct="1">
              <a:lnSpc>
                <a:spcPct val="80000"/>
              </a:lnSpc>
            </a:pPr>
            <a:r>
              <a:rPr lang="en-US" altLang="en-US" sz="2800">
                <a:solidFill>
                  <a:srgbClr val="1E1C11"/>
                </a:solidFill>
                <a:ea typeface="ＭＳ Ｐゴシック" panose="020B0600070205080204" pitchFamily="34" charset="-128"/>
              </a:rPr>
              <a:t>Log client communication</a:t>
            </a:r>
          </a:p>
          <a:p>
            <a:pPr lvl="1" eaLnBrk="1" hangingPunct="1">
              <a:lnSpc>
                <a:spcPct val="80000"/>
              </a:lnSpc>
            </a:pPr>
            <a:r>
              <a:rPr lang="en-US" altLang="en-US" sz="2800">
                <a:solidFill>
                  <a:srgbClr val="1E1C11"/>
                </a:solidFill>
                <a:ea typeface="ＭＳ Ｐゴシック" panose="020B0600070205080204" pitchFamily="34" charset="-128"/>
              </a:rPr>
              <a:t>Can read unencrypted data</a:t>
            </a:r>
          </a:p>
          <a:p>
            <a:pPr lvl="1" eaLnBrk="1" hangingPunct="1">
              <a:lnSpc>
                <a:spcPct val="80000"/>
              </a:lnSpc>
            </a:pPr>
            <a:r>
              <a:rPr lang="en-US" altLang="en-US" sz="2800">
                <a:solidFill>
                  <a:srgbClr val="1E1C11"/>
                </a:solidFill>
                <a:ea typeface="ＭＳ Ｐゴシック" panose="020B0600070205080204" pitchFamily="34" charset="-128"/>
              </a:rPr>
              <a:t>Can possibly peek into VMs, or make copies of VMs</a:t>
            </a:r>
          </a:p>
          <a:p>
            <a:pPr lvl="1" eaLnBrk="1" hangingPunct="1">
              <a:lnSpc>
                <a:spcPct val="80000"/>
              </a:lnSpc>
            </a:pPr>
            <a:r>
              <a:rPr lang="en-US" altLang="en-US" sz="2800">
                <a:solidFill>
                  <a:srgbClr val="1E1C11"/>
                </a:solidFill>
                <a:ea typeface="ＭＳ Ｐゴシック" panose="020B0600070205080204" pitchFamily="34" charset="-128"/>
              </a:rPr>
              <a:t>Can monitor network communication, application patterns</a:t>
            </a:r>
          </a:p>
          <a:p>
            <a:pPr lvl="1" eaLnBrk="1" hangingPunct="1">
              <a:lnSpc>
                <a:spcPct val="80000"/>
              </a:lnSpc>
            </a:pPr>
            <a:r>
              <a:rPr lang="en-US" altLang="en-US" sz="2800">
                <a:solidFill>
                  <a:srgbClr val="1E1C11"/>
                </a:solidFill>
                <a:ea typeface="ＭＳ Ｐゴシック" panose="020B0600070205080204" pitchFamily="34" charset="-128"/>
              </a:rPr>
              <a:t>Why?</a:t>
            </a:r>
          </a:p>
          <a:p>
            <a:pPr lvl="2" eaLnBrk="1" hangingPunct="1">
              <a:lnSpc>
                <a:spcPct val="80000"/>
              </a:lnSpc>
            </a:pPr>
            <a:r>
              <a:rPr lang="en-US" altLang="en-US" sz="2400">
                <a:solidFill>
                  <a:srgbClr val="1E1C11"/>
                </a:solidFill>
                <a:ea typeface="ＭＳ Ｐゴシック" panose="020B0600070205080204" pitchFamily="34" charset="-128"/>
              </a:rPr>
              <a:t>Gain information about client data</a:t>
            </a:r>
          </a:p>
          <a:p>
            <a:pPr lvl="2" eaLnBrk="1" hangingPunct="1">
              <a:lnSpc>
                <a:spcPct val="80000"/>
              </a:lnSpc>
            </a:pPr>
            <a:r>
              <a:rPr lang="en-US" altLang="en-US" sz="2400">
                <a:solidFill>
                  <a:srgbClr val="1E1C11"/>
                </a:solidFill>
                <a:ea typeface="ＭＳ Ｐゴシック" panose="020B0600070205080204" pitchFamily="34" charset="-128"/>
              </a:rPr>
              <a:t>Gain information on client behavior</a:t>
            </a:r>
          </a:p>
          <a:p>
            <a:pPr lvl="2" eaLnBrk="1" hangingPunct="1">
              <a:lnSpc>
                <a:spcPct val="80000"/>
              </a:lnSpc>
            </a:pPr>
            <a:r>
              <a:rPr lang="en-US" altLang="en-US" sz="2400">
                <a:solidFill>
                  <a:srgbClr val="1E1C11"/>
                </a:solidFill>
                <a:ea typeface="ＭＳ Ｐゴシック" panose="020B0600070205080204" pitchFamily="34" charset="-128"/>
              </a:rPr>
              <a:t>Sell the information or use itself</a:t>
            </a:r>
          </a:p>
          <a:p>
            <a:pPr eaLnBrk="1" hangingPunct="1">
              <a:lnSpc>
                <a:spcPct val="80000"/>
              </a:lnSpc>
            </a:pPr>
            <a:endParaRPr lang="en-US" altLang="en-US" sz="2800">
              <a:solidFill>
                <a:srgbClr val="1E1C11"/>
              </a:solidFill>
              <a:ea typeface="ＭＳ Ｐゴシック" panose="020B0600070205080204" pitchFamily="34" charset="-128"/>
            </a:endParaRPr>
          </a:p>
          <a:p>
            <a:pPr lvl="1" eaLnBrk="1" hangingPunct="1">
              <a:lnSpc>
                <a:spcPct val="80000"/>
              </a:lnSpc>
            </a:pPr>
            <a:endParaRPr lang="en-US" altLang="en-US" sz="2800">
              <a:solidFill>
                <a:srgbClr val="1E1C11"/>
              </a:solidFill>
              <a:ea typeface="ＭＳ Ｐゴシック" panose="020B0600070205080204" pitchFamily="34" charset="-128"/>
            </a:endParaRPr>
          </a:p>
          <a:p>
            <a:pPr lvl="1" eaLnBrk="1" hangingPunct="1">
              <a:lnSpc>
                <a:spcPct val="80000"/>
              </a:lnSpc>
            </a:pPr>
            <a:endParaRPr lang="en-US" altLang="en-US" sz="2800">
              <a:solidFill>
                <a:srgbClr val="1E1C11"/>
              </a:solidFill>
              <a:ea typeface="ＭＳ Ｐゴシック" panose="020B0600070205080204" pitchFamily="34" charset="-128"/>
            </a:endParaRPr>
          </a:p>
        </p:txBody>
      </p:sp>
      <p:sp>
        <p:nvSpPr>
          <p:cNvPr id="45060" name="Slide Number Placeholder 5">
            <a:extLst>
              <a:ext uri="{FF2B5EF4-FFF2-40B4-BE49-F238E27FC236}">
                <a16:creationId xmlns:a16="http://schemas.microsoft.com/office/drawing/2014/main" id="{6E2AADF3-2874-4899-88EF-3A189E75430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553FCAC9-5179-4707-811B-307707C8C3B9}" type="slidenum">
              <a:rPr lang="en-US" altLang="en-US" sz="1200">
                <a:solidFill>
                  <a:srgbClr val="898989"/>
                </a:solidFill>
                <a:latin typeface="Calibri" panose="020F0502020204030204" pitchFamily="34" charset="0"/>
              </a:rPr>
              <a:pPr eaLnBrk="1" hangingPunct="1"/>
              <a:t>16</a:t>
            </a:fld>
            <a:endParaRPr lang="en-US" altLang="en-US" sz="1200">
              <a:solidFill>
                <a:srgbClr val="898989"/>
              </a:solidFill>
              <a:latin typeface="Calibri" panose="020F0502020204030204" pitchFamily="34" charset="0"/>
            </a:endParaRPr>
          </a:p>
        </p:txBody>
      </p:sp>
      <p:sp>
        <p:nvSpPr>
          <p:cNvPr id="45061" name="Rectangle 4">
            <a:extLst>
              <a:ext uri="{FF2B5EF4-FFF2-40B4-BE49-F238E27FC236}">
                <a16:creationId xmlns:a16="http://schemas.microsoft.com/office/drawing/2014/main" id="{37EFB64D-908D-46DA-9E63-C1C618D0F92C}"/>
              </a:ext>
            </a:extLst>
          </p:cNvPr>
          <p:cNvSpPr>
            <a:spLocks noChangeArrowheads="1"/>
          </p:cNvSpPr>
          <p:nvPr/>
        </p:nvSpPr>
        <p:spPr bwMode="auto">
          <a:xfrm>
            <a:off x="5410200" y="6096000"/>
            <a:ext cx="34020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a:latin typeface="Comic Sans MS" panose="030F0702030302020204" pitchFamily="66" charset="0"/>
              </a:rPr>
              <a:t>From [5] www.cs.jhu.edu/~ragib/sp10/cs412 </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BB294ABF-3891-4F82-8B60-FC5CF3894B8B}"/>
              </a:ext>
            </a:extLst>
          </p:cNvPr>
          <p:cNvSpPr>
            <a:spLocks noGrp="1"/>
          </p:cNvSpPr>
          <p:nvPr>
            <p:ph type="ctrTitle"/>
          </p:nvPr>
        </p:nvSpPr>
        <p:spPr>
          <a:xfrm>
            <a:off x="685800" y="1770063"/>
            <a:ext cx="7772400" cy="1055687"/>
          </a:xfrm>
        </p:spPr>
        <p:txBody>
          <a:bodyPr>
            <a:normAutofit fontScale="90000"/>
          </a:bodyPr>
          <a:lstStyle/>
          <a:p>
            <a:pPr marL="391686" indent="-293764" eaLnBrk="1">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dirty="0"/>
              <a:t>A Simple Technique for Securing Data </a:t>
            </a:r>
            <a:br>
              <a:rPr lang="en-US" dirty="0"/>
            </a:br>
            <a:r>
              <a:rPr lang="en-US" dirty="0"/>
              <a:t>at Rest Stored in a Computing Cloud</a:t>
            </a:r>
          </a:p>
        </p:txBody>
      </p:sp>
      <p:sp>
        <p:nvSpPr>
          <p:cNvPr id="219139" name="Subtitle 2">
            <a:extLst>
              <a:ext uri="{FF2B5EF4-FFF2-40B4-BE49-F238E27FC236}">
                <a16:creationId xmlns:a16="http://schemas.microsoft.com/office/drawing/2014/main" id="{57E3EDD1-1CDF-4A1D-9149-4AEAEBA02917}"/>
              </a:ext>
            </a:extLst>
          </p:cNvPr>
          <p:cNvSpPr>
            <a:spLocks noGrp="1"/>
          </p:cNvSpPr>
          <p:nvPr>
            <p:ph type="subTitle" idx="1"/>
          </p:nvPr>
        </p:nvSpPr>
        <p:spPr>
          <a:xfrm>
            <a:off x="701675" y="3263900"/>
            <a:ext cx="7713663" cy="1685925"/>
          </a:xfrm>
        </p:spPr>
        <p:txBody>
          <a:bodyPr/>
          <a:lstStyle/>
          <a:p>
            <a:pPr eaLnBrk="1"/>
            <a:r>
              <a:rPr lang="en-US" altLang="en-US">
                <a:solidFill>
                  <a:srgbClr val="7F7F7F"/>
                </a:solidFill>
                <a:ea typeface="ＭＳ Ｐゴシック" panose="020B0600070205080204" pitchFamily="34" charset="-128"/>
              </a:rPr>
              <a:t>Jeff Sedayao, Steven Su, Xiaohao Ma, Minghao Jiang, and Kai Miao</a:t>
            </a:r>
            <a:br>
              <a:rPr lang="en-US" altLang="en-US">
                <a:solidFill>
                  <a:srgbClr val="7F7F7F"/>
                </a:solidFill>
                <a:ea typeface="ＭＳ Ｐゴシック" panose="020B0600070205080204" pitchFamily="34" charset="-128"/>
              </a:rPr>
            </a:br>
            <a:endParaRPr lang="en-US" altLang="en-US">
              <a:solidFill>
                <a:srgbClr val="7F7F7F"/>
              </a:solidFill>
              <a:ea typeface="ＭＳ Ｐゴシック" panose="020B0600070205080204" pitchFamily="34" charset="-128"/>
            </a:endParaRPr>
          </a:p>
          <a:p>
            <a:pPr eaLnBrk="1"/>
            <a:r>
              <a:rPr lang="en-US" altLang="en-US">
                <a:solidFill>
                  <a:srgbClr val="7F7F7F"/>
                </a:solidFill>
                <a:ea typeface="ＭＳ Ｐゴシック" panose="020B0600070205080204" pitchFamily="34" charset="-128"/>
              </a:rPr>
              <a:t>CloudCom ’09</a:t>
            </a:r>
          </a:p>
          <a:p>
            <a:pPr eaLnBrk="1"/>
            <a:br>
              <a:rPr lang="en-US" altLang="en-US">
                <a:solidFill>
                  <a:srgbClr val="7F7F7F"/>
                </a:solidFill>
                <a:ea typeface="ＭＳ Ｐゴシック" panose="020B0600070205080204" pitchFamily="34" charset="-128"/>
              </a:rPr>
            </a:br>
            <a:endParaRPr lang="en-US" altLang="en-US">
              <a:solidFill>
                <a:srgbClr val="7F7F7F"/>
              </a:solidFill>
              <a:ea typeface="ＭＳ Ｐゴシック" panose="020B0600070205080204" pitchFamily="34" charset="-128"/>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a:extLst>
              <a:ext uri="{FF2B5EF4-FFF2-40B4-BE49-F238E27FC236}">
                <a16:creationId xmlns:a16="http://schemas.microsoft.com/office/drawing/2014/main" id="{1314F89A-6535-46D7-B965-3F8C4BE539DF}"/>
              </a:ext>
            </a:extLst>
          </p:cNvPr>
          <p:cNvSpPr>
            <a:spLocks noGrp="1" noChangeArrowheads="1"/>
          </p:cNvSpPr>
          <p:nvPr>
            <p:ph type="title"/>
          </p:nvPr>
        </p:nvSpPr>
        <p:spPr>
          <a:xfrm>
            <a:off x="457200" y="314325"/>
            <a:ext cx="8228013" cy="1062038"/>
          </a:xfrm>
        </p:spPr>
        <p:txBody>
          <a:bodyPr tIns="25602"/>
          <a:lstStyle/>
          <a:p>
            <a:pPr eaLnBrk="1">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dirty="0"/>
              <a:t>What did they do?</a:t>
            </a:r>
          </a:p>
        </p:txBody>
      </p:sp>
      <p:sp>
        <p:nvSpPr>
          <p:cNvPr id="220163" name="Rectangle 2">
            <a:extLst>
              <a:ext uri="{FF2B5EF4-FFF2-40B4-BE49-F238E27FC236}">
                <a16:creationId xmlns:a16="http://schemas.microsoft.com/office/drawing/2014/main" id="{9CF67B9A-C703-49F8-82B3-1FE65AFF9A95}"/>
              </a:ext>
            </a:extLst>
          </p:cNvPr>
          <p:cNvSpPr>
            <a:spLocks noGrp="1" noChangeArrowheads="1"/>
          </p:cNvSpPr>
          <p:nvPr>
            <p:ph idx="1"/>
          </p:nvPr>
        </p:nvSpPr>
        <p:spPr>
          <a:xfrm>
            <a:off x="457200" y="1604963"/>
            <a:ext cx="8228013" cy="4525962"/>
          </a:xfrm>
        </p:spPr>
        <p:txBody>
          <a:bodyPr/>
          <a:lstStyle/>
          <a:p>
            <a:pPr marL="390525" indent="-293688" eaLnBrk="1">
              <a:buSzPct val="45000"/>
              <a:buFont typeface="Wingdings" panose="05000000000000000000"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altLang="en-US">
                <a:solidFill>
                  <a:srgbClr val="404040"/>
                </a:solidFill>
                <a:ea typeface="ＭＳ Ｐゴシック" panose="020B0600070205080204" pitchFamily="34" charset="-128"/>
              </a:rPr>
              <a:t>Simple technique implemented with Open Source software solves the confidentiality of data stored on Cloud Computing Infrastructure by using public key encryption to render stored data at rest unreadable by unauthorized personnel, including system administrators of the cloud computing service on which the data is stored </a:t>
            </a:r>
          </a:p>
          <a:p>
            <a:pPr marL="390525" indent="-293688" eaLnBrk="1">
              <a:buSzPct val="45000"/>
              <a:buFont typeface="Wingdings" panose="05000000000000000000"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altLang="en-US">
                <a:solidFill>
                  <a:srgbClr val="404040"/>
                </a:solidFill>
                <a:ea typeface="ＭＳ Ｐゴシック" panose="020B0600070205080204" pitchFamily="34" charset="-128"/>
              </a:rPr>
              <a:t>Validated their approach on a network measurement system implemented on PlanetLab</a:t>
            </a:r>
          </a:p>
          <a:p>
            <a:pPr marL="390525" indent="-293688" eaLnBrk="1">
              <a:buSzPct val="45000"/>
              <a:buFont typeface="Wingdings" panose="05000000000000000000"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altLang="en-US">
                <a:solidFill>
                  <a:srgbClr val="404040"/>
                </a:solidFill>
                <a:ea typeface="ＭＳ Ｐゴシック" panose="020B0600070205080204" pitchFamily="34" charset="-128"/>
              </a:rPr>
              <a:t>Used it on a service where confidentiality is critical – a scanning application that validates external firewall implementations</a:t>
            </a:r>
          </a:p>
        </p:txBody>
      </p:sp>
      <p:sp>
        <p:nvSpPr>
          <p:cNvPr id="2" name="Slide Number Placeholder 1">
            <a:extLst>
              <a:ext uri="{FF2B5EF4-FFF2-40B4-BE49-F238E27FC236}">
                <a16:creationId xmlns:a16="http://schemas.microsoft.com/office/drawing/2014/main" id="{E2888C5B-0890-487D-A7B1-8F4063C12ACD}"/>
              </a:ext>
            </a:extLst>
          </p:cNvPr>
          <p:cNvSpPr>
            <a:spLocks noGrp="1"/>
          </p:cNvSpPr>
          <p:nvPr>
            <p:ph type="sldNum" sz="quarter" idx="12"/>
          </p:nvPr>
        </p:nvSpPr>
        <p:spPr/>
        <p:txBody>
          <a:bodyPr/>
          <a:lstStyle/>
          <a:p>
            <a:fld id="{C3802F7D-CE2A-4257-9499-27268CCBAA3C}" type="slidenum">
              <a:rPr lang="en-US" altLang="en-US" smtClean="0"/>
              <a:pPr/>
              <a:t>161</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a:extLst>
              <a:ext uri="{FF2B5EF4-FFF2-40B4-BE49-F238E27FC236}">
                <a16:creationId xmlns:a16="http://schemas.microsoft.com/office/drawing/2014/main" id="{FDFFCE17-A66C-4157-868C-18787255AA18}"/>
              </a:ext>
            </a:extLst>
          </p:cNvPr>
          <p:cNvSpPr>
            <a:spLocks noGrp="1" noChangeArrowheads="1"/>
          </p:cNvSpPr>
          <p:nvPr>
            <p:ph type="title"/>
          </p:nvPr>
        </p:nvSpPr>
        <p:spPr>
          <a:xfrm>
            <a:off x="457200" y="314325"/>
            <a:ext cx="8228013" cy="1062038"/>
          </a:xfrm>
        </p:spPr>
        <p:txBody>
          <a:bodyPr tIns="25602"/>
          <a:lstStyle/>
          <a:p>
            <a:pPr eaLnBrk="1">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dirty="0"/>
              <a:t>Problem Scope</a:t>
            </a:r>
          </a:p>
        </p:txBody>
      </p:sp>
      <p:sp>
        <p:nvSpPr>
          <p:cNvPr id="222211" name="Rectangle 2">
            <a:extLst>
              <a:ext uri="{FF2B5EF4-FFF2-40B4-BE49-F238E27FC236}">
                <a16:creationId xmlns:a16="http://schemas.microsoft.com/office/drawing/2014/main" id="{BE1A69C2-5554-43CF-B62A-4EAA4D6AC883}"/>
              </a:ext>
            </a:extLst>
          </p:cNvPr>
          <p:cNvSpPr>
            <a:spLocks noGrp="1" noChangeArrowheads="1"/>
          </p:cNvSpPr>
          <p:nvPr>
            <p:ph idx="1"/>
          </p:nvPr>
        </p:nvSpPr>
        <p:spPr>
          <a:xfrm>
            <a:off x="425450" y="1355725"/>
            <a:ext cx="8228013" cy="4525963"/>
          </a:xfrm>
        </p:spPr>
        <p:txBody>
          <a:bodyPr tIns="17601"/>
          <a:lstStyle/>
          <a:p>
            <a:pPr marL="390525" indent="-293688" eaLnBrk="1">
              <a:buSzPct val="45000"/>
              <a:buFont typeface="Wingdings" panose="05000000000000000000"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altLang="en-US">
                <a:solidFill>
                  <a:srgbClr val="404040"/>
                </a:solidFill>
                <a:ea typeface="ＭＳ Ｐゴシック" panose="020B0600070205080204" pitchFamily="34" charset="-128"/>
              </a:rPr>
              <a:t>Goal is to ensure the confidentiality of data at rest</a:t>
            </a:r>
          </a:p>
          <a:p>
            <a:pPr marL="390525" indent="-293688" eaLnBrk="1">
              <a:buSzPct val="45000"/>
              <a:buFont typeface="Wingdings" panose="05000000000000000000"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altLang="en-US">
                <a:solidFill>
                  <a:srgbClr val="404040"/>
                </a:solidFill>
                <a:ea typeface="ＭＳ Ｐゴシック" panose="020B0600070205080204" pitchFamily="34" charset="-128"/>
              </a:rPr>
              <a:t>“Data at rest” means that the data that is stored in a readable form on a Cloud Computing service, whether in a storage product like S3 or in a virtual machine instance as in EC2</a:t>
            </a:r>
          </a:p>
          <a:p>
            <a:pPr marL="390525" indent="-293688" eaLnBrk="1">
              <a:buSzPct val="45000"/>
              <a:buFont typeface="Arial" panose="020B0604020202020204" pitchFamily="34" charset="0"/>
              <a:buNone/>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endParaRPr lang="en-US" altLang="en-US" sz="2000">
              <a:solidFill>
                <a:srgbClr val="404040"/>
              </a:solidFill>
              <a:ea typeface="ＭＳ Ｐゴシック" panose="020B0600070205080204" pitchFamily="34" charset="-128"/>
            </a:endParaRPr>
          </a:p>
        </p:txBody>
      </p:sp>
      <p:pic>
        <p:nvPicPr>
          <p:cNvPr id="222212" name="Picture 3">
            <a:extLst>
              <a:ext uri="{FF2B5EF4-FFF2-40B4-BE49-F238E27FC236}">
                <a16:creationId xmlns:a16="http://schemas.microsoft.com/office/drawing/2014/main" id="{25B417B8-8B8B-4F73-8FB3-C65910543D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4513" y="3636963"/>
            <a:ext cx="5422900" cy="279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 name="Slide Number Placeholder 1">
            <a:extLst>
              <a:ext uri="{FF2B5EF4-FFF2-40B4-BE49-F238E27FC236}">
                <a16:creationId xmlns:a16="http://schemas.microsoft.com/office/drawing/2014/main" id="{859666D6-A61C-487E-9E1D-69A1C6F85BED}"/>
              </a:ext>
            </a:extLst>
          </p:cNvPr>
          <p:cNvSpPr>
            <a:spLocks noGrp="1"/>
          </p:cNvSpPr>
          <p:nvPr>
            <p:ph type="sldNum" sz="quarter" idx="12"/>
          </p:nvPr>
        </p:nvSpPr>
        <p:spPr/>
        <p:txBody>
          <a:bodyPr/>
          <a:lstStyle/>
          <a:p>
            <a:fld id="{C3802F7D-CE2A-4257-9499-27268CCBAA3C}" type="slidenum">
              <a:rPr lang="en-US" altLang="en-US" smtClean="0"/>
              <a:pPr/>
              <a:t>162</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a:extLst>
              <a:ext uri="{FF2B5EF4-FFF2-40B4-BE49-F238E27FC236}">
                <a16:creationId xmlns:a16="http://schemas.microsoft.com/office/drawing/2014/main" id="{0527C531-5494-4DDD-A9BF-A36D9B8C999E}"/>
              </a:ext>
            </a:extLst>
          </p:cNvPr>
          <p:cNvSpPr>
            <a:spLocks noGrp="1" noChangeArrowheads="1"/>
          </p:cNvSpPr>
          <p:nvPr>
            <p:ph type="title"/>
          </p:nvPr>
        </p:nvSpPr>
        <p:spPr>
          <a:xfrm>
            <a:off x="457200" y="314325"/>
            <a:ext cx="8228013" cy="1062038"/>
          </a:xfrm>
        </p:spPr>
        <p:txBody>
          <a:bodyPr tIns="25602"/>
          <a:lstStyle/>
          <a:p>
            <a:pPr eaLnBrk="1">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dirty="0"/>
              <a:t>Problem Scope (cont.)</a:t>
            </a:r>
          </a:p>
        </p:txBody>
      </p:sp>
      <p:sp>
        <p:nvSpPr>
          <p:cNvPr id="224259" name="Rectangle 2">
            <a:extLst>
              <a:ext uri="{FF2B5EF4-FFF2-40B4-BE49-F238E27FC236}">
                <a16:creationId xmlns:a16="http://schemas.microsoft.com/office/drawing/2014/main" id="{BD2A489B-5AE2-4758-BD10-DDE094D5CA44}"/>
              </a:ext>
            </a:extLst>
          </p:cNvPr>
          <p:cNvSpPr>
            <a:spLocks noGrp="1" noChangeArrowheads="1"/>
          </p:cNvSpPr>
          <p:nvPr>
            <p:ph idx="1"/>
          </p:nvPr>
        </p:nvSpPr>
        <p:spPr>
          <a:xfrm>
            <a:off x="457200" y="1423988"/>
            <a:ext cx="8228013" cy="4706937"/>
          </a:xfrm>
        </p:spPr>
        <p:txBody>
          <a:bodyPr tIns="25602"/>
          <a:lstStyle/>
          <a:p>
            <a:pPr marL="390525" indent="-293688" eaLnBrk="1">
              <a:buSzPct val="45000"/>
              <a:buFont typeface="Wingdings" panose="05000000000000000000"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altLang="en-US">
                <a:solidFill>
                  <a:srgbClr val="404040"/>
                </a:solidFill>
                <a:ea typeface="ＭＳ Ｐゴシック" panose="020B0600070205080204" pitchFamily="34" charset="-128"/>
              </a:rPr>
              <a:t>To protect data at rest, they want to prevent other users in the cloud infrastructure who might have access to the same storage from reading the data our process has stored</a:t>
            </a:r>
          </a:p>
          <a:p>
            <a:pPr marL="390525" indent="-293688" eaLnBrk="1">
              <a:buSzPct val="45000"/>
              <a:buFont typeface="Wingdings" panose="05000000000000000000"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altLang="en-US">
                <a:solidFill>
                  <a:srgbClr val="404040"/>
                </a:solidFill>
                <a:ea typeface="ＭＳ Ｐゴシック" panose="020B0600070205080204" pitchFamily="34" charset="-128"/>
              </a:rPr>
              <a:t>They also want to prevent system administrators who run the cloud computing service from reading the data.</a:t>
            </a:r>
          </a:p>
          <a:p>
            <a:pPr marL="390525" indent="-293688" eaLnBrk="1">
              <a:buSzPct val="45000"/>
              <a:buFont typeface="Wingdings" panose="05000000000000000000"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altLang="en-US">
                <a:solidFill>
                  <a:srgbClr val="404040"/>
                </a:solidFill>
                <a:ea typeface="ＭＳ Ｐゴシック" panose="020B0600070205080204" pitchFamily="34" charset="-128"/>
              </a:rPr>
              <a:t>They assume that it is unlikely for an adversary to snoop on the contents of memory.</a:t>
            </a:r>
          </a:p>
          <a:p>
            <a:pPr marL="754063" lvl="1" indent="-293688" eaLnBrk="1">
              <a:buSzPct val="45000"/>
              <a:buFont typeface="Wingdings" panose="05000000000000000000"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altLang="en-US">
                <a:solidFill>
                  <a:srgbClr val="404040"/>
                </a:solidFill>
                <a:ea typeface="ＭＳ Ｐゴシック" panose="020B0600070205080204" pitchFamily="34" charset="-128"/>
              </a:rPr>
              <a:t>If the adversary had that capability, it is unlikely that we could trust the confidentiality of any of the data that we generated there. </a:t>
            </a:r>
          </a:p>
        </p:txBody>
      </p:sp>
      <p:sp>
        <p:nvSpPr>
          <p:cNvPr id="2" name="Slide Number Placeholder 1">
            <a:extLst>
              <a:ext uri="{FF2B5EF4-FFF2-40B4-BE49-F238E27FC236}">
                <a16:creationId xmlns:a16="http://schemas.microsoft.com/office/drawing/2014/main" id="{7FC3E73F-EB7D-4FC5-B7E1-FDD79EEC5D67}"/>
              </a:ext>
            </a:extLst>
          </p:cNvPr>
          <p:cNvSpPr>
            <a:spLocks noGrp="1"/>
          </p:cNvSpPr>
          <p:nvPr>
            <p:ph type="sldNum" sz="quarter" idx="12"/>
          </p:nvPr>
        </p:nvSpPr>
        <p:spPr/>
        <p:txBody>
          <a:bodyPr/>
          <a:lstStyle/>
          <a:p>
            <a:fld id="{C3802F7D-CE2A-4257-9499-27268CCBAA3C}" type="slidenum">
              <a:rPr lang="en-US" altLang="en-US" smtClean="0"/>
              <a:pPr/>
              <a:t>163</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AD8DE-BD42-4779-B881-E66EDCA75A14}"/>
              </a:ext>
            </a:extLst>
          </p:cNvPr>
          <p:cNvSpPr>
            <a:spLocks noGrp="1"/>
          </p:cNvSpPr>
          <p:nvPr>
            <p:ph type="title"/>
          </p:nvPr>
        </p:nvSpPr>
        <p:spPr>
          <a:xfrm>
            <a:off x="457200" y="481013"/>
            <a:ext cx="8226425" cy="736600"/>
          </a:xfrm>
        </p:spPr>
        <p:txBody>
          <a:bodyPr/>
          <a:lstStyle/>
          <a:p>
            <a:pPr eaLnBrk="1">
              <a:buFont typeface="Times New Roman" pitchFamily="16" charset="0"/>
              <a:buNone/>
              <a:defRPr/>
            </a:pPr>
            <a:r>
              <a:rPr lang="en-US" dirty="0"/>
              <a:t>Problem Scope (cont.)</a:t>
            </a:r>
          </a:p>
        </p:txBody>
      </p:sp>
      <p:sp>
        <p:nvSpPr>
          <p:cNvPr id="226307" name="Content Placeholder 2">
            <a:extLst>
              <a:ext uri="{FF2B5EF4-FFF2-40B4-BE49-F238E27FC236}">
                <a16:creationId xmlns:a16="http://schemas.microsoft.com/office/drawing/2014/main" id="{FFE80D64-3B2D-414C-ABC5-B46B655088D1}"/>
              </a:ext>
            </a:extLst>
          </p:cNvPr>
          <p:cNvSpPr>
            <a:spLocks noGrp="1"/>
          </p:cNvSpPr>
          <p:nvPr>
            <p:ph idx="1"/>
          </p:nvPr>
        </p:nvSpPr>
        <p:spPr>
          <a:xfrm>
            <a:off x="457200" y="1355725"/>
            <a:ext cx="8226425" cy="4843463"/>
          </a:xfrm>
        </p:spPr>
        <p:txBody>
          <a:bodyPr/>
          <a:lstStyle/>
          <a:p>
            <a:pPr marL="390525" indent="-293688" eaLnBrk="1">
              <a:buSzPct val="45000"/>
              <a:buFont typeface="Wingdings" panose="05000000000000000000"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altLang="en-US">
                <a:solidFill>
                  <a:srgbClr val="404040"/>
                </a:solidFill>
                <a:ea typeface="ＭＳ Ｐゴシック" panose="020B0600070205080204" pitchFamily="34" charset="-128"/>
              </a:rPr>
              <a:t>While the administrative staff of the cloud computing service could theoretically monitor the data moving in memory before it is stored in disk, we believe that administrative and legal controls should prevent this from happening. </a:t>
            </a:r>
          </a:p>
          <a:p>
            <a:pPr marL="390525" indent="-293688" eaLnBrk="1">
              <a:buSzPct val="45000"/>
              <a:buFont typeface="Wingdings" panose="05000000000000000000"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altLang="en-US">
                <a:solidFill>
                  <a:srgbClr val="404040"/>
                </a:solidFill>
                <a:ea typeface="ＭＳ Ｐゴシック" panose="020B0600070205080204" pitchFamily="34" charset="-128"/>
              </a:rPr>
              <a:t>They also do not guard against the modification of the data at rest, although we are likely to be able to detect this.</a:t>
            </a:r>
          </a:p>
          <a:p>
            <a:pPr marL="390525" indent="-293688" eaLnBrk="1">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endParaRPr lang="en-US" altLang="en-US">
              <a:solidFill>
                <a:srgbClr val="404040"/>
              </a:solidFill>
              <a:ea typeface="ＭＳ Ｐゴシック" panose="020B0600070205080204" pitchFamily="34" charset="-128"/>
            </a:endParaRPr>
          </a:p>
        </p:txBody>
      </p:sp>
      <p:sp>
        <p:nvSpPr>
          <p:cNvPr id="3" name="Slide Number Placeholder 2">
            <a:extLst>
              <a:ext uri="{FF2B5EF4-FFF2-40B4-BE49-F238E27FC236}">
                <a16:creationId xmlns:a16="http://schemas.microsoft.com/office/drawing/2014/main" id="{0478D32F-2EEA-4CF6-8ACB-A62CED78987B}"/>
              </a:ext>
            </a:extLst>
          </p:cNvPr>
          <p:cNvSpPr>
            <a:spLocks noGrp="1"/>
          </p:cNvSpPr>
          <p:nvPr>
            <p:ph type="sldNum" sz="quarter" idx="12"/>
          </p:nvPr>
        </p:nvSpPr>
        <p:spPr/>
        <p:txBody>
          <a:bodyPr/>
          <a:lstStyle/>
          <a:p>
            <a:fld id="{C3802F7D-CE2A-4257-9499-27268CCBAA3C}" type="slidenum">
              <a:rPr lang="en-US" altLang="en-US" smtClean="0"/>
              <a:pPr/>
              <a:t>164</a:t>
            </a:fld>
            <a:endParaRPr lang="en-US" altLang="en-US"/>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a:extLst>
              <a:ext uri="{FF2B5EF4-FFF2-40B4-BE49-F238E27FC236}">
                <a16:creationId xmlns:a16="http://schemas.microsoft.com/office/drawing/2014/main" id="{77C04023-E69B-40F8-8BF9-CD4FB5330D75}"/>
              </a:ext>
            </a:extLst>
          </p:cNvPr>
          <p:cNvSpPr>
            <a:spLocks noGrp="1" noChangeArrowheads="1"/>
          </p:cNvSpPr>
          <p:nvPr>
            <p:ph type="title"/>
          </p:nvPr>
        </p:nvSpPr>
        <p:spPr>
          <a:xfrm>
            <a:off x="457200" y="314325"/>
            <a:ext cx="8228013" cy="903288"/>
          </a:xfrm>
        </p:spPr>
        <p:txBody>
          <a:bodyPr tIns="25602"/>
          <a:lstStyle/>
          <a:p>
            <a:pPr eaLnBrk="1">
              <a:buFont typeface="Times New Roman" pitchFamily="16" charset="0"/>
              <a:buNone/>
              <a:defRPr/>
            </a:pPr>
            <a:r>
              <a:rPr lang="en-US" dirty="0"/>
              <a:t>Solution Design</a:t>
            </a:r>
          </a:p>
        </p:txBody>
      </p:sp>
      <p:sp>
        <p:nvSpPr>
          <p:cNvPr id="227331" name="Rectangle 2">
            <a:extLst>
              <a:ext uri="{FF2B5EF4-FFF2-40B4-BE49-F238E27FC236}">
                <a16:creationId xmlns:a16="http://schemas.microsoft.com/office/drawing/2014/main" id="{AA8CEC24-0994-4207-8268-732BDEE32100}"/>
              </a:ext>
            </a:extLst>
          </p:cNvPr>
          <p:cNvSpPr>
            <a:spLocks noGrp="1" noChangeArrowheads="1"/>
          </p:cNvSpPr>
          <p:nvPr>
            <p:ph idx="1"/>
          </p:nvPr>
        </p:nvSpPr>
        <p:spPr>
          <a:xfrm>
            <a:off x="457200" y="1604963"/>
            <a:ext cx="8228013" cy="4525962"/>
          </a:xfrm>
        </p:spPr>
        <p:txBody>
          <a:bodyPr/>
          <a:lstStyle/>
          <a:p>
            <a:pPr eaLnBrk="1"/>
            <a:endParaRPr lang="en-US" altLang="en-US">
              <a:solidFill>
                <a:srgbClr val="404040"/>
              </a:solidFill>
              <a:ea typeface="ＭＳ Ｐゴシック" panose="020B0600070205080204" pitchFamily="34" charset="-128"/>
            </a:endParaRPr>
          </a:p>
        </p:txBody>
      </p:sp>
      <p:pic>
        <p:nvPicPr>
          <p:cNvPr id="227332" name="Picture 3">
            <a:extLst>
              <a:ext uri="{FF2B5EF4-FFF2-40B4-BE49-F238E27FC236}">
                <a16:creationId xmlns:a16="http://schemas.microsoft.com/office/drawing/2014/main" id="{1FD9CDB5-7157-4358-AE09-0C088CB61F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047875"/>
            <a:ext cx="6804025" cy="355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 name="Slide Number Placeholder 1">
            <a:extLst>
              <a:ext uri="{FF2B5EF4-FFF2-40B4-BE49-F238E27FC236}">
                <a16:creationId xmlns:a16="http://schemas.microsoft.com/office/drawing/2014/main" id="{CCB3AF83-411B-4442-879E-09C93E521A4B}"/>
              </a:ext>
            </a:extLst>
          </p:cNvPr>
          <p:cNvSpPr>
            <a:spLocks noGrp="1"/>
          </p:cNvSpPr>
          <p:nvPr>
            <p:ph type="sldNum" sz="quarter" idx="12"/>
          </p:nvPr>
        </p:nvSpPr>
        <p:spPr/>
        <p:txBody>
          <a:bodyPr/>
          <a:lstStyle/>
          <a:p>
            <a:fld id="{C3802F7D-CE2A-4257-9499-27268CCBAA3C}" type="slidenum">
              <a:rPr lang="en-US" altLang="en-US" smtClean="0"/>
              <a:pPr/>
              <a:t>165</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a:extLst>
              <a:ext uri="{FF2B5EF4-FFF2-40B4-BE49-F238E27FC236}">
                <a16:creationId xmlns:a16="http://schemas.microsoft.com/office/drawing/2014/main" id="{D44F20C9-5A6B-45DE-BA99-857F8157788E}"/>
              </a:ext>
            </a:extLst>
          </p:cNvPr>
          <p:cNvSpPr>
            <a:spLocks noGrp="1" noChangeArrowheads="1"/>
          </p:cNvSpPr>
          <p:nvPr>
            <p:ph type="title"/>
          </p:nvPr>
        </p:nvSpPr>
        <p:spPr>
          <a:xfrm>
            <a:off x="457200" y="273050"/>
            <a:ext cx="8228013" cy="944563"/>
          </a:xfrm>
        </p:spPr>
        <p:txBody>
          <a:bodyPr tIns="25602"/>
          <a:lstStyle/>
          <a:p>
            <a:pPr eaLnBrk="1">
              <a:buFont typeface="Times New Roman" pitchFamily="16" charset="0"/>
              <a:buNone/>
              <a:defRPr/>
            </a:pPr>
            <a:r>
              <a:rPr lang="en-US" dirty="0"/>
              <a:t>Solution Design (cont.)</a:t>
            </a:r>
          </a:p>
        </p:txBody>
      </p:sp>
      <p:sp>
        <p:nvSpPr>
          <p:cNvPr id="229379" name="Rectangle 2">
            <a:extLst>
              <a:ext uri="{FF2B5EF4-FFF2-40B4-BE49-F238E27FC236}">
                <a16:creationId xmlns:a16="http://schemas.microsoft.com/office/drawing/2014/main" id="{56C22049-B968-4973-8952-2B6E9AEFC60C}"/>
              </a:ext>
            </a:extLst>
          </p:cNvPr>
          <p:cNvSpPr>
            <a:spLocks noGrp="1" noChangeArrowheads="1"/>
          </p:cNvSpPr>
          <p:nvPr>
            <p:ph idx="1"/>
          </p:nvPr>
        </p:nvSpPr>
        <p:spPr>
          <a:xfrm>
            <a:off x="457200" y="1355725"/>
            <a:ext cx="8228013" cy="4775200"/>
          </a:xfrm>
        </p:spPr>
        <p:txBody>
          <a:bodyPr/>
          <a:lstStyle/>
          <a:p>
            <a:pPr marL="390525" indent="-293688" eaLnBrk="1">
              <a:buSzPct val="45000"/>
              <a:buFont typeface="Wingdings" panose="05000000000000000000"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altLang="en-US">
                <a:solidFill>
                  <a:srgbClr val="404040"/>
                </a:solidFill>
                <a:ea typeface="ＭＳ Ｐゴシック" panose="020B0600070205080204" pitchFamily="34" charset="-128"/>
              </a:rPr>
              <a:t>On a trusted host, collect the encrypted data, as shown in Figure 3, and decrypt it with the collection agent’s private key which stays on that host. Note that in this case, we are in exclusive control of the private key, which the cloud service provider has no view or control over. </a:t>
            </a:r>
          </a:p>
          <a:p>
            <a:pPr marL="390525" indent="-293688" eaLnBrk="1">
              <a:buSzPct val="45000"/>
              <a:buFont typeface="Wingdings" panose="05000000000000000000"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altLang="en-US">
                <a:solidFill>
                  <a:srgbClr val="404040"/>
                </a:solidFill>
                <a:ea typeface="ＭＳ Ｐゴシック" panose="020B0600070205080204" pitchFamily="34" charset="-128"/>
              </a:rPr>
              <a:t>They will discuss this feature of our solution later.</a:t>
            </a:r>
          </a:p>
        </p:txBody>
      </p:sp>
      <p:pic>
        <p:nvPicPr>
          <p:cNvPr id="229380" name="Picture 3">
            <a:extLst>
              <a:ext uri="{FF2B5EF4-FFF2-40B4-BE49-F238E27FC236}">
                <a16:creationId xmlns:a16="http://schemas.microsoft.com/office/drawing/2014/main" id="{9A1AE278-B43B-420A-BBAF-7E760570F1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6425" y="3775075"/>
            <a:ext cx="5778500"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 name="Slide Number Placeholder 1">
            <a:extLst>
              <a:ext uri="{FF2B5EF4-FFF2-40B4-BE49-F238E27FC236}">
                <a16:creationId xmlns:a16="http://schemas.microsoft.com/office/drawing/2014/main" id="{857AC11D-4D59-40EE-84D4-05A08EEF7743}"/>
              </a:ext>
            </a:extLst>
          </p:cNvPr>
          <p:cNvSpPr>
            <a:spLocks noGrp="1"/>
          </p:cNvSpPr>
          <p:nvPr>
            <p:ph type="sldNum" sz="quarter" idx="12"/>
          </p:nvPr>
        </p:nvSpPr>
        <p:spPr/>
        <p:txBody>
          <a:bodyPr/>
          <a:lstStyle/>
          <a:p>
            <a:fld id="{C3802F7D-CE2A-4257-9499-27268CCBAA3C}" type="slidenum">
              <a:rPr lang="en-US" altLang="en-US" smtClean="0"/>
              <a:pPr/>
              <a:t>166</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98DAF-E503-49D2-B910-E8A5AF8A3538}"/>
              </a:ext>
            </a:extLst>
          </p:cNvPr>
          <p:cNvSpPr>
            <a:spLocks noGrp="1"/>
          </p:cNvSpPr>
          <p:nvPr>
            <p:ph type="title"/>
          </p:nvPr>
        </p:nvSpPr>
        <p:spPr>
          <a:xfrm>
            <a:off x="457200" y="481013"/>
            <a:ext cx="8226425" cy="736600"/>
          </a:xfrm>
        </p:spPr>
        <p:txBody>
          <a:bodyPr/>
          <a:lstStyle/>
          <a:p>
            <a:pPr eaLnBrk="1">
              <a:buFont typeface="Times New Roman" pitchFamily="16" charset="0"/>
              <a:buNone/>
              <a:defRPr/>
            </a:pPr>
            <a:r>
              <a:rPr lang="en-US" dirty="0"/>
              <a:t>Implementation Experiences</a:t>
            </a:r>
          </a:p>
        </p:txBody>
      </p:sp>
      <p:sp>
        <p:nvSpPr>
          <p:cNvPr id="231427" name="Content Placeholder 2">
            <a:extLst>
              <a:ext uri="{FF2B5EF4-FFF2-40B4-BE49-F238E27FC236}">
                <a16:creationId xmlns:a16="http://schemas.microsoft.com/office/drawing/2014/main" id="{B9B98F30-7C8E-407F-9814-706A3A5BA1CB}"/>
              </a:ext>
            </a:extLst>
          </p:cNvPr>
          <p:cNvSpPr>
            <a:spLocks noGrp="1"/>
          </p:cNvSpPr>
          <p:nvPr>
            <p:ph idx="1"/>
          </p:nvPr>
        </p:nvSpPr>
        <p:spPr>
          <a:xfrm>
            <a:off x="457200" y="1285875"/>
            <a:ext cx="8226425" cy="4843463"/>
          </a:xfrm>
        </p:spPr>
        <p:txBody>
          <a:bodyPr/>
          <a:lstStyle/>
          <a:p>
            <a:pPr eaLnBrk="1"/>
            <a:endParaRPr lang="en-US" altLang="en-US">
              <a:solidFill>
                <a:srgbClr val="404040"/>
              </a:solidFill>
              <a:ea typeface="ＭＳ Ｐゴシック" panose="020B0600070205080204" pitchFamily="34" charset="-128"/>
            </a:endParaRPr>
          </a:p>
        </p:txBody>
      </p:sp>
      <p:pic>
        <p:nvPicPr>
          <p:cNvPr id="231428" name="Picture 2">
            <a:extLst>
              <a:ext uri="{FF2B5EF4-FFF2-40B4-BE49-F238E27FC236}">
                <a16:creationId xmlns:a16="http://schemas.microsoft.com/office/drawing/2014/main" id="{0BB4DE2F-EE40-4B08-83B1-F43A090C37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1890713"/>
            <a:ext cx="5184775" cy="368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5584E279-F4E8-4794-8C3B-D9E7569DF8CC}"/>
              </a:ext>
            </a:extLst>
          </p:cNvPr>
          <p:cNvSpPr>
            <a:spLocks noGrp="1"/>
          </p:cNvSpPr>
          <p:nvPr>
            <p:ph type="sldNum" sz="quarter" idx="12"/>
          </p:nvPr>
        </p:nvSpPr>
        <p:spPr/>
        <p:txBody>
          <a:bodyPr/>
          <a:lstStyle/>
          <a:p>
            <a:fld id="{C3802F7D-CE2A-4257-9499-27268CCBAA3C}" type="slidenum">
              <a:rPr lang="en-US" altLang="en-US" smtClean="0"/>
              <a:pPr/>
              <a:t>167</a:t>
            </a:fld>
            <a:endParaRPr lang="en-US" altLang="en-US"/>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AF714-3DC0-41F4-8749-1863F4FB604D}"/>
              </a:ext>
            </a:extLst>
          </p:cNvPr>
          <p:cNvSpPr>
            <a:spLocks noGrp="1"/>
          </p:cNvSpPr>
          <p:nvPr>
            <p:ph type="title"/>
          </p:nvPr>
        </p:nvSpPr>
        <p:spPr>
          <a:xfrm>
            <a:off x="457200" y="481013"/>
            <a:ext cx="8226425" cy="736600"/>
          </a:xfrm>
        </p:spPr>
        <p:txBody>
          <a:bodyPr/>
          <a:lstStyle/>
          <a:p>
            <a:pPr eaLnBrk="1">
              <a:buFont typeface="Times New Roman" pitchFamily="16" charset="0"/>
              <a:buNone/>
              <a:defRPr/>
            </a:pPr>
            <a:r>
              <a:rPr lang="en-US" dirty="0"/>
              <a:t>Implementation Experiences (cont.)</a:t>
            </a:r>
          </a:p>
        </p:txBody>
      </p:sp>
      <p:sp>
        <p:nvSpPr>
          <p:cNvPr id="232451" name="Content Placeholder 2">
            <a:extLst>
              <a:ext uri="{FF2B5EF4-FFF2-40B4-BE49-F238E27FC236}">
                <a16:creationId xmlns:a16="http://schemas.microsoft.com/office/drawing/2014/main" id="{6CCE8971-362C-45E4-8730-C232C95B6836}"/>
              </a:ext>
            </a:extLst>
          </p:cNvPr>
          <p:cNvSpPr>
            <a:spLocks noGrp="1"/>
          </p:cNvSpPr>
          <p:nvPr>
            <p:ph idx="1"/>
          </p:nvPr>
        </p:nvSpPr>
        <p:spPr>
          <a:xfrm>
            <a:off x="457200" y="1285875"/>
            <a:ext cx="8226425" cy="4843463"/>
          </a:xfrm>
        </p:spPr>
        <p:txBody>
          <a:bodyPr/>
          <a:lstStyle/>
          <a:p>
            <a:pPr eaLnBrk="1"/>
            <a:endParaRPr lang="en-US" altLang="en-US">
              <a:solidFill>
                <a:srgbClr val="404040"/>
              </a:solidFill>
              <a:ea typeface="ＭＳ Ｐゴシック" panose="020B0600070205080204" pitchFamily="34" charset="-128"/>
            </a:endParaRPr>
          </a:p>
        </p:txBody>
      </p:sp>
      <p:pic>
        <p:nvPicPr>
          <p:cNvPr id="232452" name="Picture 2">
            <a:extLst>
              <a:ext uri="{FF2B5EF4-FFF2-40B4-BE49-F238E27FC236}">
                <a16:creationId xmlns:a16="http://schemas.microsoft.com/office/drawing/2014/main" id="{B74415A5-2ED2-46D2-A0E7-2FC66A142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150" y="1519238"/>
            <a:ext cx="6997700" cy="439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E4899E33-38E3-417A-88F2-DCF409209A0C}"/>
              </a:ext>
            </a:extLst>
          </p:cNvPr>
          <p:cNvSpPr>
            <a:spLocks noGrp="1"/>
          </p:cNvSpPr>
          <p:nvPr>
            <p:ph type="sldNum" sz="quarter" idx="12"/>
          </p:nvPr>
        </p:nvSpPr>
        <p:spPr/>
        <p:txBody>
          <a:bodyPr/>
          <a:lstStyle/>
          <a:p>
            <a:fld id="{C3802F7D-CE2A-4257-9499-27268CCBAA3C}" type="slidenum">
              <a:rPr lang="en-US" altLang="en-US" smtClean="0"/>
              <a:pPr/>
              <a:t>168</a:t>
            </a:fld>
            <a:endParaRPr lang="en-US" altLang="en-US"/>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47AACC38-45CE-4803-9C1A-FA109FCD0F05}"/>
              </a:ext>
            </a:extLst>
          </p:cNvPr>
          <p:cNvSpPr>
            <a:spLocks noGrp="1"/>
          </p:cNvSpPr>
          <p:nvPr>
            <p:ph type="ctrTitle"/>
          </p:nvPr>
        </p:nvSpPr>
        <p:spPr>
          <a:xfrm>
            <a:off x="685800" y="1751013"/>
            <a:ext cx="7772400" cy="1125537"/>
          </a:xfrm>
        </p:spPr>
        <p:txBody>
          <a:bodyPr/>
          <a:lstStyle/>
          <a:p>
            <a:pPr eaLnBrk="1"/>
            <a:r>
              <a:rPr lang="en-US" altLang="en-US" sz="3200">
                <a:ea typeface="ＭＳ Ｐゴシック" panose="020B0600070205080204" pitchFamily="34" charset="-128"/>
              </a:rPr>
              <a:t>Privacy in a Semantic Cloud: </a:t>
            </a:r>
            <a:br>
              <a:rPr lang="en-US" altLang="en-US" sz="3200">
                <a:ea typeface="ＭＳ Ｐゴシック" panose="020B0600070205080204" pitchFamily="34" charset="-128"/>
              </a:rPr>
            </a:br>
            <a:r>
              <a:rPr lang="en-US" altLang="en-US" sz="3200">
                <a:ea typeface="ＭＳ Ｐゴシック" panose="020B0600070205080204" pitchFamily="34" charset="-128"/>
              </a:rPr>
              <a:t>What’s Trust Got to Do with It?</a:t>
            </a:r>
          </a:p>
        </p:txBody>
      </p:sp>
      <p:sp>
        <p:nvSpPr>
          <p:cNvPr id="233475" name="Subtitle 2">
            <a:extLst>
              <a:ext uri="{FF2B5EF4-FFF2-40B4-BE49-F238E27FC236}">
                <a16:creationId xmlns:a16="http://schemas.microsoft.com/office/drawing/2014/main" id="{14F5BA13-078D-4581-9DA1-0E66417BA0C3}"/>
              </a:ext>
            </a:extLst>
          </p:cNvPr>
          <p:cNvSpPr>
            <a:spLocks noGrp="1"/>
          </p:cNvSpPr>
          <p:nvPr>
            <p:ph type="subTitle" idx="1"/>
          </p:nvPr>
        </p:nvSpPr>
        <p:spPr>
          <a:xfrm>
            <a:off x="701675" y="3263900"/>
            <a:ext cx="7713663" cy="1685925"/>
          </a:xfrm>
        </p:spPr>
        <p:txBody>
          <a:bodyPr/>
          <a:lstStyle/>
          <a:p>
            <a:pPr eaLnBrk="1"/>
            <a:r>
              <a:rPr lang="en-US" altLang="en-US">
                <a:solidFill>
                  <a:srgbClr val="7F7F7F"/>
                </a:solidFill>
                <a:ea typeface="ＭＳ Ｐゴシック" panose="020B0600070205080204" pitchFamily="34" charset="-128"/>
              </a:rPr>
              <a:t>Åsmund Ahlmann Nyre and Martin Gilje Jaatun</a:t>
            </a:r>
          </a:p>
          <a:p>
            <a:pPr eaLnBrk="1"/>
            <a:r>
              <a:rPr lang="en-US" altLang="en-US">
                <a:solidFill>
                  <a:srgbClr val="7F7F7F"/>
                </a:solidFill>
                <a:ea typeface="ＭＳ Ｐゴシック" panose="020B0600070205080204" pitchFamily="34" charset="-128"/>
              </a:rPr>
              <a:t>CloudCom’09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33971-EEAD-4356-A26F-921D8295058A}"/>
              </a:ext>
            </a:extLst>
          </p:cNvPr>
          <p:cNvSpPr>
            <a:spLocks noGrp="1"/>
          </p:cNvSpPr>
          <p:nvPr>
            <p:ph type="title"/>
          </p:nvPr>
        </p:nvSpPr>
        <p:spPr>
          <a:xfrm>
            <a:off x="457200" y="274638"/>
            <a:ext cx="8686800" cy="1143000"/>
          </a:xfrm>
        </p:spPr>
        <p:txBody>
          <a:bodyPr>
            <a:noAutofit/>
          </a:bodyPr>
          <a:lstStyle/>
          <a:p>
            <a:pPr eaLnBrk="1" hangingPunct="1"/>
            <a:r>
              <a:rPr lang="en-US" altLang="en-US">
                <a:solidFill>
                  <a:srgbClr val="1E1C11"/>
                </a:solidFill>
                <a:ea typeface="ＭＳ Ｐゴシック" panose="020B0600070205080204" pitchFamily="34" charset="-128"/>
              </a:rPr>
              <a:t>Attacker Capability: Outside attacker</a:t>
            </a:r>
          </a:p>
        </p:txBody>
      </p:sp>
      <p:sp>
        <p:nvSpPr>
          <p:cNvPr id="47107" name="Content Placeholder 2">
            <a:extLst>
              <a:ext uri="{FF2B5EF4-FFF2-40B4-BE49-F238E27FC236}">
                <a16:creationId xmlns:a16="http://schemas.microsoft.com/office/drawing/2014/main" id="{4906AA03-C6CE-4BF4-93B2-0880F7794D3D}"/>
              </a:ext>
            </a:extLst>
          </p:cNvPr>
          <p:cNvSpPr>
            <a:spLocks noGrp="1"/>
          </p:cNvSpPr>
          <p:nvPr>
            <p:ph idx="1"/>
          </p:nvPr>
        </p:nvSpPr>
        <p:spPr/>
        <p:txBody>
          <a:bodyPr>
            <a:normAutofit lnSpcReduction="10000"/>
          </a:bodyPr>
          <a:lstStyle/>
          <a:p>
            <a:pPr eaLnBrk="1" hangingPunct="1"/>
            <a:r>
              <a:rPr lang="en-US" altLang="en-US" sz="3200" dirty="0">
                <a:solidFill>
                  <a:srgbClr val="1E1C11"/>
                </a:solidFill>
                <a:ea typeface="ＭＳ Ｐゴシック" panose="020B0600070205080204" pitchFamily="34" charset="-128"/>
              </a:rPr>
              <a:t>What?</a:t>
            </a:r>
          </a:p>
          <a:p>
            <a:pPr lvl="1" eaLnBrk="1" hangingPunct="1"/>
            <a:r>
              <a:rPr lang="en-US" altLang="en-US" sz="2800" dirty="0">
                <a:solidFill>
                  <a:srgbClr val="1E1C11"/>
                </a:solidFill>
                <a:ea typeface="ＭＳ Ｐゴシック" panose="020B0600070205080204" pitchFamily="34" charset="-128"/>
              </a:rPr>
              <a:t>Listen to network traffic (passive)</a:t>
            </a:r>
          </a:p>
          <a:p>
            <a:pPr lvl="1" eaLnBrk="1" hangingPunct="1"/>
            <a:r>
              <a:rPr lang="en-US" altLang="en-US" sz="2800" dirty="0">
                <a:solidFill>
                  <a:srgbClr val="1E1C11"/>
                </a:solidFill>
                <a:ea typeface="ＭＳ Ｐゴシック" panose="020B0600070205080204" pitchFamily="34" charset="-128"/>
              </a:rPr>
              <a:t>Insert malicious traffic (active)</a:t>
            </a:r>
          </a:p>
          <a:p>
            <a:pPr lvl="1" eaLnBrk="1" hangingPunct="1"/>
            <a:r>
              <a:rPr lang="en-US" altLang="en-US" sz="2800" dirty="0">
                <a:solidFill>
                  <a:srgbClr val="1E1C11"/>
                </a:solidFill>
                <a:ea typeface="ＭＳ Ｐゴシック" panose="020B0600070205080204" pitchFamily="34" charset="-128"/>
              </a:rPr>
              <a:t>Probe cloud structure (active)</a:t>
            </a:r>
          </a:p>
          <a:p>
            <a:pPr lvl="1" eaLnBrk="1" hangingPunct="1"/>
            <a:r>
              <a:rPr lang="en-US" altLang="en-US" sz="2800" dirty="0">
                <a:solidFill>
                  <a:srgbClr val="1E1C11"/>
                </a:solidFill>
                <a:ea typeface="ＭＳ Ｐゴシック" panose="020B0600070205080204" pitchFamily="34" charset="-128"/>
              </a:rPr>
              <a:t>Launch DoS </a:t>
            </a:r>
          </a:p>
          <a:p>
            <a:pPr eaLnBrk="1" hangingPunct="1"/>
            <a:r>
              <a:rPr lang="en-US" altLang="en-US" sz="3200" dirty="0">
                <a:solidFill>
                  <a:srgbClr val="1E1C11"/>
                </a:solidFill>
                <a:ea typeface="ＭＳ Ｐゴシック" panose="020B0600070205080204" pitchFamily="34" charset="-128"/>
              </a:rPr>
              <a:t>Goal?</a:t>
            </a:r>
          </a:p>
          <a:p>
            <a:pPr lvl="1" eaLnBrk="1" hangingPunct="1"/>
            <a:r>
              <a:rPr lang="en-US" altLang="en-US" sz="2800" dirty="0">
                <a:solidFill>
                  <a:srgbClr val="1E1C11"/>
                </a:solidFill>
                <a:ea typeface="ＭＳ Ｐゴシック" panose="020B0600070205080204" pitchFamily="34" charset="-128"/>
              </a:rPr>
              <a:t>Intrusion</a:t>
            </a:r>
          </a:p>
          <a:p>
            <a:pPr lvl="1" eaLnBrk="1" hangingPunct="1"/>
            <a:r>
              <a:rPr lang="en-US" altLang="en-US" sz="2800" dirty="0">
                <a:solidFill>
                  <a:srgbClr val="1E1C11"/>
                </a:solidFill>
                <a:ea typeface="ＭＳ Ｐゴシック" panose="020B0600070205080204" pitchFamily="34" charset="-128"/>
              </a:rPr>
              <a:t>Network analysis</a:t>
            </a:r>
          </a:p>
          <a:p>
            <a:pPr lvl="1" eaLnBrk="1" hangingPunct="1"/>
            <a:r>
              <a:rPr lang="en-US" altLang="en-US" sz="2800" dirty="0">
                <a:solidFill>
                  <a:srgbClr val="1E1C11"/>
                </a:solidFill>
                <a:ea typeface="ＭＳ Ｐゴシック" panose="020B0600070205080204" pitchFamily="34" charset="-128"/>
              </a:rPr>
              <a:t>Man in the middle</a:t>
            </a:r>
          </a:p>
          <a:p>
            <a:pPr lvl="1" eaLnBrk="1" hangingPunct="1"/>
            <a:r>
              <a:rPr lang="en-US" altLang="en-US" sz="2800" dirty="0">
                <a:solidFill>
                  <a:srgbClr val="1E1C11"/>
                </a:solidFill>
                <a:ea typeface="ＭＳ Ｐゴシック" panose="020B0600070205080204" pitchFamily="34" charset="-128"/>
              </a:rPr>
              <a:t>Cartography</a:t>
            </a:r>
          </a:p>
          <a:p>
            <a:pPr lvl="1" eaLnBrk="1" hangingPunct="1"/>
            <a:endParaRPr lang="en-US" altLang="en-US" sz="2800" dirty="0">
              <a:solidFill>
                <a:srgbClr val="1E1C11"/>
              </a:solidFill>
              <a:ea typeface="ＭＳ Ｐゴシック" panose="020B0600070205080204" pitchFamily="34" charset="-128"/>
            </a:endParaRPr>
          </a:p>
          <a:p>
            <a:pPr eaLnBrk="1" hangingPunct="1"/>
            <a:endParaRPr lang="en-US" altLang="en-US" sz="3200" dirty="0">
              <a:solidFill>
                <a:srgbClr val="1E1C11"/>
              </a:solidFill>
              <a:ea typeface="ＭＳ Ｐゴシック" panose="020B0600070205080204" pitchFamily="34" charset="-128"/>
            </a:endParaRPr>
          </a:p>
        </p:txBody>
      </p:sp>
      <p:sp>
        <p:nvSpPr>
          <p:cNvPr id="47108" name="Slide Number Placeholder 5">
            <a:extLst>
              <a:ext uri="{FF2B5EF4-FFF2-40B4-BE49-F238E27FC236}">
                <a16:creationId xmlns:a16="http://schemas.microsoft.com/office/drawing/2014/main" id="{1702DE31-95A5-427F-BCE1-037CE3F1E02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97419663-0FED-447B-AB81-70980F27BC1E}" type="slidenum">
              <a:rPr lang="en-US" altLang="en-US" sz="1200">
                <a:solidFill>
                  <a:srgbClr val="898989"/>
                </a:solidFill>
                <a:latin typeface="Calibri" panose="020F0502020204030204" pitchFamily="34" charset="0"/>
              </a:rPr>
              <a:pPr eaLnBrk="1" hangingPunct="1"/>
              <a:t>17</a:t>
            </a:fld>
            <a:endParaRPr lang="en-US" altLang="en-US" sz="1200">
              <a:solidFill>
                <a:srgbClr val="898989"/>
              </a:solidFill>
              <a:latin typeface="Calibri" panose="020F0502020204030204" pitchFamily="34" charset="0"/>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E6C0A-249E-4ABF-9369-AB775E9AF08A}"/>
              </a:ext>
            </a:extLst>
          </p:cNvPr>
          <p:cNvSpPr>
            <a:spLocks noGrp="1"/>
          </p:cNvSpPr>
          <p:nvPr>
            <p:ph type="title"/>
          </p:nvPr>
        </p:nvSpPr>
        <p:spPr>
          <a:xfrm>
            <a:off x="457200" y="481013"/>
            <a:ext cx="8226425" cy="736600"/>
          </a:xfrm>
        </p:spPr>
        <p:txBody>
          <a:bodyPr/>
          <a:lstStyle/>
          <a:p>
            <a:pPr eaLnBrk="1">
              <a:buFont typeface="Times New Roman" pitchFamily="16" charset="0"/>
              <a:buNone/>
              <a:defRPr/>
            </a:pPr>
            <a:r>
              <a:rPr lang="en-US" dirty="0"/>
              <a:t>What did they do?</a:t>
            </a:r>
          </a:p>
        </p:txBody>
      </p:sp>
      <p:sp>
        <p:nvSpPr>
          <p:cNvPr id="234499" name="Content Placeholder 2">
            <a:extLst>
              <a:ext uri="{FF2B5EF4-FFF2-40B4-BE49-F238E27FC236}">
                <a16:creationId xmlns:a16="http://schemas.microsoft.com/office/drawing/2014/main" id="{43D1501A-079F-4A05-A2AB-6FEED2FEE32D}"/>
              </a:ext>
            </a:extLst>
          </p:cNvPr>
          <p:cNvSpPr>
            <a:spLocks noGrp="1"/>
          </p:cNvSpPr>
          <p:nvPr>
            <p:ph idx="1"/>
          </p:nvPr>
        </p:nvSpPr>
        <p:spPr>
          <a:xfrm>
            <a:off x="457200" y="1285875"/>
            <a:ext cx="8226425" cy="4843463"/>
          </a:xfrm>
        </p:spPr>
        <p:txBody>
          <a:bodyPr/>
          <a:lstStyle/>
          <a:p>
            <a:pPr eaLnBrk="1"/>
            <a:r>
              <a:rPr lang="en-US" altLang="en-US">
                <a:solidFill>
                  <a:srgbClr val="404040"/>
                </a:solidFill>
                <a:ea typeface="ＭＳ Ｐゴシック" panose="020B0600070205080204" pitchFamily="34" charset="-128"/>
              </a:rPr>
              <a:t>A brief survey on recent work on privacy and trust for the semantic web, and sketch a middleware solution for privacy protection that leverages probabilistic methods for automated trust and privacy management for the semantic web</a:t>
            </a:r>
          </a:p>
        </p:txBody>
      </p:sp>
      <p:sp>
        <p:nvSpPr>
          <p:cNvPr id="3" name="Slide Number Placeholder 2">
            <a:extLst>
              <a:ext uri="{FF2B5EF4-FFF2-40B4-BE49-F238E27FC236}">
                <a16:creationId xmlns:a16="http://schemas.microsoft.com/office/drawing/2014/main" id="{231893F3-EDB7-41DE-8515-677474C15597}"/>
              </a:ext>
            </a:extLst>
          </p:cNvPr>
          <p:cNvSpPr>
            <a:spLocks noGrp="1"/>
          </p:cNvSpPr>
          <p:nvPr>
            <p:ph type="sldNum" sz="quarter" idx="12"/>
          </p:nvPr>
        </p:nvSpPr>
        <p:spPr/>
        <p:txBody>
          <a:bodyPr/>
          <a:lstStyle/>
          <a:p>
            <a:fld id="{C3802F7D-CE2A-4257-9499-27268CCBAA3C}" type="slidenum">
              <a:rPr lang="en-US" altLang="en-US" smtClean="0"/>
              <a:pPr/>
              <a:t>170</a:t>
            </a:fld>
            <a:endParaRPr lang="en-US" altLang="en-US"/>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5C12-5B1B-4AF6-92B0-420E5825D4C4}"/>
              </a:ext>
            </a:extLst>
          </p:cNvPr>
          <p:cNvSpPr>
            <a:spLocks noGrp="1"/>
          </p:cNvSpPr>
          <p:nvPr>
            <p:ph type="title"/>
          </p:nvPr>
        </p:nvSpPr>
        <p:spPr>
          <a:xfrm>
            <a:off x="457200" y="481013"/>
            <a:ext cx="8226425" cy="736600"/>
          </a:xfrm>
        </p:spPr>
        <p:txBody>
          <a:bodyPr/>
          <a:lstStyle/>
          <a:p>
            <a:pPr eaLnBrk="1">
              <a:buFont typeface="Times New Roman" pitchFamily="16" charset="0"/>
              <a:buNone/>
              <a:defRPr/>
            </a:pPr>
            <a:r>
              <a:rPr lang="en-US" dirty="0"/>
              <a:t>Trust Management</a:t>
            </a:r>
          </a:p>
        </p:txBody>
      </p:sp>
      <p:sp>
        <p:nvSpPr>
          <p:cNvPr id="235523" name="Content Placeholder 2">
            <a:extLst>
              <a:ext uri="{FF2B5EF4-FFF2-40B4-BE49-F238E27FC236}">
                <a16:creationId xmlns:a16="http://schemas.microsoft.com/office/drawing/2014/main" id="{D7583865-1881-403C-BB14-25E137B1D2F7}"/>
              </a:ext>
            </a:extLst>
          </p:cNvPr>
          <p:cNvSpPr>
            <a:spLocks noGrp="1"/>
          </p:cNvSpPr>
          <p:nvPr>
            <p:ph idx="1"/>
          </p:nvPr>
        </p:nvSpPr>
        <p:spPr>
          <a:xfrm>
            <a:off x="457200" y="1285875"/>
            <a:ext cx="8226425" cy="4843463"/>
          </a:xfrm>
        </p:spPr>
        <p:txBody>
          <a:bodyPr/>
          <a:lstStyle/>
          <a:p>
            <a:pPr eaLnBrk="1"/>
            <a:r>
              <a:rPr lang="en-US" altLang="en-US">
                <a:solidFill>
                  <a:srgbClr val="404040"/>
                </a:solidFill>
                <a:ea typeface="ＭＳ Ｐゴシック" panose="020B0600070205080204" pitchFamily="34" charset="-128"/>
              </a:rPr>
              <a:t>Definition of trust</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The willingness of a party to be vulnerable to the actions of another party based on the expectation that the other will perform a particular action important to the trustor, irrespective of the ability to monitor and control that other party.</a:t>
            </a:r>
          </a:p>
        </p:txBody>
      </p:sp>
      <p:sp>
        <p:nvSpPr>
          <p:cNvPr id="3" name="Slide Number Placeholder 2">
            <a:extLst>
              <a:ext uri="{FF2B5EF4-FFF2-40B4-BE49-F238E27FC236}">
                <a16:creationId xmlns:a16="http://schemas.microsoft.com/office/drawing/2014/main" id="{125AD84B-EF47-4E51-A1D0-1CBC46A83089}"/>
              </a:ext>
            </a:extLst>
          </p:cNvPr>
          <p:cNvSpPr>
            <a:spLocks noGrp="1"/>
          </p:cNvSpPr>
          <p:nvPr>
            <p:ph type="sldNum" sz="quarter" idx="12"/>
          </p:nvPr>
        </p:nvSpPr>
        <p:spPr/>
        <p:txBody>
          <a:bodyPr/>
          <a:lstStyle/>
          <a:p>
            <a:fld id="{C3802F7D-CE2A-4257-9499-27268CCBAA3C}" type="slidenum">
              <a:rPr lang="en-US" altLang="en-US" smtClean="0"/>
              <a:pPr/>
              <a:t>171</a:t>
            </a:fld>
            <a:endParaRPr lang="en-US" altLang="en-US"/>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24E6D-D04F-468B-9361-70C3A7FBA8DD}"/>
              </a:ext>
            </a:extLst>
          </p:cNvPr>
          <p:cNvSpPr>
            <a:spLocks noGrp="1"/>
          </p:cNvSpPr>
          <p:nvPr>
            <p:ph type="title"/>
          </p:nvPr>
        </p:nvSpPr>
        <p:spPr>
          <a:xfrm>
            <a:off x="457200" y="481013"/>
            <a:ext cx="8226425" cy="736600"/>
          </a:xfrm>
        </p:spPr>
        <p:txBody>
          <a:bodyPr/>
          <a:lstStyle/>
          <a:p>
            <a:pPr eaLnBrk="1">
              <a:buFont typeface="Times New Roman" pitchFamily="16" charset="0"/>
              <a:buNone/>
              <a:defRPr/>
            </a:pPr>
            <a:r>
              <a:rPr lang="en-US" dirty="0"/>
              <a:t>Trust Management (cont.)</a:t>
            </a:r>
          </a:p>
        </p:txBody>
      </p:sp>
      <p:sp>
        <p:nvSpPr>
          <p:cNvPr id="236547" name="Content Placeholder 2">
            <a:extLst>
              <a:ext uri="{FF2B5EF4-FFF2-40B4-BE49-F238E27FC236}">
                <a16:creationId xmlns:a16="http://schemas.microsoft.com/office/drawing/2014/main" id="{4C5D1A62-BF1E-4358-9EAB-118EC2AAD078}"/>
              </a:ext>
            </a:extLst>
          </p:cNvPr>
          <p:cNvSpPr>
            <a:spLocks noGrp="1"/>
          </p:cNvSpPr>
          <p:nvPr>
            <p:ph idx="1"/>
          </p:nvPr>
        </p:nvSpPr>
        <p:spPr>
          <a:xfrm>
            <a:off x="457200" y="1285875"/>
            <a:ext cx="8226425" cy="4843463"/>
          </a:xfrm>
        </p:spPr>
        <p:txBody>
          <a:bodyPr/>
          <a:lstStyle/>
          <a:p>
            <a:pPr eaLnBrk="1"/>
            <a:r>
              <a:rPr lang="en-US" altLang="en-US">
                <a:solidFill>
                  <a:srgbClr val="404040"/>
                </a:solidFill>
                <a:ea typeface="ＭＳ Ｐゴシック" panose="020B0600070205080204" pitchFamily="34" charset="-128"/>
              </a:rPr>
              <a:t>Trust Models</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Mayer, R., Davis, J., Schoorman, F.: An integrative model of organizational trust. Academy of Management Review</a:t>
            </a:r>
          </a:p>
          <a:p>
            <a:pPr lvl="2" eaLnBrk="1"/>
            <a:r>
              <a:rPr lang="en-US" altLang="en-US">
                <a:solidFill>
                  <a:srgbClr val="404040"/>
                </a:solidFill>
                <a:ea typeface="ＭＳ Ｐゴシック" panose="020B0600070205080204" pitchFamily="34" charset="-128"/>
              </a:rPr>
              <a:t>The main factors of trustworthiness were identified as ability, benevolence and integrity. </a:t>
            </a:r>
          </a:p>
          <a:p>
            <a:pPr lvl="2" eaLnBrk="1"/>
            <a:r>
              <a:rPr lang="en-US" altLang="en-US">
                <a:solidFill>
                  <a:srgbClr val="404040"/>
                </a:solidFill>
                <a:ea typeface="ＭＳ Ｐゴシック" panose="020B0600070205080204" pitchFamily="34" charset="-128"/>
              </a:rPr>
              <a:t>On the trustor’s part, disposition to trust and perceived risk were identified as the most influential factors with regards to trust. </a:t>
            </a:r>
          </a:p>
          <a:p>
            <a:pPr lvl="2" eaLnBrk="1"/>
            <a:r>
              <a:rPr lang="en-US" altLang="en-US">
                <a:solidFill>
                  <a:srgbClr val="404040"/>
                </a:solidFill>
                <a:ea typeface="ＭＳ Ｐゴシック" panose="020B0600070205080204" pitchFamily="34" charset="-128"/>
              </a:rPr>
              <a:t>Furthermore, the outcome of a trust relation (experience) is assumed to influence one or more of the trustworthiness factors and hence the trustworthiness of the trustee.</a:t>
            </a:r>
          </a:p>
          <a:p>
            <a:pPr eaLnBrk="1"/>
            <a:endParaRPr lang="en-US" altLang="en-US">
              <a:solidFill>
                <a:srgbClr val="404040"/>
              </a:solidFill>
              <a:ea typeface="ＭＳ Ｐゴシック" panose="020B0600070205080204" pitchFamily="34" charset="-128"/>
            </a:endParaRPr>
          </a:p>
        </p:txBody>
      </p:sp>
      <p:sp>
        <p:nvSpPr>
          <p:cNvPr id="3" name="Slide Number Placeholder 2">
            <a:extLst>
              <a:ext uri="{FF2B5EF4-FFF2-40B4-BE49-F238E27FC236}">
                <a16:creationId xmlns:a16="http://schemas.microsoft.com/office/drawing/2014/main" id="{2BF57042-6762-4171-9A74-6DA4C3B0F39D}"/>
              </a:ext>
            </a:extLst>
          </p:cNvPr>
          <p:cNvSpPr>
            <a:spLocks noGrp="1"/>
          </p:cNvSpPr>
          <p:nvPr>
            <p:ph type="sldNum" sz="quarter" idx="12"/>
          </p:nvPr>
        </p:nvSpPr>
        <p:spPr/>
        <p:txBody>
          <a:bodyPr/>
          <a:lstStyle/>
          <a:p>
            <a:fld id="{C3802F7D-CE2A-4257-9499-27268CCBAA3C}" type="slidenum">
              <a:rPr lang="en-US" altLang="en-US" smtClean="0"/>
              <a:pPr/>
              <a:t>172</a:t>
            </a:fld>
            <a:endParaRPr lang="en-US" altLang="en-US"/>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D1A10-E56B-498C-A9CE-C11A0B221B48}"/>
              </a:ext>
            </a:extLst>
          </p:cNvPr>
          <p:cNvSpPr>
            <a:spLocks noGrp="1"/>
          </p:cNvSpPr>
          <p:nvPr>
            <p:ph type="title"/>
          </p:nvPr>
        </p:nvSpPr>
        <p:spPr>
          <a:xfrm>
            <a:off x="457200" y="481013"/>
            <a:ext cx="8226425" cy="736600"/>
          </a:xfrm>
        </p:spPr>
        <p:txBody>
          <a:bodyPr/>
          <a:lstStyle/>
          <a:p>
            <a:pPr eaLnBrk="1">
              <a:buFont typeface="Times New Roman" pitchFamily="16" charset="0"/>
              <a:buNone/>
              <a:defRPr/>
            </a:pPr>
            <a:r>
              <a:rPr lang="en-US" dirty="0"/>
              <a:t>Trust Management (cont.)</a:t>
            </a:r>
          </a:p>
        </p:txBody>
      </p:sp>
      <p:sp>
        <p:nvSpPr>
          <p:cNvPr id="237571" name="Content Placeholder 2">
            <a:extLst>
              <a:ext uri="{FF2B5EF4-FFF2-40B4-BE49-F238E27FC236}">
                <a16:creationId xmlns:a16="http://schemas.microsoft.com/office/drawing/2014/main" id="{9F244E79-58B2-47FD-9BA6-DC73A2914C43}"/>
              </a:ext>
            </a:extLst>
          </p:cNvPr>
          <p:cNvSpPr>
            <a:spLocks noGrp="1"/>
          </p:cNvSpPr>
          <p:nvPr>
            <p:ph idx="1"/>
          </p:nvPr>
        </p:nvSpPr>
        <p:spPr>
          <a:xfrm>
            <a:off x="457200" y="1285875"/>
            <a:ext cx="8226425" cy="4843463"/>
          </a:xfrm>
        </p:spPr>
        <p:txBody>
          <a:bodyPr/>
          <a:lstStyle/>
          <a:p>
            <a:pPr eaLnBrk="1"/>
            <a:r>
              <a:rPr lang="en-US" altLang="en-US">
                <a:solidFill>
                  <a:srgbClr val="404040"/>
                </a:solidFill>
                <a:ea typeface="ＭＳ Ｐゴシック" panose="020B0600070205080204" pitchFamily="34" charset="-128"/>
              </a:rPr>
              <a:t>Trust Models</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The complexity of several proposed models does not necessarily give better trust assessments</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Conrad, M., French, T., Huang, W., Maple, C.: A lightweight model of trust propagation in a multi-client network environment: to what extent does experience matter? </a:t>
            </a:r>
          </a:p>
          <a:p>
            <a:pPr lvl="2" eaLnBrk="1"/>
            <a:r>
              <a:rPr lang="en-US" altLang="en-US">
                <a:solidFill>
                  <a:srgbClr val="404040"/>
                </a:solidFill>
                <a:ea typeface="ＭＳ Ｐゴシック" panose="020B0600070205080204" pitchFamily="34" charset="-128"/>
              </a:rPr>
              <a:t>Proposed a lightweight model for trust propagation. The parameters self confidence, experience, hearsay and prejudice are used to model and assess trust. This computational model also allows agents to compute a trust value to automatically perform trust decisions.</a:t>
            </a:r>
          </a:p>
        </p:txBody>
      </p:sp>
      <p:sp>
        <p:nvSpPr>
          <p:cNvPr id="3" name="Slide Number Placeholder 2">
            <a:extLst>
              <a:ext uri="{FF2B5EF4-FFF2-40B4-BE49-F238E27FC236}">
                <a16:creationId xmlns:a16="http://schemas.microsoft.com/office/drawing/2014/main" id="{68FDA3B1-8860-412C-B883-E60FF869FC43}"/>
              </a:ext>
            </a:extLst>
          </p:cNvPr>
          <p:cNvSpPr>
            <a:spLocks noGrp="1"/>
          </p:cNvSpPr>
          <p:nvPr>
            <p:ph type="sldNum" sz="quarter" idx="12"/>
          </p:nvPr>
        </p:nvSpPr>
        <p:spPr/>
        <p:txBody>
          <a:bodyPr/>
          <a:lstStyle/>
          <a:p>
            <a:fld id="{C3802F7D-CE2A-4257-9499-27268CCBAA3C}" type="slidenum">
              <a:rPr lang="en-US" altLang="en-US" smtClean="0"/>
              <a:pPr/>
              <a:t>173</a:t>
            </a:fld>
            <a:endParaRPr lang="en-US" altLang="en-US"/>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0F2F0-98DA-4F2C-88E6-CD601B80E2A7}"/>
              </a:ext>
            </a:extLst>
          </p:cNvPr>
          <p:cNvSpPr>
            <a:spLocks noGrp="1"/>
          </p:cNvSpPr>
          <p:nvPr>
            <p:ph type="title"/>
          </p:nvPr>
        </p:nvSpPr>
        <p:spPr>
          <a:xfrm>
            <a:off x="457200" y="481013"/>
            <a:ext cx="8226425" cy="736600"/>
          </a:xfrm>
        </p:spPr>
        <p:txBody>
          <a:bodyPr/>
          <a:lstStyle/>
          <a:p>
            <a:pPr eaLnBrk="1">
              <a:buFont typeface="Times New Roman" pitchFamily="16" charset="0"/>
              <a:buNone/>
              <a:defRPr/>
            </a:pPr>
            <a:r>
              <a:rPr lang="en-US" dirty="0"/>
              <a:t>Trust Management (cont.)</a:t>
            </a:r>
          </a:p>
        </p:txBody>
      </p:sp>
      <p:sp>
        <p:nvSpPr>
          <p:cNvPr id="238595" name="Content Placeholder 2">
            <a:extLst>
              <a:ext uri="{FF2B5EF4-FFF2-40B4-BE49-F238E27FC236}">
                <a16:creationId xmlns:a16="http://schemas.microsoft.com/office/drawing/2014/main" id="{E432F5FE-49C8-4AB6-B6A1-CA462BD1F10E}"/>
              </a:ext>
            </a:extLst>
          </p:cNvPr>
          <p:cNvSpPr>
            <a:spLocks noGrp="1"/>
          </p:cNvSpPr>
          <p:nvPr>
            <p:ph idx="1"/>
          </p:nvPr>
        </p:nvSpPr>
        <p:spPr>
          <a:xfrm>
            <a:off x="457200" y="1285875"/>
            <a:ext cx="8226425" cy="4843463"/>
          </a:xfrm>
        </p:spPr>
        <p:txBody>
          <a:bodyPr/>
          <a:lstStyle/>
          <a:p>
            <a:pPr eaLnBrk="1"/>
            <a:r>
              <a:rPr lang="en-US" altLang="en-US">
                <a:solidFill>
                  <a:srgbClr val="404040"/>
                </a:solidFill>
                <a:ea typeface="ＭＳ Ｐゴシック" panose="020B0600070205080204" pitchFamily="34" charset="-128"/>
              </a:rPr>
              <a:t>Trust Models</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Gil, Y., Artz, D.: Towards content trust of web resources</a:t>
            </a:r>
          </a:p>
          <a:p>
            <a:pPr lvl="2" eaLnBrk="1"/>
            <a:r>
              <a:rPr lang="en-US" altLang="en-US">
                <a:solidFill>
                  <a:srgbClr val="404040"/>
                </a:solidFill>
                <a:ea typeface="ＭＳ Ｐゴシック" panose="020B0600070205080204" pitchFamily="34" charset="-128"/>
              </a:rPr>
              <a:t>The idea is to arrive at content trust, where the information itself is used for trust calculation. </a:t>
            </a:r>
          </a:p>
          <a:p>
            <a:pPr lvl="2" eaLnBrk="1"/>
            <a:r>
              <a:rPr lang="en-US" altLang="en-US">
                <a:solidFill>
                  <a:srgbClr val="404040"/>
                </a:solidFill>
                <a:ea typeface="ＭＳ Ｐゴシック" panose="020B0600070205080204" pitchFamily="34" charset="-128"/>
              </a:rPr>
              <a:t>This allows for a whole new range of parameters (such as bias, criticality, appearance, etc.) to be used when assessing trust in resources. </a:t>
            </a:r>
          </a:p>
          <a:p>
            <a:pPr lvl="2" eaLnBrk="1"/>
            <a:r>
              <a:rPr lang="en-US" altLang="en-US">
                <a:solidFill>
                  <a:srgbClr val="404040"/>
                </a:solidFill>
                <a:ea typeface="ＭＳ Ｐゴシック" panose="020B0600070205080204" pitchFamily="34" charset="-128"/>
              </a:rPr>
              <a:t>The problem of such parameters is that they require user input, which conflicts with the assumption of agents conducting the assessment autonomously.</a:t>
            </a:r>
          </a:p>
        </p:txBody>
      </p:sp>
      <p:sp>
        <p:nvSpPr>
          <p:cNvPr id="3" name="Slide Number Placeholder 2">
            <a:extLst>
              <a:ext uri="{FF2B5EF4-FFF2-40B4-BE49-F238E27FC236}">
                <a16:creationId xmlns:a16="http://schemas.microsoft.com/office/drawing/2014/main" id="{E1E936F2-4011-485F-AF82-829611D1D058}"/>
              </a:ext>
            </a:extLst>
          </p:cNvPr>
          <p:cNvSpPr>
            <a:spLocks noGrp="1"/>
          </p:cNvSpPr>
          <p:nvPr>
            <p:ph type="sldNum" sz="quarter" idx="12"/>
          </p:nvPr>
        </p:nvSpPr>
        <p:spPr/>
        <p:txBody>
          <a:bodyPr/>
          <a:lstStyle/>
          <a:p>
            <a:fld id="{C3802F7D-CE2A-4257-9499-27268CCBAA3C}" type="slidenum">
              <a:rPr lang="en-US" altLang="en-US" smtClean="0"/>
              <a:pPr/>
              <a:t>174</a:t>
            </a:fld>
            <a:endParaRPr lang="en-US" altLang="en-US"/>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8A8FE-D1EC-428D-87BD-85C9E0CC3A5D}"/>
              </a:ext>
            </a:extLst>
          </p:cNvPr>
          <p:cNvSpPr>
            <a:spLocks noGrp="1"/>
          </p:cNvSpPr>
          <p:nvPr>
            <p:ph type="title"/>
          </p:nvPr>
        </p:nvSpPr>
        <p:spPr>
          <a:xfrm>
            <a:off x="457200" y="481013"/>
            <a:ext cx="8226425" cy="736600"/>
          </a:xfrm>
        </p:spPr>
        <p:txBody>
          <a:bodyPr/>
          <a:lstStyle/>
          <a:p>
            <a:pPr eaLnBrk="1">
              <a:buFont typeface="Times New Roman" pitchFamily="16" charset="0"/>
              <a:buNone/>
              <a:defRPr/>
            </a:pPr>
            <a:r>
              <a:rPr lang="en-US" dirty="0"/>
              <a:t>Trust Management (cont.)</a:t>
            </a:r>
          </a:p>
        </p:txBody>
      </p:sp>
      <p:sp>
        <p:nvSpPr>
          <p:cNvPr id="239619" name="Content Placeholder 2">
            <a:extLst>
              <a:ext uri="{FF2B5EF4-FFF2-40B4-BE49-F238E27FC236}">
                <a16:creationId xmlns:a16="http://schemas.microsoft.com/office/drawing/2014/main" id="{FFBB0038-37B2-405D-A956-0EFA67625DD5}"/>
              </a:ext>
            </a:extLst>
          </p:cNvPr>
          <p:cNvSpPr>
            <a:spLocks noGrp="1"/>
          </p:cNvSpPr>
          <p:nvPr>
            <p:ph idx="1"/>
          </p:nvPr>
        </p:nvSpPr>
        <p:spPr>
          <a:xfrm>
            <a:off x="457200" y="1285875"/>
            <a:ext cx="8226425" cy="4843463"/>
          </a:xfrm>
        </p:spPr>
        <p:txBody>
          <a:bodyPr/>
          <a:lstStyle/>
          <a:p>
            <a:pPr eaLnBrk="1"/>
            <a:r>
              <a:rPr lang="en-US" altLang="en-US">
                <a:solidFill>
                  <a:srgbClr val="404040"/>
                </a:solidFill>
                <a:ea typeface="ＭＳ Ｐゴシック" panose="020B0600070205080204" pitchFamily="34" charset="-128"/>
              </a:rPr>
              <a:t>Trust Propagation</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Golbeck, J., Hendler, J.: Accuracy of metrics for inferring trust and reputation in semantic web-based social networks</a:t>
            </a:r>
          </a:p>
          <a:p>
            <a:pPr lvl="2" eaLnBrk="1"/>
            <a:r>
              <a:rPr lang="en-US" altLang="en-US">
                <a:solidFill>
                  <a:srgbClr val="404040"/>
                </a:solidFill>
                <a:ea typeface="ＭＳ Ｐゴシック" panose="020B0600070205080204" pitchFamily="34" charset="-128"/>
              </a:rPr>
              <a:t>Inferring trust and reputation in social networks when entities are not connected directly by a trust relationship. </a:t>
            </a:r>
          </a:p>
          <a:p>
            <a:pPr lvl="2" eaLnBrk="1"/>
            <a:r>
              <a:rPr lang="en-US" altLang="en-US">
                <a:solidFill>
                  <a:srgbClr val="404040"/>
                </a:solidFill>
                <a:ea typeface="ＭＳ Ｐゴシック" panose="020B0600070205080204" pitchFamily="34" charset="-128"/>
              </a:rPr>
              <a:t>Done by computing the weighted distance from the source to the sink. </a:t>
            </a:r>
          </a:p>
          <a:p>
            <a:pPr lvl="2" eaLnBrk="1"/>
            <a:r>
              <a:rPr lang="en-US" altLang="en-US">
                <a:solidFill>
                  <a:srgbClr val="404040"/>
                </a:solidFill>
                <a:ea typeface="ＭＳ Ｐゴシック" panose="020B0600070205080204" pitchFamily="34" charset="-128"/>
              </a:rPr>
              <a:t>Any distrusted entity is not included in the computation since the trust assessments done by such entities are worthless. </a:t>
            </a:r>
          </a:p>
          <a:p>
            <a:pPr lvl="1" eaLnBrk="1">
              <a:buFont typeface="Arial" panose="020B0604020202020204" pitchFamily="34" charset="0"/>
              <a:buChar char="•"/>
            </a:pPr>
            <a:endParaRPr lang="en-US" altLang="en-US">
              <a:solidFill>
                <a:srgbClr val="404040"/>
              </a:solidFill>
              <a:ea typeface="ＭＳ Ｐゴシック" panose="020B0600070205080204" pitchFamily="34" charset="-128"/>
            </a:endParaRPr>
          </a:p>
        </p:txBody>
      </p:sp>
      <p:sp>
        <p:nvSpPr>
          <p:cNvPr id="3" name="Slide Number Placeholder 2">
            <a:extLst>
              <a:ext uri="{FF2B5EF4-FFF2-40B4-BE49-F238E27FC236}">
                <a16:creationId xmlns:a16="http://schemas.microsoft.com/office/drawing/2014/main" id="{196F4FD1-2D2B-49B0-A46D-834C004BB035}"/>
              </a:ext>
            </a:extLst>
          </p:cNvPr>
          <p:cNvSpPr>
            <a:spLocks noGrp="1"/>
          </p:cNvSpPr>
          <p:nvPr>
            <p:ph type="sldNum" sz="quarter" idx="12"/>
          </p:nvPr>
        </p:nvSpPr>
        <p:spPr/>
        <p:txBody>
          <a:bodyPr/>
          <a:lstStyle/>
          <a:p>
            <a:fld id="{C3802F7D-CE2A-4257-9499-27268CCBAA3C}" type="slidenum">
              <a:rPr lang="en-US" altLang="en-US" smtClean="0"/>
              <a:pPr/>
              <a:t>175</a:t>
            </a:fld>
            <a:endParaRPr lang="en-US" altLang="en-US"/>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B9BED-0985-4DBE-A23A-92DD13BF6ADB}"/>
              </a:ext>
            </a:extLst>
          </p:cNvPr>
          <p:cNvSpPr>
            <a:spLocks noGrp="1"/>
          </p:cNvSpPr>
          <p:nvPr>
            <p:ph type="title"/>
          </p:nvPr>
        </p:nvSpPr>
        <p:spPr>
          <a:xfrm>
            <a:off x="457200" y="481013"/>
            <a:ext cx="8226425" cy="736600"/>
          </a:xfrm>
        </p:spPr>
        <p:txBody>
          <a:bodyPr/>
          <a:lstStyle/>
          <a:p>
            <a:pPr eaLnBrk="1">
              <a:buFont typeface="Times New Roman" pitchFamily="16" charset="0"/>
              <a:buNone/>
              <a:defRPr/>
            </a:pPr>
            <a:r>
              <a:rPr lang="en-US" dirty="0"/>
              <a:t>Trust Management (cont.)</a:t>
            </a:r>
          </a:p>
        </p:txBody>
      </p:sp>
      <p:sp>
        <p:nvSpPr>
          <p:cNvPr id="240643" name="Content Placeholder 2">
            <a:extLst>
              <a:ext uri="{FF2B5EF4-FFF2-40B4-BE49-F238E27FC236}">
                <a16:creationId xmlns:a16="http://schemas.microsoft.com/office/drawing/2014/main" id="{FC888254-7801-4499-BF3A-287792B49C44}"/>
              </a:ext>
            </a:extLst>
          </p:cNvPr>
          <p:cNvSpPr>
            <a:spLocks noGrp="1"/>
          </p:cNvSpPr>
          <p:nvPr>
            <p:ph idx="1"/>
          </p:nvPr>
        </p:nvSpPr>
        <p:spPr>
          <a:xfrm>
            <a:off x="457200" y="1285875"/>
            <a:ext cx="8226425" cy="4843463"/>
          </a:xfrm>
        </p:spPr>
        <p:txBody>
          <a:bodyPr/>
          <a:lstStyle/>
          <a:p>
            <a:pPr eaLnBrk="1"/>
            <a:r>
              <a:rPr lang="en-US" altLang="en-US">
                <a:solidFill>
                  <a:srgbClr val="404040"/>
                </a:solidFill>
                <a:ea typeface="ＭＳ Ｐゴシック" panose="020B0600070205080204" pitchFamily="34" charset="-128"/>
              </a:rPr>
              <a:t>Trust Propagation</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Guha, R., Kumar, R., Raghavan, P., Tomkins, A.: Propagation of trust and distrust</a:t>
            </a:r>
          </a:p>
          <a:p>
            <a:pPr lvl="2" eaLnBrk="1"/>
            <a:r>
              <a:rPr lang="en-US" altLang="en-US">
                <a:solidFill>
                  <a:srgbClr val="404040"/>
                </a:solidFill>
                <a:ea typeface="ＭＳ Ｐゴシック" panose="020B0600070205080204" pitchFamily="34" charset="-128"/>
              </a:rPr>
              <a:t>Introduce the notion of distrust to address the problem of expressing explicit distrust as a contrast to the absence of trust. </a:t>
            </a:r>
          </a:p>
          <a:p>
            <a:pPr lvl="2" eaLnBrk="1"/>
            <a:r>
              <a:rPr lang="en-US" altLang="en-US">
                <a:solidFill>
                  <a:srgbClr val="404040"/>
                </a:solidFill>
                <a:ea typeface="ＭＳ Ｐゴシック" panose="020B0600070205080204" pitchFamily="34" charset="-128"/>
              </a:rPr>
              <a:t>Absence of trust may come from lack of information to conduct a proper trust assessment, while distrust expresses that a proper assessment have been conducted and that the entity should not be trusted. </a:t>
            </a:r>
          </a:p>
          <a:p>
            <a:pPr lvl="2" eaLnBrk="1"/>
            <a:r>
              <a:rPr lang="en-US" altLang="en-US">
                <a:solidFill>
                  <a:srgbClr val="404040"/>
                </a:solidFill>
                <a:ea typeface="ＭＳ Ｐゴシック" panose="020B0600070205080204" pitchFamily="34" charset="-128"/>
              </a:rPr>
              <a:t>Furthermore, they argue that distrust could also be propagated and proposes several propagation models in addition to trust transitivity, including co-citation, which is extensively used for web searches.</a:t>
            </a:r>
          </a:p>
        </p:txBody>
      </p:sp>
      <p:sp>
        <p:nvSpPr>
          <p:cNvPr id="3" name="Slide Number Placeholder 2">
            <a:extLst>
              <a:ext uri="{FF2B5EF4-FFF2-40B4-BE49-F238E27FC236}">
                <a16:creationId xmlns:a16="http://schemas.microsoft.com/office/drawing/2014/main" id="{87B226CB-A0F0-4184-8D0C-B9418353E90F}"/>
              </a:ext>
            </a:extLst>
          </p:cNvPr>
          <p:cNvSpPr>
            <a:spLocks noGrp="1"/>
          </p:cNvSpPr>
          <p:nvPr>
            <p:ph type="sldNum" sz="quarter" idx="12"/>
          </p:nvPr>
        </p:nvSpPr>
        <p:spPr/>
        <p:txBody>
          <a:bodyPr/>
          <a:lstStyle/>
          <a:p>
            <a:fld id="{C3802F7D-CE2A-4257-9499-27268CCBAA3C}" type="slidenum">
              <a:rPr lang="en-US" altLang="en-US" smtClean="0"/>
              <a:pPr/>
              <a:t>176</a:t>
            </a:fld>
            <a:endParaRPr lang="en-US" altLang="en-US"/>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45660-1334-48B0-9F30-D2B4D7CC051C}"/>
              </a:ext>
            </a:extLst>
          </p:cNvPr>
          <p:cNvSpPr>
            <a:spLocks noGrp="1"/>
          </p:cNvSpPr>
          <p:nvPr>
            <p:ph type="title"/>
          </p:nvPr>
        </p:nvSpPr>
        <p:spPr>
          <a:xfrm>
            <a:off x="457200" y="481013"/>
            <a:ext cx="8226425" cy="736600"/>
          </a:xfrm>
        </p:spPr>
        <p:txBody>
          <a:bodyPr/>
          <a:lstStyle/>
          <a:p>
            <a:pPr eaLnBrk="1">
              <a:buFont typeface="Times New Roman" pitchFamily="16" charset="0"/>
              <a:buNone/>
              <a:defRPr/>
            </a:pPr>
            <a:r>
              <a:rPr lang="en-US" dirty="0"/>
              <a:t>Trust Management (cont.)</a:t>
            </a:r>
          </a:p>
        </p:txBody>
      </p:sp>
      <p:sp>
        <p:nvSpPr>
          <p:cNvPr id="241667" name="Content Placeholder 2">
            <a:extLst>
              <a:ext uri="{FF2B5EF4-FFF2-40B4-BE49-F238E27FC236}">
                <a16:creationId xmlns:a16="http://schemas.microsoft.com/office/drawing/2014/main" id="{834AB849-BA76-4591-B73C-070A4FD11B4E}"/>
              </a:ext>
            </a:extLst>
          </p:cNvPr>
          <p:cNvSpPr>
            <a:spLocks noGrp="1"/>
          </p:cNvSpPr>
          <p:nvPr>
            <p:ph idx="1"/>
          </p:nvPr>
        </p:nvSpPr>
        <p:spPr>
          <a:xfrm>
            <a:off x="457200" y="1285875"/>
            <a:ext cx="8226425" cy="4843463"/>
          </a:xfrm>
        </p:spPr>
        <p:txBody>
          <a:bodyPr/>
          <a:lstStyle/>
          <a:p>
            <a:pPr eaLnBrk="1"/>
            <a:r>
              <a:rPr lang="en-US" altLang="en-US">
                <a:solidFill>
                  <a:srgbClr val="404040"/>
                </a:solidFill>
                <a:ea typeface="ＭＳ Ｐゴシック" panose="020B0600070205080204" pitchFamily="34" charset="-128"/>
              </a:rPr>
              <a:t>Trust Propagation</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Huang, J., Fox, M.S.: An ontology of trust: formal semantics and transitivity</a:t>
            </a:r>
          </a:p>
          <a:p>
            <a:pPr lvl="2" eaLnBrk="1"/>
            <a:r>
              <a:rPr lang="en-US" altLang="en-US">
                <a:solidFill>
                  <a:srgbClr val="404040"/>
                </a:solidFill>
                <a:ea typeface="ＭＳ Ｐゴシック" panose="020B0600070205080204" pitchFamily="34" charset="-128"/>
              </a:rPr>
              <a:t>claim that not all kinds of trust can be assumed to be transitive. </a:t>
            </a:r>
          </a:p>
          <a:p>
            <a:pPr lvl="2" eaLnBrk="1"/>
            <a:r>
              <a:rPr lang="en-US" altLang="en-US">
                <a:solidFill>
                  <a:srgbClr val="404040"/>
                </a:solidFill>
                <a:ea typeface="ＭＳ Ｐゴシック" panose="020B0600070205080204" pitchFamily="34" charset="-128"/>
              </a:rPr>
              <a:t>They note that trust based on performance, i.e. an entity performing as expected repeatedly, is not necessarily transitive, while trust based on a belief that the entity will perform as expected often is.</a:t>
            </a:r>
          </a:p>
          <a:p>
            <a:pPr eaLnBrk="1"/>
            <a:endParaRPr lang="en-US" altLang="en-US">
              <a:solidFill>
                <a:srgbClr val="404040"/>
              </a:solidFill>
              <a:ea typeface="ＭＳ Ｐゴシック" panose="020B0600070205080204" pitchFamily="34" charset="-128"/>
            </a:endParaRPr>
          </a:p>
        </p:txBody>
      </p:sp>
      <p:sp>
        <p:nvSpPr>
          <p:cNvPr id="3" name="Slide Number Placeholder 2">
            <a:extLst>
              <a:ext uri="{FF2B5EF4-FFF2-40B4-BE49-F238E27FC236}">
                <a16:creationId xmlns:a16="http://schemas.microsoft.com/office/drawing/2014/main" id="{6F249147-106C-49DB-A815-271D273F60D5}"/>
              </a:ext>
            </a:extLst>
          </p:cNvPr>
          <p:cNvSpPr>
            <a:spLocks noGrp="1"/>
          </p:cNvSpPr>
          <p:nvPr>
            <p:ph type="sldNum" sz="quarter" idx="12"/>
          </p:nvPr>
        </p:nvSpPr>
        <p:spPr/>
        <p:txBody>
          <a:bodyPr/>
          <a:lstStyle/>
          <a:p>
            <a:fld id="{C3802F7D-CE2A-4257-9499-27268CCBAA3C}" type="slidenum">
              <a:rPr lang="en-US" altLang="en-US" smtClean="0"/>
              <a:pPr/>
              <a:t>177</a:t>
            </a:fld>
            <a:endParaRPr lang="en-US" altLang="en-US"/>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3E33F-ACEF-4A1E-BD5D-15726013CB9B}"/>
              </a:ext>
            </a:extLst>
          </p:cNvPr>
          <p:cNvSpPr>
            <a:spLocks noGrp="1"/>
          </p:cNvSpPr>
          <p:nvPr>
            <p:ph type="title"/>
          </p:nvPr>
        </p:nvSpPr>
        <p:spPr>
          <a:xfrm>
            <a:off x="457200" y="481013"/>
            <a:ext cx="8226425" cy="736600"/>
          </a:xfrm>
        </p:spPr>
        <p:txBody>
          <a:bodyPr/>
          <a:lstStyle/>
          <a:p>
            <a:pPr eaLnBrk="1">
              <a:buFont typeface="Times New Roman" pitchFamily="16" charset="0"/>
              <a:buNone/>
              <a:defRPr/>
            </a:pPr>
            <a:r>
              <a:rPr lang="en-US" dirty="0"/>
              <a:t>Probabilistic Privacy Policy Enforcement</a:t>
            </a:r>
          </a:p>
        </p:txBody>
      </p:sp>
      <p:sp>
        <p:nvSpPr>
          <p:cNvPr id="242691" name="Content Placeholder 2">
            <a:extLst>
              <a:ext uri="{FF2B5EF4-FFF2-40B4-BE49-F238E27FC236}">
                <a16:creationId xmlns:a16="http://schemas.microsoft.com/office/drawing/2014/main" id="{0BCA971D-4D76-489F-A4D2-57F61BDA3ADB}"/>
              </a:ext>
            </a:extLst>
          </p:cNvPr>
          <p:cNvSpPr>
            <a:spLocks noGrp="1"/>
          </p:cNvSpPr>
          <p:nvPr>
            <p:ph idx="1"/>
          </p:nvPr>
        </p:nvSpPr>
        <p:spPr>
          <a:xfrm>
            <a:off x="457200" y="1285875"/>
            <a:ext cx="8226425" cy="4843463"/>
          </a:xfrm>
        </p:spPr>
        <p:txBody>
          <a:bodyPr/>
          <a:lstStyle/>
          <a:p>
            <a:pPr eaLnBrk="1"/>
            <a:r>
              <a:rPr lang="en-US" altLang="en-US">
                <a:solidFill>
                  <a:srgbClr val="404040"/>
                </a:solidFill>
                <a:ea typeface="ＭＳ Ｐゴシック" panose="020B0600070205080204" pitchFamily="34" charset="-128"/>
              </a:rPr>
              <a:t>A probabilistic approach to policy enforcement, where users are given a probability that their requirements will be respected and polices enforced. </a:t>
            </a:r>
          </a:p>
          <a:p>
            <a:pPr eaLnBrk="1"/>
            <a:r>
              <a:rPr lang="en-US" altLang="en-US">
                <a:solidFill>
                  <a:srgbClr val="404040"/>
                </a:solidFill>
                <a:ea typeface="ＭＳ Ｐゴシック" panose="020B0600070205080204" pitchFamily="34" charset="-128"/>
              </a:rPr>
              <a:t>Thus when interacting with websites who are known to be less trustworthy, policy adherence is given by a probability metric that the website will actually enforce its own policies. </a:t>
            </a:r>
          </a:p>
          <a:p>
            <a:pPr eaLnBrk="1"/>
            <a:r>
              <a:rPr lang="en-US" altLang="en-US">
                <a:solidFill>
                  <a:srgbClr val="404040"/>
                </a:solidFill>
                <a:ea typeface="ＭＳ Ｐゴシック" panose="020B0600070205080204" pitchFamily="34" charset="-128"/>
              </a:rPr>
              <a:t>This enforcement model does not include a privacy or trust model</a:t>
            </a:r>
          </a:p>
          <a:p>
            <a:pPr lvl="2" eaLnBrk="1"/>
            <a:r>
              <a:rPr lang="en-US" altLang="en-US">
                <a:solidFill>
                  <a:srgbClr val="404040"/>
                </a:solidFill>
                <a:ea typeface="ＭＳ Ｐゴシック" panose="020B0600070205080204" pitchFamily="34" charset="-128"/>
              </a:rPr>
              <a:t>i.e. it is only occupied with how to handle uncertainty in enforcement and provide a tool for interacting with non-conforming entities while minimising the risks involved.</a:t>
            </a:r>
          </a:p>
        </p:txBody>
      </p:sp>
      <p:sp>
        <p:nvSpPr>
          <p:cNvPr id="3" name="Slide Number Placeholder 2">
            <a:extLst>
              <a:ext uri="{FF2B5EF4-FFF2-40B4-BE49-F238E27FC236}">
                <a16:creationId xmlns:a16="http://schemas.microsoft.com/office/drawing/2014/main" id="{B17A7F59-6952-4206-8E07-1EDC593EEDA2}"/>
              </a:ext>
            </a:extLst>
          </p:cNvPr>
          <p:cNvSpPr>
            <a:spLocks noGrp="1"/>
          </p:cNvSpPr>
          <p:nvPr>
            <p:ph type="sldNum" sz="quarter" idx="12"/>
          </p:nvPr>
        </p:nvSpPr>
        <p:spPr/>
        <p:txBody>
          <a:bodyPr/>
          <a:lstStyle/>
          <a:p>
            <a:fld id="{C3802F7D-CE2A-4257-9499-27268CCBAA3C}" type="slidenum">
              <a:rPr lang="en-US" altLang="en-US" smtClean="0"/>
              <a:pPr/>
              <a:t>178</a:t>
            </a:fld>
            <a:endParaRPr lang="en-US" altLang="en-US"/>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2A154-1781-45C7-A2B1-9184B40CFCD2}"/>
              </a:ext>
            </a:extLst>
          </p:cNvPr>
          <p:cNvSpPr>
            <a:spLocks noGrp="1"/>
          </p:cNvSpPr>
          <p:nvPr>
            <p:ph type="title"/>
          </p:nvPr>
        </p:nvSpPr>
        <p:spPr>
          <a:xfrm>
            <a:off x="457200" y="481013"/>
            <a:ext cx="8226425" cy="736600"/>
          </a:xfrm>
        </p:spPr>
        <p:txBody>
          <a:bodyPr>
            <a:normAutofit/>
          </a:bodyPr>
          <a:lstStyle/>
          <a:p>
            <a:pPr eaLnBrk="1">
              <a:buFont typeface="Times New Roman" pitchFamily="16" charset="0"/>
              <a:buNone/>
              <a:defRPr/>
            </a:pPr>
            <a:r>
              <a:rPr lang="en-US" dirty="0"/>
              <a:t>Probabilistic Privacy Policy Enforcement (cont.)</a:t>
            </a:r>
          </a:p>
        </p:txBody>
      </p:sp>
      <p:sp>
        <p:nvSpPr>
          <p:cNvPr id="243715" name="Content Placeholder 2">
            <a:extLst>
              <a:ext uri="{FF2B5EF4-FFF2-40B4-BE49-F238E27FC236}">
                <a16:creationId xmlns:a16="http://schemas.microsoft.com/office/drawing/2014/main" id="{B3F4F48E-7A5F-410A-BE93-C3C2D1D326D8}"/>
              </a:ext>
            </a:extLst>
          </p:cNvPr>
          <p:cNvSpPr>
            <a:spLocks noGrp="1"/>
          </p:cNvSpPr>
          <p:nvPr>
            <p:ph idx="1"/>
          </p:nvPr>
        </p:nvSpPr>
        <p:spPr>
          <a:xfrm>
            <a:off x="457200" y="1285875"/>
            <a:ext cx="8226425" cy="4843463"/>
          </a:xfrm>
        </p:spPr>
        <p:txBody>
          <a:bodyPr/>
          <a:lstStyle/>
          <a:p>
            <a:pPr eaLnBrk="1"/>
            <a:endParaRPr lang="en-US" altLang="en-US">
              <a:solidFill>
                <a:srgbClr val="404040"/>
              </a:solidFill>
              <a:ea typeface="ＭＳ Ｐゴシック" panose="020B0600070205080204" pitchFamily="34" charset="-128"/>
            </a:endParaRPr>
          </a:p>
        </p:txBody>
      </p:sp>
      <p:pic>
        <p:nvPicPr>
          <p:cNvPr id="243716" name="Picture 2">
            <a:extLst>
              <a:ext uri="{FF2B5EF4-FFF2-40B4-BE49-F238E27FC236}">
                <a16:creationId xmlns:a16="http://schemas.microsoft.com/office/drawing/2014/main" id="{B8C7019F-3CB7-4C0E-A38E-2DB026A73B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9713" y="1433513"/>
            <a:ext cx="6124575" cy="399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123B184A-37D4-4029-BFEA-E31C31D72863}"/>
              </a:ext>
            </a:extLst>
          </p:cNvPr>
          <p:cNvSpPr>
            <a:spLocks noGrp="1"/>
          </p:cNvSpPr>
          <p:nvPr>
            <p:ph type="sldNum" sz="quarter" idx="12"/>
          </p:nvPr>
        </p:nvSpPr>
        <p:spPr/>
        <p:txBody>
          <a:bodyPr/>
          <a:lstStyle/>
          <a:p>
            <a:fld id="{C3802F7D-CE2A-4257-9499-27268CCBAA3C}" type="slidenum">
              <a:rPr lang="en-US" altLang="en-US" smtClean="0"/>
              <a:pPr/>
              <a:t>179</a:t>
            </a:fld>
            <a:endParaRPr lang="en-US"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E109C-2DC3-4A17-BADC-CF09AC81A0F8}"/>
              </a:ext>
            </a:extLst>
          </p:cNvPr>
          <p:cNvSpPr>
            <a:spLocks noGrp="1"/>
          </p:cNvSpPr>
          <p:nvPr>
            <p:ph type="title"/>
          </p:nvPr>
        </p:nvSpPr>
        <p:spPr/>
        <p:txBody>
          <a:bodyPr/>
          <a:lstStyle/>
          <a:p>
            <a:pPr eaLnBrk="1" hangingPunct="1"/>
            <a:r>
              <a:rPr lang="en-US" altLang="en-US">
                <a:solidFill>
                  <a:srgbClr val="1E1C11"/>
                </a:solidFill>
                <a:ea typeface="ＭＳ Ｐゴシック" panose="020B0600070205080204" pitchFamily="34" charset="-128"/>
              </a:rPr>
              <a:t>Challenges for the attacker</a:t>
            </a:r>
          </a:p>
        </p:txBody>
      </p:sp>
      <p:sp>
        <p:nvSpPr>
          <p:cNvPr id="3" name="Content Placeholder 2">
            <a:extLst>
              <a:ext uri="{FF2B5EF4-FFF2-40B4-BE49-F238E27FC236}">
                <a16:creationId xmlns:a16="http://schemas.microsoft.com/office/drawing/2014/main" id="{0E5B80AA-A85E-47FB-95A0-E713A104C1D6}"/>
              </a:ext>
            </a:extLst>
          </p:cNvPr>
          <p:cNvSpPr>
            <a:spLocks noGrp="1"/>
          </p:cNvSpPr>
          <p:nvPr>
            <p:ph idx="1"/>
          </p:nvPr>
        </p:nvSpPr>
        <p:spPr>
          <a:xfrm>
            <a:off x="582613" y="1581828"/>
            <a:ext cx="8229600" cy="4525963"/>
          </a:xfrm>
        </p:spPr>
        <p:txBody>
          <a:bodyPr>
            <a:normAutofit/>
          </a:bodyPr>
          <a:lstStyle/>
          <a:p>
            <a:pPr eaLnBrk="1" hangingPunct="1"/>
            <a:r>
              <a:rPr lang="en-US" altLang="en-US" sz="2800">
                <a:solidFill>
                  <a:srgbClr val="1E1C11"/>
                </a:solidFill>
                <a:ea typeface="ＭＳ Ｐゴシック" panose="020B0600070205080204" pitchFamily="34" charset="-128"/>
              </a:rPr>
              <a:t>How to find out where the target is located?</a:t>
            </a:r>
          </a:p>
          <a:p>
            <a:pPr eaLnBrk="1" hangingPunct="1"/>
            <a:r>
              <a:rPr lang="en-US" altLang="en-US" sz="2800">
                <a:solidFill>
                  <a:srgbClr val="1E1C11"/>
                </a:solidFill>
                <a:ea typeface="ＭＳ Ｐゴシック" panose="020B0600070205080204" pitchFamily="34" charset="-128"/>
              </a:rPr>
              <a:t>How to be co-located with the target in the same (physical) machine?</a:t>
            </a:r>
          </a:p>
          <a:p>
            <a:pPr eaLnBrk="1" hangingPunct="1"/>
            <a:r>
              <a:rPr lang="en-US" altLang="en-US" sz="2800">
                <a:solidFill>
                  <a:srgbClr val="1E1C11"/>
                </a:solidFill>
                <a:ea typeface="ＭＳ Ｐゴシック" panose="020B0600070205080204" pitchFamily="34" charset="-128"/>
              </a:rPr>
              <a:t>How to gather information about the target?</a:t>
            </a:r>
          </a:p>
        </p:txBody>
      </p:sp>
      <p:sp>
        <p:nvSpPr>
          <p:cNvPr id="48132" name="Slide Number Placeholder 5">
            <a:extLst>
              <a:ext uri="{FF2B5EF4-FFF2-40B4-BE49-F238E27FC236}">
                <a16:creationId xmlns:a16="http://schemas.microsoft.com/office/drawing/2014/main" id="{A89BCF42-8506-4299-B6C9-E044238E780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73F744C9-EA96-4BBD-9B12-F740D4C074F4}" type="slidenum">
              <a:rPr lang="en-US" altLang="en-US" sz="1200">
                <a:solidFill>
                  <a:srgbClr val="898989"/>
                </a:solidFill>
                <a:latin typeface="Calibri" panose="020F0502020204030204" pitchFamily="34" charset="0"/>
              </a:rPr>
              <a:pPr eaLnBrk="1" hangingPunct="1"/>
              <a:t>18</a:t>
            </a:fld>
            <a:endParaRPr lang="en-US" altLang="en-US" sz="1200">
              <a:solidFill>
                <a:srgbClr val="898989"/>
              </a:solidFill>
              <a:latin typeface="Calibri" panose="020F0502020204030204" pitchFamily="34" charset="0"/>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770A2-F77F-492E-BEB0-BCCC53459354}"/>
              </a:ext>
            </a:extLst>
          </p:cNvPr>
          <p:cNvSpPr>
            <a:spLocks noGrp="1"/>
          </p:cNvSpPr>
          <p:nvPr>
            <p:ph type="title"/>
          </p:nvPr>
        </p:nvSpPr>
        <p:spPr>
          <a:xfrm>
            <a:off x="457200" y="481013"/>
            <a:ext cx="8226425" cy="736600"/>
          </a:xfrm>
        </p:spPr>
        <p:txBody>
          <a:bodyPr>
            <a:normAutofit/>
          </a:bodyPr>
          <a:lstStyle/>
          <a:p>
            <a:pPr eaLnBrk="1">
              <a:buFont typeface="Times New Roman" pitchFamily="16" charset="0"/>
              <a:buNone/>
              <a:defRPr/>
            </a:pPr>
            <a:r>
              <a:rPr lang="en-US" dirty="0"/>
              <a:t>Probabilistic Privacy Policy Enforcement (cont.)</a:t>
            </a:r>
          </a:p>
        </p:txBody>
      </p:sp>
      <p:sp>
        <p:nvSpPr>
          <p:cNvPr id="244739" name="Content Placeholder 2">
            <a:extLst>
              <a:ext uri="{FF2B5EF4-FFF2-40B4-BE49-F238E27FC236}">
                <a16:creationId xmlns:a16="http://schemas.microsoft.com/office/drawing/2014/main" id="{E286B8F8-D329-471F-9C69-DF44597A3742}"/>
              </a:ext>
            </a:extLst>
          </p:cNvPr>
          <p:cNvSpPr>
            <a:spLocks noGrp="1"/>
          </p:cNvSpPr>
          <p:nvPr>
            <p:ph idx="1"/>
          </p:nvPr>
        </p:nvSpPr>
        <p:spPr>
          <a:xfrm>
            <a:off x="457200" y="1285875"/>
            <a:ext cx="8226425" cy="4843463"/>
          </a:xfrm>
        </p:spPr>
        <p:txBody>
          <a:bodyPr/>
          <a:lstStyle/>
          <a:p>
            <a:pPr eaLnBrk="1"/>
            <a:r>
              <a:rPr lang="en-US" altLang="en-US">
                <a:solidFill>
                  <a:srgbClr val="404040"/>
                </a:solidFill>
                <a:ea typeface="ＭＳ Ｐゴシック" panose="020B0600070205080204" pitchFamily="34" charset="-128"/>
              </a:rPr>
              <a:t>Personal Data Recorder (PDR)</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Protecting users from this kind of aggregation requires complete control of what information has been distributed and to whom. </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Records what data is transmitted to which receivers. </a:t>
            </a:r>
          </a:p>
          <a:p>
            <a:pPr lvl="2" eaLnBrk="1"/>
            <a:r>
              <a:rPr lang="en-US" altLang="en-US">
                <a:solidFill>
                  <a:srgbClr val="404040"/>
                </a:solidFill>
                <a:ea typeface="ＭＳ Ｐゴシック" panose="020B0600070205080204" pitchFamily="34" charset="-128"/>
              </a:rPr>
              <a:t>Example: Consider the situation where a user wanting to stay unidentified has provided his postal code and anonymous e-mail address to a website. Later he also provides age and given name (not the full name) and the anonymous e-mail address. Now, the website is able to combine the data (postal code, age and given name) to identify the anonymous user</a:t>
            </a:r>
          </a:p>
          <a:p>
            <a:pPr lvl="3" eaLnBrk="1">
              <a:buFont typeface="Arial" panose="020B0604020202020204" pitchFamily="34" charset="0"/>
              <a:buChar char="•"/>
            </a:pPr>
            <a:r>
              <a:rPr lang="en-US" altLang="en-US">
                <a:solidFill>
                  <a:srgbClr val="404040"/>
                </a:solidFill>
                <a:ea typeface="ＭＳ Ｐゴシック" panose="020B0600070205080204" pitchFamily="34" charset="-128"/>
              </a:rPr>
              <a:t>The second interaction with the website should have been blocked, since it enables the website to reveal the user’s identity. The PDR allows the user to view himself through the eyes of the receiving party, and thereby perform aggregation to see whether too much information is provided.</a:t>
            </a:r>
          </a:p>
          <a:p>
            <a:pPr eaLnBrk="1"/>
            <a:endParaRPr lang="en-US" altLang="en-US">
              <a:solidFill>
                <a:srgbClr val="404040"/>
              </a:solidFill>
              <a:ea typeface="ＭＳ Ｐゴシック" panose="020B0600070205080204" pitchFamily="34" charset="-128"/>
            </a:endParaRPr>
          </a:p>
        </p:txBody>
      </p:sp>
      <p:sp>
        <p:nvSpPr>
          <p:cNvPr id="3" name="Slide Number Placeholder 2">
            <a:extLst>
              <a:ext uri="{FF2B5EF4-FFF2-40B4-BE49-F238E27FC236}">
                <a16:creationId xmlns:a16="http://schemas.microsoft.com/office/drawing/2014/main" id="{1AD0C66E-66F4-43F4-AE01-CD160544FD1F}"/>
              </a:ext>
            </a:extLst>
          </p:cNvPr>
          <p:cNvSpPr>
            <a:spLocks noGrp="1"/>
          </p:cNvSpPr>
          <p:nvPr>
            <p:ph type="sldNum" sz="quarter" idx="12"/>
          </p:nvPr>
        </p:nvSpPr>
        <p:spPr/>
        <p:txBody>
          <a:bodyPr/>
          <a:lstStyle/>
          <a:p>
            <a:fld id="{C3802F7D-CE2A-4257-9499-27268CCBAA3C}" type="slidenum">
              <a:rPr lang="en-US" altLang="en-US" smtClean="0"/>
              <a:pPr/>
              <a:t>180</a:t>
            </a:fld>
            <a:endParaRPr lang="en-US" altLang="en-US"/>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6498F-986A-4756-A12D-18008D6770D7}"/>
              </a:ext>
            </a:extLst>
          </p:cNvPr>
          <p:cNvSpPr>
            <a:spLocks noGrp="1"/>
          </p:cNvSpPr>
          <p:nvPr>
            <p:ph type="title"/>
          </p:nvPr>
        </p:nvSpPr>
        <p:spPr>
          <a:xfrm>
            <a:off x="457200" y="481013"/>
            <a:ext cx="8226425" cy="736600"/>
          </a:xfrm>
        </p:spPr>
        <p:txBody>
          <a:bodyPr>
            <a:normAutofit/>
          </a:bodyPr>
          <a:lstStyle/>
          <a:p>
            <a:pPr eaLnBrk="1">
              <a:buFont typeface="Times New Roman" pitchFamily="16" charset="0"/>
              <a:buNone/>
              <a:defRPr/>
            </a:pPr>
            <a:r>
              <a:rPr lang="en-US" dirty="0"/>
              <a:t>Probabilistic Privacy Policy Enforcement (cont.)</a:t>
            </a:r>
          </a:p>
        </p:txBody>
      </p:sp>
      <p:sp>
        <p:nvSpPr>
          <p:cNvPr id="245763" name="Content Placeholder 2">
            <a:extLst>
              <a:ext uri="{FF2B5EF4-FFF2-40B4-BE49-F238E27FC236}">
                <a16:creationId xmlns:a16="http://schemas.microsoft.com/office/drawing/2014/main" id="{65C51CD8-087F-4BBC-AD89-05EC459190F5}"/>
              </a:ext>
            </a:extLst>
          </p:cNvPr>
          <p:cNvSpPr>
            <a:spLocks noGrp="1"/>
          </p:cNvSpPr>
          <p:nvPr>
            <p:ph idx="1"/>
          </p:nvPr>
        </p:nvSpPr>
        <p:spPr>
          <a:xfrm>
            <a:off x="457200" y="1285875"/>
            <a:ext cx="8226425" cy="4843463"/>
          </a:xfrm>
        </p:spPr>
        <p:txBody>
          <a:bodyPr/>
          <a:lstStyle/>
          <a:p>
            <a:pPr eaLnBrk="1"/>
            <a:r>
              <a:rPr lang="en-US" altLang="en-US">
                <a:solidFill>
                  <a:srgbClr val="404040"/>
                </a:solidFill>
                <a:ea typeface="ＭＳ Ｐゴシック" panose="020B0600070205080204" pitchFamily="34" charset="-128"/>
              </a:rPr>
              <a:t>Personal Data Monitor (PDM)</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Computing and assessing policies and behaviour, and to update the personal data recorder with inferred knowledge. </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Determine the likelihood that the personal information distributed to the receiver will also reach other. </a:t>
            </a:r>
          </a:p>
          <a:p>
            <a:pPr lvl="2" eaLnBrk="1"/>
            <a:r>
              <a:rPr lang="en-US" altLang="en-US">
                <a:solidFill>
                  <a:srgbClr val="404040"/>
                </a:solidFill>
                <a:ea typeface="ＭＳ Ｐゴシック" panose="020B0600070205080204" pitchFamily="34" charset="-128"/>
              </a:rPr>
              <a:t>Example: sending an e-mail with a business proposition to a specific employee of a company, it is likely that other employees in that company also will receive the e-mail (e.g. his superior). </a:t>
            </a:r>
          </a:p>
          <a:p>
            <a:pPr lvl="2" eaLnBrk="1"/>
            <a:r>
              <a:rPr lang="en-US" altLang="en-US">
                <a:solidFill>
                  <a:srgbClr val="404040"/>
                </a:solidFill>
                <a:ea typeface="ＭＳ Ｐゴシック" panose="020B0600070205080204" pitchFamily="34" charset="-128"/>
              </a:rPr>
              <a:t>PDM is responsible for inferring other recipients and to include such information in the Personal Information Base.</a:t>
            </a:r>
          </a:p>
          <a:p>
            <a:pPr lvl="2" eaLnBrk="1"/>
            <a:r>
              <a:rPr lang="en-US" altLang="en-US">
                <a:solidFill>
                  <a:srgbClr val="404040"/>
                </a:solidFill>
                <a:ea typeface="ＭＳ Ｐゴシック" panose="020B0600070205080204" pitchFamily="34" charset="-128"/>
              </a:rPr>
              <a:t>Hence, any interaction later on should consider this information when assessing the kind of information to reveal.</a:t>
            </a:r>
          </a:p>
        </p:txBody>
      </p:sp>
      <p:sp>
        <p:nvSpPr>
          <p:cNvPr id="3" name="Slide Number Placeholder 2">
            <a:extLst>
              <a:ext uri="{FF2B5EF4-FFF2-40B4-BE49-F238E27FC236}">
                <a16:creationId xmlns:a16="http://schemas.microsoft.com/office/drawing/2014/main" id="{6FBB1C65-7770-4355-BA8D-BC98CDE1A3CA}"/>
              </a:ext>
            </a:extLst>
          </p:cNvPr>
          <p:cNvSpPr>
            <a:spLocks noGrp="1"/>
          </p:cNvSpPr>
          <p:nvPr>
            <p:ph type="sldNum" sz="quarter" idx="12"/>
          </p:nvPr>
        </p:nvSpPr>
        <p:spPr/>
        <p:txBody>
          <a:bodyPr/>
          <a:lstStyle/>
          <a:p>
            <a:fld id="{C3802F7D-CE2A-4257-9499-27268CCBAA3C}" type="slidenum">
              <a:rPr lang="en-US" altLang="en-US" smtClean="0"/>
              <a:pPr/>
              <a:t>181</a:t>
            </a:fld>
            <a:endParaRPr lang="en-US" altLang="en-US"/>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C2802-6D57-45F7-8D6C-D40029060841}"/>
              </a:ext>
            </a:extLst>
          </p:cNvPr>
          <p:cNvSpPr>
            <a:spLocks noGrp="1"/>
          </p:cNvSpPr>
          <p:nvPr>
            <p:ph type="title"/>
          </p:nvPr>
        </p:nvSpPr>
        <p:spPr>
          <a:xfrm>
            <a:off x="457200" y="481013"/>
            <a:ext cx="8226425" cy="736600"/>
          </a:xfrm>
        </p:spPr>
        <p:txBody>
          <a:bodyPr>
            <a:normAutofit/>
          </a:bodyPr>
          <a:lstStyle/>
          <a:p>
            <a:pPr eaLnBrk="1">
              <a:buFont typeface="Times New Roman" pitchFamily="16" charset="0"/>
              <a:buNone/>
              <a:defRPr/>
            </a:pPr>
            <a:r>
              <a:rPr lang="en-US" dirty="0"/>
              <a:t>Probabilistic Privacy Policy Enforcement (cont.)</a:t>
            </a:r>
          </a:p>
        </p:txBody>
      </p:sp>
      <p:sp>
        <p:nvSpPr>
          <p:cNvPr id="246787" name="Content Placeholder 2">
            <a:extLst>
              <a:ext uri="{FF2B5EF4-FFF2-40B4-BE49-F238E27FC236}">
                <a16:creationId xmlns:a16="http://schemas.microsoft.com/office/drawing/2014/main" id="{AD89BA7A-1065-4552-8D95-4334EA7303B7}"/>
              </a:ext>
            </a:extLst>
          </p:cNvPr>
          <p:cNvSpPr>
            <a:spLocks noGrp="1"/>
          </p:cNvSpPr>
          <p:nvPr>
            <p:ph idx="1"/>
          </p:nvPr>
        </p:nvSpPr>
        <p:spPr>
          <a:xfrm>
            <a:off x="457200" y="1285875"/>
            <a:ext cx="8226425" cy="4843463"/>
          </a:xfrm>
        </p:spPr>
        <p:txBody>
          <a:bodyPr/>
          <a:lstStyle/>
          <a:p>
            <a:pPr eaLnBrk="1"/>
            <a:r>
              <a:rPr lang="en-US" altLang="en-US">
                <a:solidFill>
                  <a:srgbClr val="404040"/>
                </a:solidFill>
                <a:ea typeface="ＭＳ Ｐゴシック" panose="020B0600070205080204" pitchFamily="34" charset="-128"/>
              </a:rPr>
              <a:t>Trust Assessment Engine (TAE)</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Calculating trust values of different entities in order to determine their trustworthiness. </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The TAE is focused solely on assessing communicating parties and does not take into account risk willingness, vulnerability and criticality.</a:t>
            </a:r>
          </a:p>
        </p:txBody>
      </p:sp>
      <p:sp>
        <p:nvSpPr>
          <p:cNvPr id="3" name="Slide Number Placeholder 2">
            <a:extLst>
              <a:ext uri="{FF2B5EF4-FFF2-40B4-BE49-F238E27FC236}">
                <a16:creationId xmlns:a16="http://schemas.microsoft.com/office/drawing/2014/main" id="{459F0F2D-A7A3-4B9F-8A1C-BD60124E2B66}"/>
              </a:ext>
            </a:extLst>
          </p:cNvPr>
          <p:cNvSpPr>
            <a:spLocks noGrp="1"/>
          </p:cNvSpPr>
          <p:nvPr>
            <p:ph type="sldNum" sz="quarter" idx="12"/>
          </p:nvPr>
        </p:nvSpPr>
        <p:spPr/>
        <p:txBody>
          <a:bodyPr/>
          <a:lstStyle/>
          <a:p>
            <a:fld id="{C3802F7D-CE2A-4257-9499-27268CCBAA3C}" type="slidenum">
              <a:rPr lang="en-US" altLang="en-US" smtClean="0"/>
              <a:pPr/>
              <a:t>182</a:t>
            </a:fld>
            <a:endParaRPr lang="en-US" altLang="en-US"/>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3AF63-FDD1-41B8-8EA1-8BB4FDCFADEC}"/>
              </a:ext>
            </a:extLst>
          </p:cNvPr>
          <p:cNvSpPr>
            <a:spLocks noGrp="1"/>
          </p:cNvSpPr>
          <p:nvPr>
            <p:ph type="title"/>
          </p:nvPr>
        </p:nvSpPr>
        <p:spPr>
          <a:xfrm>
            <a:off x="457200" y="481013"/>
            <a:ext cx="8226425" cy="736600"/>
          </a:xfrm>
        </p:spPr>
        <p:txBody>
          <a:bodyPr>
            <a:normAutofit/>
          </a:bodyPr>
          <a:lstStyle/>
          <a:p>
            <a:pPr eaLnBrk="1">
              <a:buFont typeface="Times New Roman" pitchFamily="16" charset="0"/>
              <a:buNone/>
              <a:defRPr/>
            </a:pPr>
            <a:r>
              <a:rPr lang="en-US" dirty="0"/>
              <a:t>Probabilistic Privacy Policy Enforcement (cont.)</a:t>
            </a:r>
          </a:p>
        </p:txBody>
      </p:sp>
      <p:sp>
        <p:nvSpPr>
          <p:cNvPr id="247811" name="Content Placeholder 2">
            <a:extLst>
              <a:ext uri="{FF2B5EF4-FFF2-40B4-BE49-F238E27FC236}">
                <a16:creationId xmlns:a16="http://schemas.microsoft.com/office/drawing/2014/main" id="{F090F816-6AB0-48F2-ADE3-2E73D3353419}"/>
              </a:ext>
            </a:extLst>
          </p:cNvPr>
          <p:cNvSpPr>
            <a:spLocks noGrp="1"/>
          </p:cNvSpPr>
          <p:nvPr>
            <p:ph idx="1"/>
          </p:nvPr>
        </p:nvSpPr>
        <p:spPr>
          <a:xfrm>
            <a:off x="457200" y="1285875"/>
            <a:ext cx="8226425" cy="4843463"/>
          </a:xfrm>
        </p:spPr>
        <p:txBody>
          <a:bodyPr/>
          <a:lstStyle/>
          <a:p>
            <a:pPr eaLnBrk="1"/>
            <a:r>
              <a:rPr lang="en-US" altLang="en-US">
                <a:solidFill>
                  <a:srgbClr val="404040"/>
                </a:solidFill>
                <a:ea typeface="ＭＳ Ｐゴシック" panose="020B0600070205080204" pitchFamily="34" charset="-128"/>
              </a:rPr>
              <a:t>Trust Monitor (TM)</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Detecting events that might affect the perceived trustworthiness and the willingness to take risks. </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Calculating and deciding on what is an acceptable trust level, given the circumstances. </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Any computed trust value and feedback received from cooperating entities is stored in the trust assessment repository</a:t>
            </a:r>
          </a:p>
        </p:txBody>
      </p:sp>
      <p:sp>
        <p:nvSpPr>
          <p:cNvPr id="3" name="Slide Number Placeholder 2">
            <a:extLst>
              <a:ext uri="{FF2B5EF4-FFF2-40B4-BE49-F238E27FC236}">
                <a16:creationId xmlns:a16="http://schemas.microsoft.com/office/drawing/2014/main" id="{DEF4A7D2-A82D-41B2-BF14-E158C0BAF0A7}"/>
              </a:ext>
            </a:extLst>
          </p:cNvPr>
          <p:cNvSpPr>
            <a:spLocks noGrp="1"/>
          </p:cNvSpPr>
          <p:nvPr>
            <p:ph type="sldNum" sz="quarter" idx="12"/>
          </p:nvPr>
        </p:nvSpPr>
        <p:spPr/>
        <p:txBody>
          <a:bodyPr/>
          <a:lstStyle/>
          <a:p>
            <a:fld id="{C3802F7D-CE2A-4257-9499-27268CCBAA3C}" type="slidenum">
              <a:rPr lang="en-US" altLang="en-US" smtClean="0"/>
              <a:pPr/>
              <a:t>183</a:t>
            </a:fld>
            <a:endParaRPr lang="en-US" altLang="en-US"/>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10C70-28A7-4DE6-945C-10A2673149C6}"/>
              </a:ext>
            </a:extLst>
          </p:cNvPr>
          <p:cNvSpPr>
            <a:spLocks noGrp="1"/>
          </p:cNvSpPr>
          <p:nvPr>
            <p:ph type="title"/>
          </p:nvPr>
        </p:nvSpPr>
        <p:spPr>
          <a:xfrm>
            <a:off x="457200" y="481013"/>
            <a:ext cx="8226425" cy="736600"/>
          </a:xfrm>
        </p:spPr>
        <p:txBody>
          <a:bodyPr>
            <a:normAutofit/>
          </a:bodyPr>
          <a:lstStyle/>
          <a:p>
            <a:pPr eaLnBrk="1">
              <a:buFont typeface="Times New Roman" pitchFamily="16" charset="0"/>
              <a:buNone/>
              <a:defRPr/>
            </a:pPr>
            <a:r>
              <a:rPr lang="en-US" dirty="0"/>
              <a:t>Probabilistic Privacy Policy Enforcement (cont.)</a:t>
            </a:r>
          </a:p>
        </p:txBody>
      </p:sp>
      <p:sp>
        <p:nvSpPr>
          <p:cNvPr id="248835" name="Content Placeholder 2">
            <a:extLst>
              <a:ext uri="{FF2B5EF4-FFF2-40B4-BE49-F238E27FC236}">
                <a16:creationId xmlns:a16="http://schemas.microsoft.com/office/drawing/2014/main" id="{98A096B6-58FB-4559-B060-153D8BA73465}"/>
              </a:ext>
            </a:extLst>
          </p:cNvPr>
          <p:cNvSpPr>
            <a:spLocks noGrp="1"/>
          </p:cNvSpPr>
          <p:nvPr>
            <p:ph idx="1"/>
          </p:nvPr>
        </p:nvSpPr>
        <p:spPr>
          <a:xfrm>
            <a:off x="457200" y="1285875"/>
            <a:ext cx="8226425" cy="4843463"/>
          </a:xfrm>
        </p:spPr>
        <p:txBody>
          <a:bodyPr/>
          <a:lstStyle/>
          <a:p>
            <a:pPr eaLnBrk="1"/>
            <a:r>
              <a:rPr lang="en-US" altLang="en-US">
                <a:solidFill>
                  <a:srgbClr val="404040"/>
                </a:solidFill>
                <a:ea typeface="ＭＳ Ｐゴシック" panose="020B0600070205080204" pitchFamily="34" charset="-128"/>
              </a:rPr>
              <a:t>Policy Decision Point (PDP)</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The final decision on whether to engage in information exchange and if so; under what conditions. </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Collects the views of both the TM and the PDM and compares their calculations to the policies and requirements found in the policy repository. </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The decision is reported back to the TM and PDM to allow recalculation in case the decision alters the calculated trust values or distribution of personal information</a:t>
            </a:r>
          </a:p>
        </p:txBody>
      </p:sp>
      <p:sp>
        <p:nvSpPr>
          <p:cNvPr id="3" name="Slide Number Placeholder 2">
            <a:extLst>
              <a:ext uri="{FF2B5EF4-FFF2-40B4-BE49-F238E27FC236}">
                <a16:creationId xmlns:a16="http://schemas.microsoft.com/office/drawing/2014/main" id="{6B63CE96-69FC-45D5-A73B-D4AFF9CD689F}"/>
              </a:ext>
            </a:extLst>
          </p:cNvPr>
          <p:cNvSpPr>
            <a:spLocks noGrp="1"/>
          </p:cNvSpPr>
          <p:nvPr>
            <p:ph type="sldNum" sz="quarter" idx="12"/>
          </p:nvPr>
        </p:nvSpPr>
        <p:spPr/>
        <p:txBody>
          <a:bodyPr/>
          <a:lstStyle/>
          <a:p>
            <a:fld id="{C3802F7D-CE2A-4257-9499-27268CCBAA3C}" type="slidenum">
              <a:rPr lang="en-US" altLang="en-US" smtClean="0"/>
              <a:pPr/>
              <a:t>184</a:t>
            </a:fld>
            <a:endParaRPr lang="en-US" altLang="en-US"/>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09D0AD37-D377-4163-86C3-EC54D3659EAD}"/>
              </a:ext>
            </a:extLst>
          </p:cNvPr>
          <p:cNvSpPr>
            <a:spLocks noGrp="1"/>
          </p:cNvSpPr>
          <p:nvPr>
            <p:ph type="ctrTitle"/>
          </p:nvPr>
        </p:nvSpPr>
        <p:spPr>
          <a:xfrm>
            <a:off x="685800" y="1751013"/>
            <a:ext cx="7772400" cy="1470025"/>
          </a:xfrm>
        </p:spPr>
        <p:txBody>
          <a:bodyPr>
            <a:normAutofit fontScale="90000"/>
          </a:bodyPr>
          <a:lstStyle/>
          <a:p>
            <a:pPr eaLnBrk="1">
              <a:defRPr/>
            </a:pPr>
            <a:r>
              <a:rPr lang="en-US"/>
              <a:t>Towards an Approach of Semantic Access Control for Cloud Computing</a:t>
            </a:r>
            <a:br>
              <a:rPr lang="en-US"/>
            </a:br>
            <a:endParaRPr lang="en-US"/>
          </a:p>
        </p:txBody>
      </p:sp>
      <p:sp>
        <p:nvSpPr>
          <p:cNvPr id="249859" name="Subtitle 2">
            <a:extLst>
              <a:ext uri="{FF2B5EF4-FFF2-40B4-BE49-F238E27FC236}">
                <a16:creationId xmlns:a16="http://schemas.microsoft.com/office/drawing/2014/main" id="{C9F13ED3-6CBE-4D13-B262-07E2C8DE44A3}"/>
              </a:ext>
            </a:extLst>
          </p:cNvPr>
          <p:cNvSpPr>
            <a:spLocks noGrp="1"/>
          </p:cNvSpPr>
          <p:nvPr>
            <p:ph type="subTitle" idx="1"/>
          </p:nvPr>
        </p:nvSpPr>
        <p:spPr>
          <a:xfrm>
            <a:off x="701675" y="3263900"/>
            <a:ext cx="7713663" cy="1685925"/>
          </a:xfrm>
        </p:spPr>
        <p:txBody>
          <a:bodyPr/>
          <a:lstStyle/>
          <a:p>
            <a:pPr eaLnBrk="1"/>
            <a:r>
              <a:rPr lang="en-US" altLang="en-US">
                <a:solidFill>
                  <a:srgbClr val="7F7F7F"/>
                </a:solidFill>
                <a:ea typeface="ＭＳ Ｐゴシック" panose="020B0600070205080204" pitchFamily="34" charset="-128"/>
              </a:rPr>
              <a:t>Luokai Hu, Shi Ying, Xiangyang Jia, and Kai Zhao</a:t>
            </a:r>
          </a:p>
          <a:p>
            <a:pPr eaLnBrk="1"/>
            <a:r>
              <a:rPr lang="en-US" altLang="en-US">
                <a:solidFill>
                  <a:srgbClr val="7F7F7F"/>
                </a:solidFill>
                <a:ea typeface="ＭＳ Ｐゴシック" panose="020B0600070205080204" pitchFamily="34" charset="-128"/>
              </a:rPr>
              <a:t>CloudCom’09</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E753A-4CC0-45B9-8757-7874EE773949}"/>
              </a:ext>
            </a:extLst>
          </p:cNvPr>
          <p:cNvSpPr>
            <a:spLocks noGrp="1"/>
          </p:cNvSpPr>
          <p:nvPr>
            <p:ph type="title"/>
          </p:nvPr>
        </p:nvSpPr>
        <p:spPr>
          <a:xfrm>
            <a:off x="457200" y="481013"/>
            <a:ext cx="8226425" cy="736600"/>
          </a:xfrm>
        </p:spPr>
        <p:txBody>
          <a:bodyPr/>
          <a:lstStyle/>
          <a:p>
            <a:pPr eaLnBrk="1">
              <a:buFont typeface="Times New Roman" pitchFamily="16" charset="0"/>
              <a:buNone/>
              <a:defRPr/>
            </a:pPr>
            <a:r>
              <a:rPr lang="en-US" dirty="0"/>
              <a:t>What did they do?</a:t>
            </a:r>
          </a:p>
        </p:txBody>
      </p:sp>
      <p:sp>
        <p:nvSpPr>
          <p:cNvPr id="250883" name="Content Placeholder 2">
            <a:extLst>
              <a:ext uri="{FF2B5EF4-FFF2-40B4-BE49-F238E27FC236}">
                <a16:creationId xmlns:a16="http://schemas.microsoft.com/office/drawing/2014/main" id="{1AF39D27-F526-43AD-99EC-62335FCA1C2C}"/>
              </a:ext>
            </a:extLst>
          </p:cNvPr>
          <p:cNvSpPr>
            <a:spLocks noGrp="1"/>
          </p:cNvSpPr>
          <p:nvPr>
            <p:ph idx="1"/>
          </p:nvPr>
        </p:nvSpPr>
        <p:spPr>
          <a:xfrm>
            <a:off x="457200" y="1285875"/>
            <a:ext cx="8226425" cy="4843463"/>
          </a:xfrm>
        </p:spPr>
        <p:txBody>
          <a:bodyPr/>
          <a:lstStyle/>
          <a:p>
            <a:pPr eaLnBrk="1"/>
            <a:r>
              <a:rPr lang="en-US" altLang="en-US">
                <a:solidFill>
                  <a:srgbClr val="404040"/>
                </a:solidFill>
                <a:ea typeface="ＭＳ Ｐゴシック" panose="020B0600070205080204" pitchFamily="34" charset="-128"/>
              </a:rPr>
              <a:t>Analysis existing access control methods and present a new Semantic Access Control Policy Language (SACPL) for describing Access Control Policies (ACPs) in cloud computing environment. </a:t>
            </a:r>
          </a:p>
          <a:p>
            <a:pPr eaLnBrk="1"/>
            <a:r>
              <a:rPr lang="en-US" altLang="en-US">
                <a:solidFill>
                  <a:srgbClr val="404040"/>
                </a:solidFill>
                <a:ea typeface="ＭＳ Ｐゴシック" panose="020B0600070205080204" pitchFamily="34" charset="-128"/>
              </a:rPr>
              <a:t>Access Control Oriented Ontology System (ACOOS) is designed as the semantic basis of SACPL. </a:t>
            </a:r>
          </a:p>
          <a:p>
            <a:pPr eaLnBrk="1"/>
            <a:r>
              <a:rPr lang="en-US" altLang="en-US">
                <a:solidFill>
                  <a:srgbClr val="404040"/>
                </a:solidFill>
                <a:ea typeface="ＭＳ Ｐゴシック" panose="020B0600070205080204" pitchFamily="34" charset="-128"/>
              </a:rPr>
              <a:t>Ontology-based SACPL language can effectively solve the interoperability issue of distributed ACPs. </a:t>
            </a:r>
          </a:p>
        </p:txBody>
      </p:sp>
      <p:sp>
        <p:nvSpPr>
          <p:cNvPr id="3" name="Slide Number Placeholder 2">
            <a:extLst>
              <a:ext uri="{FF2B5EF4-FFF2-40B4-BE49-F238E27FC236}">
                <a16:creationId xmlns:a16="http://schemas.microsoft.com/office/drawing/2014/main" id="{B5627F25-C131-4805-91E7-CC7F28F379A4}"/>
              </a:ext>
            </a:extLst>
          </p:cNvPr>
          <p:cNvSpPr>
            <a:spLocks noGrp="1"/>
          </p:cNvSpPr>
          <p:nvPr>
            <p:ph type="sldNum" sz="quarter" idx="12"/>
          </p:nvPr>
        </p:nvSpPr>
        <p:spPr/>
        <p:txBody>
          <a:bodyPr/>
          <a:lstStyle/>
          <a:p>
            <a:fld id="{C3802F7D-CE2A-4257-9499-27268CCBAA3C}" type="slidenum">
              <a:rPr lang="en-US" altLang="en-US" smtClean="0"/>
              <a:pPr/>
              <a:t>186</a:t>
            </a:fld>
            <a:endParaRPr lang="en-US" altLang="en-US"/>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618A7-F737-41BE-8C07-A44B66D130E0}"/>
              </a:ext>
            </a:extLst>
          </p:cNvPr>
          <p:cNvSpPr>
            <a:spLocks noGrp="1"/>
          </p:cNvSpPr>
          <p:nvPr>
            <p:ph type="title"/>
          </p:nvPr>
        </p:nvSpPr>
        <p:spPr>
          <a:xfrm>
            <a:off x="457200" y="481013"/>
            <a:ext cx="8226425" cy="736600"/>
          </a:xfrm>
        </p:spPr>
        <p:txBody>
          <a:bodyPr>
            <a:normAutofit fontScale="90000"/>
          </a:bodyPr>
          <a:lstStyle/>
          <a:p>
            <a:pPr eaLnBrk="1">
              <a:buFont typeface="Times New Roman" pitchFamily="16" charset="0"/>
              <a:buNone/>
              <a:defRPr/>
            </a:pPr>
            <a:r>
              <a:rPr lang="en-US" dirty="0"/>
              <a:t>Access Control Oriented Ontology System (ACOOS)</a:t>
            </a:r>
          </a:p>
        </p:txBody>
      </p:sp>
      <p:sp>
        <p:nvSpPr>
          <p:cNvPr id="251907" name="Content Placeholder 2">
            <a:extLst>
              <a:ext uri="{FF2B5EF4-FFF2-40B4-BE49-F238E27FC236}">
                <a16:creationId xmlns:a16="http://schemas.microsoft.com/office/drawing/2014/main" id="{086AA947-B915-4620-9AD9-A28341212DD5}"/>
              </a:ext>
            </a:extLst>
          </p:cNvPr>
          <p:cNvSpPr>
            <a:spLocks noGrp="1"/>
          </p:cNvSpPr>
          <p:nvPr>
            <p:ph idx="1"/>
          </p:nvPr>
        </p:nvSpPr>
        <p:spPr>
          <a:xfrm>
            <a:off x="457200" y="1285875"/>
            <a:ext cx="8226425" cy="4843463"/>
          </a:xfrm>
        </p:spPr>
        <p:txBody>
          <a:bodyPr/>
          <a:lstStyle/>
          <a:p>
            <a:pPr eaLnBrk="1"/>
            <a:r>
              <a:rPr lang="en-US" altLang="en-US">
                <a:solidFill>
                  <a:srgbClr val="404040"/>
                </a:solidFill>
                <a:ea typeface="ＭＳ Ｐゴシック" panose="020B0600070205080204" pitchFamily="34" charset="-128"/>
              </a:rPr>
              <a:t>Provide the common understandable semantic basis for access control in cloud computing environments.</a:t>
            </a:r>
          </a:p>
          <a:p>
            <a:pPr eaLnBrk="1"/>
            <a:r>
              <a:rPr lang="en-US" altLang="en-US">
                <a:solidFill>
                  <a:srgbClr val="404040"/>
                </a:solidFill>
                <a:ea typeface="ＭＳ Ｐゴシック" panose="020B0600070205080204" pitchFamily="34" charset="-128"/>
              </a:rPr>
              <a:t>Divided into four parts, Subject Ontology, Object Ontology, Action Ontology and Attribute Ontology </a:t>
            </a:r>
          </a:p>
          <a:p>
            <a:pPr eaLnBrk="1"/>
            <a:r>
              <a:rPr lang="en-US" altLang="en-US">
                <a:solidFill>
                  <a:srgbClr val="404040"/>
                </a:solidFill>
                <a:ea typeface="ＭＳ Ｐゴシック" panose="020B0600070205080204" pitchFamily="34" charset="-128"/>
              </a:rPr>
              <a:t>Web Ontology Language (OWL) is selected as the modeling language of ACOOS. </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Ontology is helpful to construct authorization policy within the scope of whole cloud computing environment based on policy definition elements with determined semantics. </a:t>
            </a:r>
          </a:p>
        </p:txBody>
      </p:sp>
      <p:sp>
        <p:nvSpPr>
          <p:cNvPr id="3" name="Slide Number Placeholder 2">
            <a:extLst>
              <a:ext uri="{FF2B5EF4-FFF2-40B4-BE49-F238E27FC236}">
                <a16:creationId xmlns:a16="http://schemas.microsoft.com/office/drawing/2014/main" id="{B84180DB-6907-4F5A-A07F-4AAFECB166CF}"/>
              </a:ext>
            </a:extLst>
          </p:cNvPr>
          <p:cNvSpPr>
            <a:spLocks noGrp="1"/>
          </p:cNvSpPr>
          <p:nvPr>
            <p:ph type="sldNum" sz="quarter" idx="12"/>
          </p:nvPr>
        </p:nvSpPr>
        <p:spPr/>
        <p:txBody>
          <a:bodyPr/>
          <a:lstStyle/>
          <a:p>
            <a:fld id="{C3802F7D-CE2A-4257-9499-27268CCBAA3C}" type="slidenum">
              <a:rPr lang="en-US" altLang="en-US" smtClean="0"/>
              <a:pPr/>
              <a:t>187</a:t>
            </a:fld>
            <a:endParaRPr lang="en-US" altLang="en-US"/>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C0F58-F493-4886-A30C-9FFDE037DFFD}"/>
              </a:ext>
            </a:extLst>
          </p:cNvPr>
          <p:cNvSpPr>
            <a:spLocks noGrp="1"/>
          </p:cNvSpPr>
          <p:nvPr>
            <p:ph type="title"/>
          </p:nvPr>
        </p:nvSpPr>
        <p:spPr>
          <a:xfrm>
            <a:off x="457200" y="481013"/>
            <a:ext cx="8226425" cy="736600"/>
          </a:xfrm>
        </p:spPr>
        <p:txBody>
          <a:bodyPr>
            <a:normAutofit fontScale="90000"/>
          </a:bodyPr>
          <a:lstStyle/>
          <a:p>
            <a:pPr eaLnBrk="1">
              <a:buFont typeface="Times New Roman" pitchFamily="16" charset="0"/>
              <a:buNone/>
              <a:defRPr/>
            </a:pPr>
            <a:r>
              <a:rPr lang="en-US" dirty="0"/>
              <a:t>Access Control Oriented Ontology System (ACOOS)</a:t>
            </a:r>
          </a:p>
        </p:txBody>
      </p:sp>
      <p:sp>
        <p:nvSpPr>
          <p:cNvPr id="253955" name="Content Placeholder 2">
            <a:extLst>
              <a:ext uri="{FF2B5EF4-FFF2-40B4-BE49-F238E27FC236}">
                <a16:creationId xmlns:a16="http://schemas.microsoft.com/office/drawing/2014/main" id="{B2B5F400-4D02-4572-8EF7-1A7F82EBB91B}"/>
              </a:ext>
            </a:extLst>
          </p:cNvPr>
          <p:cNvSpPr>
            <a:spLocks noGrp="1"/>
          </p:cNvSpPr>
          <p:nvPr>
            <p:ph idx="1"/>
          </p:nvPr>
        </p:nvSpPr>
        <p:spPr>
          <a:xfrm>
            <a:off x="457200" y="1285875"/>
            <a:ext cx="8226425" cy="4843463"/>
          </a:xfrm>
        </p:spPr>
        <p:txBody>
          <a:bodyPr/>
          <a:lstStyle/>
          <a:p>
            <a:pPr eaLnBrk="1"/>
            <a:r>
              <a:rPr lang="en-US" altLang="en-US">
                <a:solidFill>
                  <a:srgbClr val="404040"/>
                </a:solidFill>
                <a:ea typeface="ＭＳ Ｐゴシック" panose="020B0600070205080204" pitchFamily="34" charset="-128"/>
              </a:rPr>
              <a:t>Subject Ontology</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Subject is the entity that has a number of action permissions over object. </a:t>
            </a:r>
          </a:p>
          <a:p>
            <a:pPr lvl="2" eaLnBrk="1"/>
            <a:r>
              <a:rPr lang="en-US" altLang="en-US">
                <a:solidFill>
                  <a:srgbClr val="404040"/>
                </a:solidFill>
                <a:ea typeface="ＭＳ Ｐゴシック" panose="020B0600070205080204" pitchFamily="34" charset="-128"/>
              </a:rPr>
              <a:t>e.g., a user, a user group, an organization, a role, a process, a service </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Attribute of a subject is described by the data property </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The role in subject ontology represents the capability of a subject to implement a task. </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Access permission of resources can be encapsulated in the role. </a:t>
            </a:r>
          </a:p>
          <a:p>
            <a:pPr lvl="2" eaLnBrk="1"/>
            <a:r>
              <a:rPr lang="en-US" altLang="en-US">
                <a:solidFill>
                  <a:srgbClr val="404040"/>
                </a:solidFill>
                <a:ea typeface="ＭＳ Ｐゴシック" panose="020B0600070205080204" pitchFamily="34" charset="-128"/>
              </a:rPr>
              <a:t>If a subject is assigned to a role, it can access the resources indirectly.</a:t>
            </a:r>
          </a:p>
        </p:txBody>
      </p:sp>
      <p:sp>
        <p:nvSpPr>
          <p:cNvPr id="3" name="Slide Number Placeholder 2">
            <a:extLst>
              <a:ext uri="{FF2B5EF4-FFF2-40B4-BE49-F238E27FC236}">
                <a16:creationId xmlns:a16="http://schemas.microsoft.com/office/drawing/2014/main" id="{9AE49EAB-9FAE-4155-99E2-42A9F279A936}"/>
              </a:ext>
            </a:extLst>
          </p:cNvPr>
          <p:cNvSpPr>
            <a:spLocks noGrp="1"/>
          </p:cNvSpPr>
          <p:nvPr>
            <p:ph type="sldNum" sz="quarter" idx="12"/>
          </p:nvPr>
        </p:nvSpPr>
        <p:spPr/>
        <p:txBody>
          <a:bodyPr/>
          <a:lstStyle/>
          <a:p>
            <a:fld id="{C3802F7D-CE2A-4257-9499-27268CCBAA3C}" type="slidenum">
              <a:rPr lang="en-US" altLang="en-US" smtClean="0"/>
              <a:pPr/>
              <a:t>188</a:t>
            </a:fld>
            <a:endParaRPr lang="en-US" altLang="en-US"/>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05F60-99BF-49C4-A93F-465D597932EA}"/>
              </a:ext>
            </a:extLst>
          </p:cNvPr>
          <p:cNvSpPr>
            <a:spLocks noGrp="1"/>
          </p:cNvSpPr>
          <p:nvPr>
            <p:ph type="title"/>
          </p:nvPr>
        </p:nvSpPr>
        <p:spPr>
          <a:xfrm>
            <a:off x="457200" y="481013"/>
            <a:ext cx="8226425" cy="736600"/>
          </a:xfrm>
        </p:spPr>
        <p:txBody>
          <a:bodyPr>
            <a:normAutofit fontScale="90000"/>
          </a:bodyPr>
          <a:lstStyle/>
          <a:p>
            <a:pPr eaLnBrk="1">
              <a:buFont typeface="Times New Roman" pitchFamily="16" charset="0"/>
              <a:buNone/>
              <a:defRPr/>
            </a:pPr>
            <a:r>
              <a:rPr lang="en-US" dirty="0"/>
              <a:t>Access Control Oriented Ontology System (ACOOS)</a:t>
            </a:r>
          </a:p>
        </p:txBody>
      </p:sp>
      <p:sp>
        <p:nvSpPr>
          <p:cNvPr id="254979" name="Content Placeholder 2">
            <a:extLst>
              <a:ext uri="{FF2B5EF4-FFF2-40B4-BE49-F238E27FC236}">
                <a16:creationId xmlns:a16="http://schemas.microsoft.com/office/drawing/2014/main" id="{02F5BD6D-D474-4529-B8C1-08FD4B6F4153}"/>
              </a:ext>
            </a:extLst>
          </p:cNvPr>
          <p:cNvSpPr>
            <a:spLocks noGrp="1"/>
          </p:cNvSpPr>
          <p:nvPr>
            <p:ph idx="1"/>
          </p:nvPr>
        </p:nvSpPr>
        <p:spPr>
          <a:xfrm>
            <a:off x="457200" y="1285875"/>
            <a:ext cx="8226425" cy="4843463"/>
          </a:xfrm>
        </p:spPr>
        <p:txBody>
          <a:bodyPr/>
          <a:lstStyle/>
          <a:p>
            <a:pPr eaLnBrk="1"/>
            <a:r>
              <a:rPr lang="en-US" altLang="en-US">
                <a:solidFill>
                  <a:srgbClr val="404040"/>
                </a:solidFill>
                <a:ea typeface="ＭＳ Ｐゴシック" panose="020B0600070205080204" pitchFamily="34" charset="-128"/>
              </a:rPr>
              <a:t>Object Ontology</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Object is the entity as receptor of action and is need for protection. </a:t>
            </a:r>
          </a:p>
          <a:p>
            <a:pPr lvl="2" eaLnBrk="1"/>
            <a:r>
              <a:rPr lang="en-US" altLang="en-US">
                <a:solidFill>
                  <a:srgbClr val="404040"/>
                </a:solidFill>
                <a:ea typeface="ＭＳ Ｐゴシック" panose="020B0600070205080204" pitchFamily="34" charset="-128"/>
              </a:rPr>
              <a:t>e.g., data, documents, services and other resources. </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Attribute of an object is described by the data property and object property of OWL with hasObjectDataAttribute and hasObjectAttribute respectively. </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Object group can also be used to define the rule to organize objects. </a:t>
            </a:r>
          </a:p>
          <a:p>
            <a:pPr lvl="2" eaLnBrk="1"/>
            <a:r>
              <a:rPr lang="en-US" altLang="en-US">
                <a:solidFill>
                  <a:srgbClr val="404040"/>
                </a:solidFill>
                <a:ea typeface="ＭＳ Ｐゴシック" panose="020B0600070205080204" pitchFamily="34" charset="-128"/>
              </a:rPr>
              <a:t>Each object group in fact establishes a new object concept, all object individuals of the object concept have object attribute values of the object group.</a:t>
            </a:r>
          </a:p>
        </p:txBody>
      </p:sp>
      <p:sp>
        <p:nvSpPr>
          <p:cNvPr id="3" name="Slide Number Placeholder 2">
            <a:extLst>
              <a:ext uri="{FF2B5EF4-FFF2-40B4-BE49-F238E27FC236}">
                <a16:creationId xmlns:a16="http://schemas.microsoft.com/office/drawing/2014/main" id="{2668E947-06B3-41A1-B6DC-F797C9D52CB0}"/>
              </a:ext>
            </a:extLst>
          </p:cNvPr>
          <p:cNvSpPr>
            <a:spLocks noGrp="1"/>
          </p:cNvSpPr>
          <p:nvPr>
            <p:ph type="sldNum" sz="quarter" idx="12"/>
          </p:nvPr>
        </p:nvSpPr>
        <p:spPr/>
        <p:txBody>
          <a:bodyPr/>
          <a:lstStyle/>
          <a:p>
            <a:fld id="{C3802F7D-CE2A-4257-9499-27268CCBAA3C}" type="slidenum">
              <a:rPr lang="en-US" altLang="en-US" smtClean="0"/>
              <a:pPr/>
              <a:t>189</a:t>
            </a:fld>
            <a:endParaRPr lang="en-US"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6CCA3-DDD6-44A4-87E4-038AF5E989A3}"/>
              </a:ext>
            </a:extLst>
          </p:cNvPr>
          <p:cNvSpPr>
            <a:spLocks noGrp="1"/>
          </p:cNvSpPr>
          <p:nvPr>
            <p:ph type="title"/>
          </p:nvPr>
        </p:nvSpPr>
        <p:spPr/>
        <p:txBody>
          <a:bodyPr/>
          <a:lstStyle/>
          <a:p>
            <a:pPr eaLnBrk="1" hangingPunct="1"/>
            <a:r>
              <a:rPr lang="en-US" altLang="en-US">
                <a:solidFill>
                  <a:srgbClr val="1E1C11"/>
                </a:solidFill>
                <a:ea typeface="ＭＳ Ｐゴシック" panose="020B0600070205080204" pitchFamily="34" charset="-128"/>
              </a:rPr>
              <a:t>Part II: Security and Privacy Issues </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in Cloud Computing - Big Picture</a:t>
            </a:r>
          </a:p>
        </p:txBody>
      </p:sp>
      <p:sp>
        <p:nvSpPr>
          <p:cNvPr id="49155" name="Content Placeholder 2">
            <a:extLst>
              <a:ext uri="{FF2B5EF4-FFF2-40B4-BE49-F238E27FC236}">
                <a16:creationId xmlns:a16="http://schemas.microsoft.com/office/drawing/2014/main" id="{3DFA4967-ED0C-4FD4-AF3A-4279300596AE}"/>
              </a:ext>
            </a:extLst>
          </p:cNvPr>
          <p:cNvSpPr>
            <a:spLocks noGrp="1"/>
          </p:cNvSpPr>
          <p:nvPr>
            <p:ph idx="1"/>
          </p:nvPr>
        </p:nvSpPr>
        <p:spPr/>
        <p:txBody>
          <a:bodyPr>
            <a:normAutofit/>
          </a:bodyPr>
          <a:lstStyle/>
          <a:p>
            <a:pPr eaLnBrk="1" hangingPunct="1"/>
            <a:r>
              <a:rPr lang="en-US" altLang="en-US" sz="3200">
                <a:solidFill>
                  <a:srgbClr val="1E1C11"/>
                </a:solidFill>
                <a:ea typeface="ＭＳ Ｐゴシック" panose="020B0600070205080204" pitchFamily="34" charset="-128"/>
              </a:rPr>
              <a:t>Infrastructure Security</a:t>
            </a:r>
          </a:p>
          <a:p>
            <a:pPr eaLnBrk="1" hangingPunct="1"/>
            <a:r>
              <a:rPr lang="en-US" altLang="en-US" sz="3200">
                <a:solidFill>
                  <a:srgbClr val="1E1C11"/>
                </a:solidFill>
                <a:ea typeface="ＭＳ Ｐゴシック" panose="020B0600070205080204" pitchFamily="34" charset="-128"/>
              </a:rPr>
              <a:t>Data Security and Storage</a:t>
            </a:r>
          </a:p>
          <a:p>
            <a:pPr eaLnBrk="1" hangingPunct="1"/>
            <a:r>
              <a:rPr lang="en-US" altLang="en-US" sz="3200">
                <a:solidFill>
                  <a:srgbClr val="1E1C11"/>
                </a:solidFill>
                <a:ea typeface="ＭＳ Ｐゴシック" panose="020B0600070205080204" pitchFamily="34" charset="-128"/>
              </a:rPr>
              <a:t>Identity and Access Management (IAM)</a:t>
            </a:r>
          </a:p>
          <a:p>
            <a:pPr eaLnBrk="1" hangingPunct="1"/>
            <a:r>
              <a:rPr lang="en-US" altLang="en-US" sz="3200">
                <a:solidFill>
                  <a:srgbClr val="1E1C11"/>
                </a:solidFill>
                <a:ea typeface="ＭＳ Ｐゴシック" panose="020B0600070205080204" pitchFamily="34" charset="-128"/>
              </a:rPr>
              <a:t>Privacy</a:t>
            </a:r>
          </a:p>
          <a:p>
            <a:pPr eaLnBrk="1" hangingPunct="1"/>
            <a:endParaRPr lang="en-US" altLang="en-US" sz="3200">
              <a:solidFill>
                <a:srgbClr val="1E1C11"/>
              </a:solidFill>
              <a:ea typeface="ＭＳ Ｐゴシック" panose="020B0600070205080204" pitchFamily="34" charset="-128"/>
            </a:endParaRPr>
          </a:p>
          <a:p>
            <a:pPr eaLnBrk="1" hangingPunct="1"/>
            <a:r>
              <a:rPr lang="en-US" altLang="en-US" sz="3200">
                <a:solidFill>
                  <a:srgbClr val="7F7F7F"/>
                </a:solidFill>
                <a:ea typeface="ＭＳ Ｐゴシック" panose="020B0600070205080204" pitchFamily="34" charset="-128"/>
              </a:rPr>
              <a:t>And more…</a:t>
            </a:r>
          </a:p>
        </p:txBody>
      </p:sp>
      <p:sp>
        <p:nvSpPr>
          <p:cNvPr id="49156" name="Slide Number Placeholder 3">
            <a:extLst>
              <a:ext uri="{FF2B5EF4-FFF2-40B4-BE49-F238E27FC236}">
                <a16:creationId xmlns:a16="http://schemas.microsoft.com/office/drawing/2014/main" id="{027DFDE5-CE38-45F4-8486-14799AEEB22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D1B6D69B-08A7-4765-BA6C-7AD038C63DAB}" type="slidenum">
              <a:rPr lang="en-US" altLang="en-US" sz="1200">
                <a:solidFill>
                  <a:srgbClr val="898989"/>
                </a:solidFill>
                <a:latin typeface="Calibri" panose="020F0502020204030204" pitchFamily="34" charset="0"/>
              </a:rPr>
              <a:pPr eaLnBrk="1" hangingPunct="1"/>
              <a:t>19</a:t>
            </a:fld>
            <a:endParaRPr lang="en-US" altLang="en-US" sz="1200">
              <a:solidFill>
                <a:srgbClr val="898989"/>
              </a:solidFill>
              <a:latin typeface="Calibri" panose="020F0502020204030204" pitchFamily="34" charset="0"/>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ED8A3-2A65-40AA-B371-A072EC191822}"/>
              </a:ext>
            </a:extLst>
          </p:cNvPr>
          <p:cNvSpPr>
            <a:spLocks noGrp="1"/>
          </p:cNvSpPr>
          <p:nvPr>
            <p:ph type="title"/>
          </p:nvPr>
        </p:nvSpPr>
        <p:spPr>
          <a:xfrm>
            <a:off x="457200" y="481013"/>
            <a:ext cx="8226425" cy="736600"/>
          </a:xfrm>
        </p:spPr>
        <p:txBody>
          <a:bodyPr>
            <a:normAutofit fontScale="90000"/>
          </a:bodyPr>
          <a:lstStyle/>
          <a:p>
            <a:pPr eaLnBrk="1">
              <a:buFont typeface="Times New Roman" pitchFamily="16" charset="0"/>
              <a:buNone/>
              <a:defRPr/>
            </a:pPr>
            <a:r>
              <a:rPr lang="en-US" dirty="0"/>
              <a:t>Access Control Oriented Ontology System (ACOOS)</a:t>
            </a:r>
          </a:p>
        </p:txBody>
      </p:sp>
      <p:sp>
        <p:nvSpPr>
          <p:cNvPr id="256003" name="Content Placeholder 2">
            <a:extLst>
              <a:ext uri="{FF2B5EF4-FFF2-40B4-BE49-F238E27FC236}">
                <a16:creationId xmlns:a16="http://schemas.microsoft.com/office/drawing/2014/main" id="{B77ED606-E30D-4727-B8C8-5AAEBDE5E861}"/>
              </a:ext>
            </a:extLst>
          </p:cNvPr>
          <p:cNvSpPr>
            <a:spLocks noGrp="1"/>
          </p:cNvSpPr>
          <p:nvPr>
            <p:ph idx="1"/>
          </p:nvPr>
        </p:nvSpPr>
        <p:spPr>
          <a:xfrm>
            <a:off x="457200" y="1285875"/>
            <a:ext cx="8226425" cy="4843463"/>
          </a:xfrm>
        </p:spPr>
        <p:txBody>
          <a:bodyPr/>
          <a:lstStyle/>
          <a:p>
            <a:pPr eaLnBrk="1"/>
            <a:r>
              <a:rPr lang="en-US" altLang="en-US">
                <a:solidFill>
                  <a:srgbClr val="404040"/>
                </a:solidFill>
                <a:ea typeface="ＭＳ Ｐゴシック" panose="020B0600070205080204" pitchFamily="34" charset="-128"/>
              </a:rPr>
              <a:t>Action Ontology</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With the cloud computing technology, usually a large number of subjects and objects but only a relatively small number of actions could be found </a:t>
            </a:r>
          </a:p>
          <a:p>
            <a:pPr lvl="2" eaLnBrk="1"/>
            <a:r>
              <a:rPr lang="en-US" altLang="en-US">
                <a:solidFill>
                  <a:srgbClr val="404040"/>
                </a:solidFill>
                <a:ea typeface="ＭＳ Ｐゴシック" panose="020B0600070205080204" pitchFamily="34" charset="-128"/>
              </a:rPr>
              <a:t>e.g., such as reading, writing and execution</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Action also has properties, known as the ActionAttribute, which describes various information of action for authorization and management.</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Action group can be defined with helpful for the definition of rules. </a:t>
            </a:r>
          </a:p>
          <a:p>
            <a:pPr lvl="2" eaLnBrk="1"/>
            <a:r>
              <a:rPr lang="en-US" altLang="en-US">
                <a:solidFill>
                  <a:srgbClr val="404040"/>
                </a:solidFill>
                <a:ea typeface="ＭＳ Ｐゴシック" panose="020B0600070205080204" pitchFamily="34" charset="-128"/>
              </a:rPr>
              <a:t>The definition of action group, nearly the same with the object group, will not repeat it again.</a:t>
            </a:r>
          </a:p>
        </p:txBody>
      </p:sp>
      <p:sp>
        <p:nvSpPr>
          <p:cNvPr id="3" name="Slide Number Placeholder 2">
            <a:extLst>
              <a:ext uri="{FF2B5EF4-FFF2-40B4-BE49-F238E27FC236}">
                <a16:creationId xmlns:a16="http://schemas.microsoft.com/office/drawing/2014/main" id="{FF1ECC9D-11C2-4786-ABA6-F23323D48BFF}"/>
              </a:ext>
            </a:extLst>
          </p:cNvPr>
          <p:cNvSpPr>
            <a:spLocks noGrp="1"/>
          </p:cNvSpPr>
          <p:nvPr>
            <p:ph type="sldNum" sz="quarter" idx="12"/>
          </p:nvPr>
        </p:nvSpPr>
        <p:spPr/>
        <p:txBody>
          <a:bodyPr/>
          <a:lstStyle/>
          <a:p>
            <a:fld id="{C3802F7D-CE2A-4257-9499-27268CCBAA3C}" type="slidenum">
              <a:rPr lang="en-US" altLang="en-US" smtClean="0"/>
              <a:pPr/>
              <a:t>190</a:t>
            </a:fld>
            <a:endParaRPr lang="en-US" altLang="en-US"/>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7FBBB-633A-4E85-A9A6-F7BD35A1EC2A}"/>
              </a:ext>
            </a:extLst>
          </p:cNvPr>
          <p:cNvSpPr>
            <a:spLocks noGrp="1"/>
          </p:cNvSpPr>
          <p:nvPr>
            <p:ph type="title"/>
          </p:nvPr>
        </p:nvSpPr>
        <p:spPr>
          <a:xfrm>
            <a:off x="457200" y="481013"/>
            <a:ext cx="8226425" cy="736600"/>
          </a:xfrm>
        </p:spPr>
        <p:txBody>
          <a:bodyPr>
            <a:normAutofit fontScale="90000"/>
          </a:bodyPr>
          <a:lstStyle/>
          <a:p>
            <a:pPr eaLnBrk="1">
              <a:buFont typeface="Times New Roman" pitchFamily="16" charset="0"/>
              <a:buNone/>
              <a:defRPr/>
            </a:pPr>
            <a:r>
              <a:rPr lang="en-US" dirty="0"/>
              <a:t>Access Control Oriented Ontology System (ACOOS)</a:t>
            </a:r>
          </a:p>
        </p:txBody>
      </p:sp>
      <p:sp>
        <p:nvSpPr>
          <p:cNvPr id="257027" name="Content Placeholder 2">
            <a:extLst>
              <a:ext uri="{FF2B5EF4-FFF2-40B4-BE49-F238E27FC236}">
                <a16:creationId xmlns:a16="http://schemas.microsoft.com/office/drawing/2014/main" id="{D007725E-2B24-4FF9-8F44-15C22CB6DF84}"/>
              </a:ext>
            </a:extLst>
          </p:cNvPr>
          <p:cNvSpPr>
            <a:spLocks noGrp="1"/>
          </p:cNvSpPr>
          <p:nvPr>
            <p:ph idx="1"/>
          </p:nvPr>
        </p:nvSpPr>
        <p:spPr>
          <a:xfrm>
            <a:off x="457200" y="1285875"/>
            <a:ext cx="8226425" cy="4843463"/>
          </a:xfrm>
        </p:spPr>
        <p:txBody>
          <a:bodyPr/>
          <a:lstStyle/>
          <a:p>
            <a:pPr eaLnBrk="1"/>
            <a:r>
              <a:rPr lang="en-US" altLang="en-US">
                <a:solidFill>
                  <a:srgbClr val="404040"/>
                </a:solidFill>
                <a:ea typeface="ＭＳ Ｐゴシック" panose="020B0600070205080204" pitchFamily="34" charset="-128"/>
              </a:rPr>
              <a:t>Attribute Ontology</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Attribute types are defined in the attribute ontology, can be used to define the attribute of almost all entities, including the subject, object and action.</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The attribute value of entities is often needed to determine whether meet the Permit conditions or Deny ones. </a:t>
            </a:r>
          </a:p>
        </p:txBody>
      </p:sp>
      <p:sp>
        <p:nvSpPr>
          <p:cNvPr id="3" name="Slide Number Placeholder 2">
            <a:extLst>
              <a:ext uri="{FF2B5EF4-FFF2-40B4-BE49-F238E27FC236}">
                <a16:creationId xmlns:a16="http://schemas.microsoft.com/office/drawing/2014/main" id="{36BE9CE3-5BED-43B8-A88A-F0FC02009D4C}"/>
              </a:ext>
            </a:extLst>
          </p:cNvPr>
          <p:cNvSpPr>
            <a:spLocks noGrp="1"/>
          </p:cNvSpPr>
          <p:nvPr>
            <p:ph type="sldNum" sz="quarter" idx="12"/>
          </p:nvPr>
        </p:nvSpPr>
        <p:spPr/>
        <p:txBody>
          <a:bodyPr/>
          <a:lstStyle/>
          <a:p>
            <a:fld id="{C3802F7D-CE2A-4257-9499-27268CCBAA3C}" type="slidenum">
              <a:rPr lang="en-US" altLang="en-US" smtClean="0"/>
              <a:pPr/>
              <a:t>191</a:t>
            </a:fld>
            <a:endParaRPr lang="en-US" altLang="en-US"/>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54C29-30EA-472A-A7E9-9DFA189A603E}"/>
              </a:ext>
            </a:extLst>
          </p:cNvPr>
          <p:cNvSpPr>
            <a:spLocks noGrp="1"/>
          </p:cNvSpPr>
          <p:nvPr>
            <p:ph type="title"/>
          </p:nvPr>
        </p:nvSpPr>
        <p:spPr>
          <a:xfrm>
            <a:off x="457200" y="481013"/>
            <a:ext cx="8226425" cy="736600"/>
          </a:xfrm>
        </p:spPr>
        <p:txBody>
          <a:bodyPr>
            <a:normAutofit fontScale="90000"/>
          </a:bodyPr>
          <a:lstStyle/>
          <a:p>
            <a:pPr eaLnBrk="1">
              <a:buFont typeface="Times New Roman" pitchFamily="16" charset="0"/>
              <a:buNone/>
              <a:defRPr/>
            </a:pPr>
            <a:r>
              <a:rPr lang="en-US" dirty="0"/>
              <a:t>Semantic Access Control Policy Language (SACPL)</a:t>
            </a:r>
          </a:p>
        </p:txBody>
      </p:sp>
      <p:sp>
        <p:nvSpPr>
          <p:cNvPr id="258051" name="Content Placeholder 2">
            <a:extLst>
              <a:ext uri="{FF2B5EF4-FFF2-40B4-BE49-F238E27FC236}">
                <a16:creationId xmlns:a16="http://schemas.microsoft.com/office/drawing/2014/main" id="{958ABDF7-152D-4879-801D-833E744F845E}"/>
              </a:ext>
            </a:extLst>
          </p:cNvPr>
          <p:cNvSpPr>
            <a:spLocks noGrp="1"/>
          </p:cNvSpPr>
          <p:nvPr>
            <p:ph idx="1"/>
          </p:nvPr>
        </p:nvSpPr>
        <p:spPr>
          <a:xfrm>
            <a:off x="457200" y="1285875"/>
            <a:ext cx="8226425" cy="4843463"/>
          </a:xfrm>
        </p:spPr>
        <p:txBody>
          <a:bodyPr/>
          <a:lstStyle/>
          <a:p>
            <a:pPr eaLnBrk="1"/>
            <a:r>
              <a:rPr lang="en-US" altLang="en-US">
                <a:solidFill>
                  <a:srgbClr val="404040"/>
                </a:solidFill>
                <a:ea typeface="ＭＳ Ｐゴシック" panose="020B0600070205080204" pitchFamily="34" charset="-128"/>
              </a:rPr>
              <a:t>Policy markup language, such as XACML, supports description and management of distributed policies. </a:t>
            </a:r>
          </a:p>
          <a:p>
            <a:pPr eaLnBrk="1"/>
            <a:r>
              <a:rPr lang="en-US" altLang="en-US">
                <a:solidFill>
                  <a:srgbClr val="404040"/>
                </a:solidFill>
                <a:ea typeface="ＭＳ Ｐゴシック" panose="020B0600070205080204" pitchFamily="34" charset="-128"/>
              </a:rPr>
              <a:t>The ACP of an object (resource) may be completed by a number of departments even organizations, such as information systems department, human resources and financial department. </a:t>
            </a:r>
          </a:p>
          <a:p>
            <a:pPr eaLnBrk="1"/>
            <a:r>
              <a:rPr lang="en-US" altLang="en-US">
                <a:solidFill>
                  <a:srgbClr val="404040"/>
                </a:solidFill>
                <a:ea typeface="ＭＳ Ｐゴシック" panose="020B0600070205080204" pitchFamily="34" charset="-128"/>
              </a:rPr>
              <a:t>The same ACP may be applied to the internal network protection, e-mail system, remote access systems, or a cloud computing platform. </a:t>
            </a:r>
          </a:p>
          <a:p>
            <a:pPr eaLnBrk="1"/>
            <a:r>
              <a:rPr lang="en-US" altLang="en-US">
                <a:solidFill>
                  <a:srgbClr val="404040"/>
                </a:solidFill>
                <a:ea typeface="ＭＳ Ｐゴシック" panose="020B0600070205080204" pitchFamily="34" charset="-128"/>
              </a:rPr>
              <a:t>As a result, in cloud computing environment, the issue of interoperability among policies is more important than ever before.</a:t>
            </a:r>
          </a:p>
        </p:txBody>
      </p:sp>
      <p:sp>
        <p:nvSpPr>
          <p:cNvPr id="3" name="Slide Number Placeholder 2">
            <a:extLst>
              <a:ext uri="{FF2B5EF4-FFF2-40B4-BE49-F238E27FC236}">
                <a16:creationId xmlns:a16="http://schemas.microsoft.com/office/drawing/2014/main" id="{1B036340-DD72-43C9-ACB4-9F73315C1465}"/>
              </a:ext>
            </a:extLst>
          </p:cNvPr>
          <p:cNvSpPr>
            <a:spLocks noGrp="1"/>
          </p:cNvSpPr>
          <p:nvPr>
            <p:ph type="sldNum" sz="quarter" idx="12"/>
          </p:nvPr>
        </p:nvSpPr>
        <p:spPr/>
        <p:txBody>
          <a:bodyPr/>
          <a:lstStyle/>
          <a:p>
            <a:fld id="{C3802F7D-CE2A-4257-9499-27268CCBAA3C}" type="slidenum">
              <a:rPr lang="en-US" altLang="en-US" smtClean="0"/>
              <a:pPr/>
              <a:t>192</a:t>
            </a:fld>
            <a:endParaRPr lang="en-US" altLang="en-US"/>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66796A10-EDE0-4D0A-9CF9-79529DD1356C}"/>
              </a:ext>
            </a:extLst>
          </p:cNvPr>
          <p:cNvSpPr>
            <a:spLocks noGrp="1" noChangeArrowheads="1"/>
          </p:cNvSpPr>
          <p:nvPr>
            <p:ph type="title"/>
          </p:nvPr>
        </p:nvSpPr>
        <p:spPr>
          <a:xfrm>
            <a:off x="457200" y="274638"/>
            <a:ext cx="8229600" cy="334962"/>
          </a:xfrm>
        </p:spPr>
        <p:txBody>
          <a:bodyPr>
            <a:noAutofit/>
          </a:bodyPr>
          <a:lstStyle/>
          <a:p>
            <a:pPr eaLnBrk="1" hangingPunct="1">
              <a:defRPr/>
            </a:pPr>
            <a:r>
              <a:rPr lang="en-US" sz="2000" dirty="0">
                <a:ea typeface="+mj-ea"/>
              </a:rPr>
              <a:t>References</a:t>
            </a:r>
          </a:p>
        </p:txBody>
      </p:sp>
      <p:sp>
        <p:nvSpPr>
          <p:cNvPr id="201731" name="Rectangle 3">
            <a:extLst>
              <a:ext uri="{FF2B5EF4-FFF2-40B4-BE49-F238E27FC236}">
                <a16:creationId xmlns:a16="http://schemas.microsoft.com/office/drawing/2014/main" id="{3D0AD72A-22CE-4EDC-9F78-B0DE124CF517}"/>
              </a:ext>
            </a:extLst>
          </p:cNvPr>
          <p:cNvSpPr>
            <a:spLocks noGrp="1" noChangeArrowheads="1"/>
          </p:cNvSpPr>
          <p:nvPr>
            <p:ph idx="1"/>
          </p:nvPr>
        </p:nvSpPr>
        <p:spPr>
          <a:xfrm>
            <a:off x="457200" y="884238"/>
            <a:ext cx="8229600" cy="5592762"/>
          </a:xfrm>
        </p:spPr>
        <p:txBody>
          <a:bodyPr>
            <a:normAutofit lnSpcReduction="10000"/>
          </a:bodyPr>
          <a:lstStyle/>
          <a:p>
            <a:pPr marL="609600" indent="-609600" eaLnBrk="1" hangingPunct="1">
              <a:lnSpc>
                <a:spcPct val="80000"/>
              </a:lnSpc>
              <a:buFont typeface="Calibri" panose="020F0502020204030204" pitchFamily="34" charset="0"/>
              <a:buAutoNum type="arabicPeriod"/>
            </a:pPr>
            <a:r>
              <a:rPr lang="en-US" altLang="en-US" sz="1000">
                <a:solidFill>
                  <a:srgbClr val="1E1C11"/>
                </a:solidFill>
                <a:ea typeface="ＭＳ Ｐゴシック" panose="020B0600070205080204" pitchFamily="34" charset="-128"/>
              </a:rPr>
              <a:t>NIST (Authors: P. Mell and T. Grance), "The NIST Definition of Cloud Computing (ver. 15)," National Institute of Standards and Technology, Information Technology Laboratory (October 7 2009).</a:t>
            </a:r>
          </a:p>
          <a:p>
            <a:pPr marL="609600" indent="-609600" eaLnBrk="1" hangingPunct="1">
              <a:lnSpc>
                <a:spcPct val="80000"/>
              </a:lnSpc>
              <a:buFontTx/>
              <a:buAutoNum type="arabicPeriod"/>
            </a:pPr>
            <a:r>
              <a:rPr lang="en-US" altLang="en-US" sz="1000">
                <a:solidFill>
                  <a:srgbClr val="1E1C11"/>
                </a:solidFill>
                <a:ea typeface="ＭＳ Ｐゴシック" panose="020B0600070205080204" pitchFamily="34" charset="-128"/>
              </a:rPr>
              <a:t>J. McDermott, (2009) "Security Requirements for Virtualization in Cloud Computing," presented at the ACSAC Cloud Security Workshop, Honolulu, Hawaii, USA, 2009.</a:t>
            </a:r>
          </a:p>
          <a:p>
            <a:pPr marL="609600" indent="-609600" eaLnBrk="1" hangingPunct="1">
              <a:lnSpc>
                <a:spcPct val="80000"/>
              </a:lnSpc>
              <a:buFontTx/>
              <a:buAutoNum type="arabicPeriod"/>
            </a:pPr>
            <a:r>
              <a:rPr lang="en-US" altLang="en-US" sz="1000">
                <a:solidFill>
                  <a:srgbClr val="1E1C11"/>
                </a:solidFill>
                <a:ea typeface="ＭＳ Ｐゴシック" panose="020B0600070205080204" pitchFamily="34" charset="-128"/>
              </a:rPr>
              <a:t>J. Camp. (2001), “Trust and Risk in Internet Commerce,” MIT Press</a:t>
            </a:r>
          </a:p>
          <a:p>
            <a:pPr marL="609600" indent="-609600" eaLnBrk="1" hangingPunct="1">
              <a:lnSpc>
                <a:spcPct val="80000"/>
              </a:lnSpc>
              <a:buFontTx/>
              <a:buAutoNum type="arabicPeriod"/>
            </a:pPr>
            <a:r>
              <a:rPr lang="en-US" altLang="en-US" sz="1000">
                <a:solidFill>
                  <a:srgbClr val="1E1C11"/>
                </a:solidFill>
                <a:ea typeface="ＭＳ Ｐゴシック" panose="020B0600070205080204" pitchFamily="34" charset="-128"/>
              </a:rPr>
              <a:t>T. Ristenpart et al. (2009) “Hey You Get Off My Cloud,” Proceedings of the 16th ACM conference on Computer and communications security, Chicago, Illinois, USA</a:t>
            </a:r>
          </a:p>
          <a:p>
            <a:pPr marL="609600" indent="-609600" eaLnBrk="1" hangingPunct="1">
              <a:buFont typeface="Calibri" panose="020F0502020204030204" pitchFamily="34" charset="0"/>
              <a:buAutoNum type="arabicPeriod"/>
            </a:pPr>
            <a:r>
              <a:rPr lang="en-US" altLang="en-US" sz="1000">
                <a:solidFill>
                  <a:srgbClr val="1E1C11"/>
                </a:solidFill>
                <a:ea typeface="ＭＳ Ｐゴシック" panose="020B0600070205080204" pitchFamily="34" charset="-128"/>
              </a:rPr>
              <a:t>Security and Privacy in Cloud Computing, Dept. of CS at Johns Hopkins University.  	 www.cs.jhu.edu/~ragib/sp10/cs412                                                 </a:t>
            </a:r>
          </a:p>
          <a:p>
            <a:pPr marL="609600" indent="-609600" eaLnBrk="1" hangingPunct="1">
              <a:buFont typeface="Calibri" panose="020F0502020204030204" pitchFamily="34" charset="0"/>
              <a:buAutoNum type="arabicPeriod"/>
            </a:pPr>
            <a:r>
              <a:rPr lang="en-US" altLang="en-US" sz="1000">
                <a:solidFill>
                  <a:srgbClr val="1E1C11"/>
                </a:solidFill>
                <a:ea typeface="ＭＳ Ｐゴシック" panose="020B0600070205080204" pitchFamily="34" charset="-128"/>
              </a:rPr>
              <a:t>Cloud Security and Privacy: An Enterprise Perspective on Risks and Compliance  by Tim Mather and Subra Kumaraswamy</a:t>
            </a:r>
          </a:p>
          <a:p>
            <a:pPr marL="609600" indent="-609600" eaLnBrk="1" hangingPunct="1">
              <a:buFont typeface="Calibri" panose="020F0502020204030204" pitchFamily="34" charset="0"/>
              <a:buAutoNum type="arabicPeriod"/>
            </a:pPr>
            <a:r>
              <a:rPr lang="en-US" altLang="en-US" sz="1000">
                <a:solidFill>
                  <a:srgbClr val="1E1C11"/>
                </a:solidFill>
                <a:ea typeface="ＭＳ Ｐゴシック" panose="020B0600070205080204" pitchFamily="34" charset="-128"/>
              </a:rPr>
              <a:t>Afraid of outside cloud attacks? You're missing the real threat. </a:t>
            </a:r>
            <a:r>
              <a:rPr lang="en-US" altLang="en-US" sz="1000">
                <a:solidFill>
                  <a:srgbClr val="1E1C11"/>
                </a:solidFill>
                <a:ea typeface="ＭＳ Ｐゴシック" panose="020B0600070205080204" pitchFamily="34" charset="-128"/>
                <a:hlinkClick r:id="rId2"/>
              </a:rPr>
              <a:t>http://www.infoworld.com/d/cloud-computing/afraid-outside-cloud-attacks-youre-missing-real-threat-894</a:t>
            </a:r>
            <a:endParaRPr lang="en-US" altLang="en-US" sz="1000">
              <a:solidFill>
                <a:srgbClr val="1E1C11"/>
              </a:solidFill>
              <a:ea typeface="ＭＳ Ｐゴシック" panose="020B0600070205080204" pitchFamily="34" charset="-128"/>
            </a:endParaRPr>
          </a:p>
          <a:p>
            <a:pPr marL="609600" indent="-609600" eaLnBrk="1" hangingPunct="1">
              <a:buFont typeface="Calibri" panose="020F0502020204030204" pitchFamily="34" charset="0"/>
              <a:buAutoNum type="arabicPeriod"/>
            </a:pPr>
            <a:r>
              <a:rPr lang="en-US" altLang="en-US" sz="1000" b="1">
                <a:solidFill>
                  <a:srgbClr val="1E1C11"/>
                </a:solidFill>
                <a:ea typeface="ＭＳ Ｐゴシック" panose="020B0600070205080204" pitchFamily="34" charset="-128"/>
              </a:rPr>
              <a:t>Amazon downplays report highlighting vulnerabilities in its cloud service. </a:t>
            </a:r>
            <a:r>
              <a:rPr lang="en-US" altLang="en-US" sz="1000" b="1">
                <a:solidFill>
                  <a:srgbClr val="1E1C11"/>
                </a:solidFill>
                <a:ea typeface="ＭＳ Ｐゴシック" panose="020B0600070205080204" pitchFamily="34" charset="-128"/>
                <a:hlinkClick r:id="rId3"/>
              </a:rPr>
              <a:t>http://www.computerworld.com/s/article/9140074/Amazon_downplays_report_highlighting_vulnerabilities_in_its_cloud_service</a:t>
            </a:r>
            <a:endParaRPr lang="en-US" altLang="en-US" sz="1000" b="1">
              <a:solidFill>
                <a:srgbClr val="1E1C11"/>
              </a:solidFill>
              <a:ea typeface="ＭＳ Ｐゴシック" panose="020B0600070205080204" pitchFamily="34" charset="-128"/>
            </a:endParaRPr>
          </a:p>
          <a:p>
            <a:pPr marL="609600" indent="-609600" eaLnBrk="1" hangingPunct="1">
              <a:buFont typeface="Calibri" panose="020F0502020204030204" pitchFamily="34" charset="0"/>
              <a:buAutoNum type="arabicPeriod"/>
            </a:pPr>
            <a:r>
              <a:rPr lang="en-US" altLang="en-US" sz="1000" b="1">
                <a:solidFill>
                  <a:srgbClr val="1E1C11"/>
                </a:solidFill>
                <a:ea typeface="ＭＳ Ｐゴシック" panose="020B0600070205080204" pitchFamily="34" charset="-128"/>
              </a:rPr>
              <a:t>Targeted Attacks Possible in the Cloud, Researchers Warn. </a:t>
            </a:r>
            <a:r>
              <a:rPr lang="en-US" altLang="en-US" sz="1000" b="1">
                <a:solidFill>
                  <a:srgbClr val="1E1C11"/>
                </a:solidFill>
                <a:ea typeface="ＭＳ Ｐゴシック" panose="020B0600070205080204" pitchFamily="34" charset="-128"/>
                <a:hlinkClick r:id="rId4"/>
              </a:rPr>
              <a:t>http://www.cio.com/article/506136/Targeted_Attacks_Possible_in_the_Cloud_Researchers_Warn</a:t>
            </a:r>
            <a:endParaRPr lang="en-US" altLang="en-US" sz="1000" b="1">
              <a:solidFill>
                <a:srgbClr val="1E1C11"/>
              </a:solidFill>
              <a:ea typeface="ＭＳ Ｐゴシック" panose="020B0600070205080204" pitchFamily="34" charset="-128"/>
            </a:endParaRPr>
          </a:p>
          <a:p>
            <a:pPr marL="609600" indent="-609600" eaLnBrk="1" hangingPunct="1">
              <a:buFont typeface="Calibri" panose="020F0502020204030204" pitchFamily="34" charset="0"/>
              <a:buAutoNum type="arabicPeriod"/>
            </a:pPr>
            <a:r>
              <a:rPr lang="en-US" altLang="en-US" sz="1000" b="1">
                <a:solidFill>
                  <a:srgbClr val="1E1C11"/>
                </a:solidFill>
                <a:ea typeface="ＭＳ Ｐゴシック" panose="020B0600070205080204" pitchFamily="34" charset="-128"/>
              </a:rPr>
              <a:t>Vulnerability Seen in Amazon's Cloud-Computing by David Talbot. </a:t>
            </a:r>
            <a:r>
              <a:rPr lang="en-US" altLang="en-US" sz="1000" b="1">
                <a:solidFill>
                  <a:srgbClr val="1E1C11"/>
                </a:solidFill>
                <a:ea typeface="ＭＳ Ｐゴシック" panose="020B0600070205080204" pitchFamily="34" charset="-128"/>
                <a:hlinkClick r:id="rId5"/>
              </a:rPr>
              <a:t>http://www.cs.sunysb.edu/~sion/research/sion2009mitTR.pdf</a:t>
            </a:r>
            <a:endParaRPr lang="en-US" altLang="en-US" sz="1000" b="1">
              <a:solidFill>
                <a:srgbClr val="1E1C11"/>
              </a:solidFill>
              <a:ea typeface="ＭＳ Ｐゴシック" panose="020B0600070205080204" pitchFamily="34" charset="-128"/>
            </a:endParaRPr>
          </a:p>
          <a:p>
            <a:pPr marL="609600" indent="-609600" eaLnBrk="1" hangingPunct="1">
              <a:buFont typeface="Calibri" panose="020F0502020204030204" pitchFamily="34" charset="0"/>
              <a:buAutoNum type="arabicPeriod"/>
            </a:pPr>
            <a:r>
              <a:rPr lang="en-US" altLang="en-US" sz="1000" b="1">
                <a:solidFill>
                  <a:srgbClr val="1E1C11"/>
                </a:solidFill>
                <a:ea typeface="ＭＳ Ｐゴシック" panose="020B0600070205080204" pitchFamily="34" charset="-128"/>
              </a:rPr>
              <a:t>Cloud Computing Security Considerations by Roger Halbheer and Doug Cavit. January 2010. </a:t>
            </a:r>
            <a:r>
              <a:rPr lang="en-US" altLang="en-US" sz="1000" b="1">
                <a:solidFill>
                  <a:srgbClr val="1E1C11"/>
                </a:solidFill>
                <a:ea typeface="ＭＳ Ｐゴシック" panose="020B0600070205080204" pitchFamily="34" charset="-128"/>
                <a:hlinkClick r:id="rId6"/>
              </a:rPr>
              <a:t>http://blogs.technet.com/b/rhalbheer/archive/2010/01/30/cloud-security-paper-looking-for-feedback.aspx</a:t>
            </a:r>
            <a:endParaRPr lang="en-US" altLang="en-US" sz="1000" b="1">
              <a:solidFill>
                <a:srgbClr val="1E1C11"/>
              </a:solidFill>
              <a:ea typeface="ＭＳ Ｐゴシック" panose="020B0600070205080204" pitchFamily="34" charset="-128"/>
            </a:endParaRPr>
          </a:p>
          <a:p>
            <a:pPr marL="609600" indent="-609600" eaLnBrk="1" hangingPunct="1">
              <a:buFont typeface="Calibri" panose="020F0502020204030204" pitchFamily="34" charset="0"/>
              <a:buAutoNum type="arabicPeriod"/>
            </a:pPr>
            <a:r>
              <a:rPr lang="en-US" altLang="en-US" sz="1000" b="1">
                <a:solidFill>
                  <a:srgbClr val="1E1C11"/>
                </a:solidFill>
                <a:ea typeface="ＭＳ Ｐゴシック" panose="020B0600070205080204" pitchFamily="34" charset="-128"/>
              </a:rPr>
              <a:t>Security in Cloud Computing Overview.http://www.halbheer.info/security/2010/01/30/cloud-security-paper-looking-for-feedback</a:t>
            </a:r>
          </a:p>
          <a:p>
            <a:pPr marL="609600" indent="-609600" eaLnBrk="1" hangingPunct="1">
              <a:buFont typeface="Calibri" panose="020F0502020204030204" pitchFamily="34" charset="0"/>
              <a:buAutoNum type="arabicPeriod"/>
            </a:pPr>
            <a:r>
              <a:rPr lang="en-US" altLang="en-US" sz="1000" b="1">
                <a:solidFill>
                  <a:srgbClr val="1E1C11"/>
                </a:solidFill>
                <a:ea typeface="ＭＳ Ｐゴシック" panose="020B0600070205080204" pitchFamily="34" charset="-128"/>
              </a:rPr>
              <a:t>Hey, You, Get Off of My Cloud: Exploring Information Leakage in Third-Party Compute Clouds by T. Ristenpart, E. Tromer, H. Shacham and Stefan Savage. CCS’09</a:t>
            </a:r>
          </a:p>
          <a:p>
            <a:pPr marL="609600" indent="-609600" eaLnBrk="1" hangingPunct="1">
              <a:buFont typeface="Calibri" panose="020F0502020204030204" pitchFamily="34" charset="0"/>
              <a:buAutoNum type="arabicPeriod"/>
            </a:pPr>
            <a:r>
              <a:rPr lang="en-US" altLang="en-US" sz="1000" b="1">
                <a:solidFill>
                  <a:srgbClr val="1E1C11"/>
                </a:solidFill>
                <a:ea typeface="ＭＳ Ｐゴシック" panose="020B0600070205080204" pitchFamily="34" charset="-128"/>
              </a:rPr>
              <a:t>Cloud Computing Security. </a:t>
            </a:r>
            <a:r>
              <a:rPr lang="en-US" altLang="en-US" sz="1000" b="1">
                <a:solidFill>
                  <a:srgbClr val="1E1C11"/>
                </a:solidFill>
                <a:ea typeface="ＭＳ Ｐゴシック" panose="020B0600070205080204" pitchFamily="34" charset="-128"/>
                <a:hlinkClick r:id="rId7"/>
              </a:rPr>
              <a:t>http://www.exforsys.com/tutorials/cloud-computing/cloud-computing-security.html</a:t>
            </a:r>
            <a:endParaRPr lang="en-US" altLang="en-US" sz="1000" b="1">
              <a:solidFill>
                <a:srgbClr val="1E1C11"/>
              </a:solidFill>
              <a:ea typeface="ＭＳ Ｐゴシック" panose="020B0600070205080204" pitchFamily="34" charset="-128"/>
            </a:endParaRPr>
          </a:p>
          <a:p>
            <a:pPr marL="609600" indent="-609600" eaLnBrk="1" hangingPunct="1">
              <a:buFont typeface="Calibri" panose="020F0502020204030204" pitchFamily="34" charset="0"/>
              <a:buAutoNum type="arabicPeriod"/>
            </a:pPr>
            <a:r>
              <a:rPr lang="en-US" altLang="en-US" sz="1000" b="1">
                <a:solidFill>
                  <a:srgbClr val="1E1C11"/>
                </a:solidFill>
                <a:ea typeface="ＭＳ Ｐゴシック" panose="020B0600070205080204" pitchFamily="34" charset="-128"/>
              </a:rPr>
              <a:t>Update From Amazon Regarding Friday’s S3 Downtime by Allen Stern. Feb. 16,  2008. </a:t>
            </a:r>
            <a:r>
              <a:rPr lang="en-US" altLang="en-US" sz="1000" b="1">
                <a:solidFill>
                  <a:srgbClr val="1E1C11"/>
                </a:solidFill>
                <a:ea typeface="ＭＳ Ｐゴシック" panose="020B0600070205080204" pitchFamily="34" charset="-128"/>
                <a:hlinkClick r:id="rId8"/>
              </a:rPr>
              <a:t>http://www.centernetworks.com/amazon-s3-downtime-update</a:t>
            </a:r>
            <a:r>
              <a:rPr lang="en-US" altLang="en-US" sz="1000" b="1">
                <a:solidFill>
                  <a:srgbClr val="1E1C11"/>
                </a:solidFill>
                <a:ea typeface="ＭＳ Ｐゴシック" panose="020B0600070205080204" pitchFamily="34" charset="-128"/>
              </a:rPr>
              <a:t> </a:t>
            </a:r>
          </a:p>
          <a:p>
            <a:pPr marL="609600" indent="-609600" eaLnBrk="1" hangingPunct="1">
              <a:buFont typeface="Calibri" panose="020F0502020204030204" pitchFamily="34" charset="0"/>
              <a:buAutoNum type="arabicPeriod"/>
            </a:pPr>
            <a:r>
              <a:rPr lang="en-US" altLang="en-US" sz="1000">
                <a:solidFill>
                  <a:srgbClr val="1E1C11"/>
                </a:solidFill>
                <a:ea typeface="ＭＳ Ｐゴシック" panose="020B0600070205080204" pitchFamily="34" charset="-128"/>
              </a:rPr>
              <a:t>R. Ranchal, B. Bhargava, L.B. Othmane, L. Lilien, A. Kim, M. Kang, “Protection of Identity Information in Cloud Computing without Trusted Third Party,“ Third International Workshop on Dependable Network Computing and Mobile Systems (DNCMS) in conjunction with 29th IEEE Symposium on Reliable Distributed System (SRDS)  2010 </a:t>
            </a:r>
          </a:p>
          <a:p>
            <a:pPr marL="609600" indent="-609600" eaLnBrk="1" hangingPunct="1">
              <a:buFont typeface="Calibri" panose="020F0502020204030204" pitchFamily="34" charset="0"/>
              <a:buAutoNum type="arabicPeriod"/>
            </a:pPr>
            <a:r>
              <a:rPr lang="en-US" altLang="en-US" sz="1000">
                <a:solidFill>
                  <a:srgbClr val="1E1C11"/>
                </a:solidFill>
                <a:ea typeface="ＭＳ Ｐゴシック" panose="020B0600070205080204" pitchFamily="34" charset="-128"/>
              </a:rPr>
              <a:t>P. Angin, B. Bhargava, R. Ranchal, N. Singh, L. Lilien, L.B. Othmane, “A User-Centric Approach for Privacy and Identity Management in Cloud Computing,” 29th IEEE Symposium on Reliable Distributed System (SRDS) 2010 </a:t>
            </a:r>
          </a:p>
          <a:p>
            <a:pPr marL="609600" indent="-609600" eaLnBrk="1" hangingPunct="1">
              <a:buFont typeface="Calibri" panose="020F0502020204030204" pitchFamily="34" charset="0"/>
              <a:buAutoNum type="arabicPeriod"/>
            </a:pPr>
            <a:r>
              <a:rPr lang="en-US" altLang="en-US" sz="1000">
                <a:solidFill>
                  <a:srgbClr val="1E1C11"/>
                </a:solidFill>
                <a:ea typeface="ＭＳ Ｐゴシック" panose="020B0600070205080204" pitchFamily="34" charset="-128"/>
              </a:rPr>
              <a:t>H. Khandelwal</a:t>
            </a:r>
            <a:r>
              <a:rPr lang="en-US" altLang="en-US" sz="1000" i="1">
                <a:solidFill>
                  <a:srgbClr val="1E1C11"/>
                </a:solidFill>
                <a:ea typeface="ＭＳ Ｐゴシック" panose="020B0600070205080204" pitchFamily="34" charset="-128"/>
              </a:rPr>
              <a:t>, et al.</a:t>
            </a:r>
            <a:r>
              <a:rPr lang="en-US" altLang="en-US" sz="1000">
                <a:solidFill>
                  <a:srgbClr val="1E1C11"/>
                </a:solidFill>
                <a:ea typeface="ＭＳ Ｐゴシック" panose="020B0600070205080204" pitchFamily="34" charset="-128"/>
              </a:rPr>
              <a:t>, "Cloud Monitoring Framework,” Purdue University. Dec 2010.</a:t>
            </a:r>
          </a:p>
          <a:p>
            <a:pPr marL="609600" indent="-609600" eaLnBrk="1" hangingPunct="1">
              <a:buFont typeface="Calibri" panose="020F0502020204030204" pitchFamily="34" charset="0"/>
              <a:buAutoNum type="arabicPeriod"/>
            </a:pPr>
            <a:endParaRPr lang="en-US" altLang="en-US" sz="1000">
              <a:solidFill>
                <a:srgbClr val="1E1C11"/>
              </a:solidFill>
              <a:ea typeface="ＭＳ Ｐゴシック" panose="020B0600070205080204" pitchFamily="34" charset="-128"/>
            </a:endParaRPr>
          </a:p>
          <a:p>
            <a:pPr marL="609600" indent="-609600" eaLnBrk="1" hangingPunct="1">
              <a:buFont typeface="Calibri" panose="020F0502020204030204" pitchFamily="34" charset="0"/>
              <a:buAutoNum type="arabicPeriod"/>
            </a:pPr>
            <a:endParaRPr lang="en-US" altLang="en-US" sz="1000">
              <a:solidFill>
                <a:srgbClr val="1E1C11"/>
              </a:solidFill>
              <a:ea typeface="ＭＳ Ｐゴシック" panose="020B0600070205080204" pitchFamily="34" charset="-128"/>
            </a:endParaRPr>
          </a:p>
          <a:p>
            <a:pPr marL="609600" indent="-609600" eaLnBrk="1" hangingPunct="1">
              <a:buFont typeface="Calibri" panose="020F0502020204030204" pitchFamily="34" charset="0"/>
              <a:buAutoNum type="arabicPeriod"/>
            </a:pPr>
            <a:endParaRPr lang="en-US" altLang="en-US" sz="1000" b="1">
              <a:solidFill>
                <a:srgbClr val="1E1C11"/>
              </a:solidFill>
              <a:ea typeface="ＭＳ Ｐゴシック" panose="020B0600070205080204" pitchFamily="34" charset="-128"/>
            </a:endParaRPr>
          </a:p>
          <a:p>
            <a:pPr marL="609600" indent="-609600" eaLnBrk="1" hangingPunct="1">
              <a:lnSpc>
                <a:spcPct val="80000"/>
              </a:lnSpc>
              <a:buFontTx/>
              <a:buAutoNum type="arabicPeriod"/>
            </a:pPr>
            <a:endParaRPr lang="en-US" altLang="en-US" sz="1000">
              <a:solidFill>
                <a:srgbClr val="1E1C11"/>
              </a:solidFill>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C2C29C1B-DBE7-4879-8363-639E2F09C696}"/>
              </a:ext>
            </a:extLst>
          </p:cNvPr>
          <p:cNvSpPr>
            <a:spLocks noGrp="1"/>
          </p:cNvSpPr>
          <p:nvPr>
            <p:ph type="sldNum" sz="quarter" idx="12"/>
          </p:nvPr>
        </p:nvSpPr>
        <p:spPr/>
        <p:txBody>
          <a:bodyPr/>
          <a:lstStyle/>
          <a:p>
            <a:fld id="{C3802F7D-CE2A-4257-9499-27268CCBAA3C}" type="slidenum">
              <a:rPr lang="en-US" altLang="en-US" smtClean="0"/>
              <a:pPr/>
              <a:t>193</a:t>
            </a:fld>
            <a:endParaRPr lang="en-US" altLang="en-US"/>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E4539F67-52EF-472C-9077-0FAEB533BBAC}"/>
              </a:ext>
            </a:extLst>
          </p:cNvPr>
          <p:cNvSpPr>
            <a:spLocks noGrp="1" noChangeArrowheads="1"/>
          </p:cNvSpPr>
          <p:nvPr>
            <p:ph type="title"/>
          </p:nvPr>
        </p:nvSpPr>
        <p:spPr/>
        <p:txBody>
          <a:bodyPr/>
          <a:lstStyle/>
          <a:p>
            <a:pPr eaLnBrk="1" hangingPunct="1">
              <a:defRPr/>
            </a:pPr>
            <a:r>
              <a:rPr lang="en-US" dirty="0">
                <a:ea typeface="+mj-ea"/>
              </a:rPr>
              <a:t>Other References for Cloud Security</a:t>
            </a:r>
          </a:p>
        </p:txBody>
      </p:sp>
      <p:sp>
        <p:nvSpPr>
          <p:cNvPr id="24579" name="Rectangle 3">
            <a:extLst>
              <a:ext uri="{FF2B5EF4-FFF2-40B4-BE49-F238E27FC236}">
                <a16:creationId xmlns:a16="http://schemas.microsoft.com/office/drawing/2014/main" id="{78C86E95-85CE-46B9-A58C-1618A34FEC2E}"/>
              </a:ext>
            </a:extLst>
          </p:cNvPr>
          <p:cNvSpPr>
            <a:spLocks noGrp="1" noChangeArrowheads="1"/>
          </p:cNvSpPr>
          <p:nvPr>
            <p:ph idx="1"/>
          </p:nvPr>
        </p:nvSpPr>
        <p:spPr/>
        <p:txBody>
          <a:bodyPr>
            <a:normAutofit fontScale="92500"/>
          </a:bodyPr>
          <a:lstStyle/>
          <a:p>
            <a:pPr eaLnBrk="1" hangingPunct="1">
              <a:lnSpc>
                <a:spcPct val="80000"/>
              </a:lnSpc>
            </a:pPr>
            <a:r>
              <a:rPr lang="en-US" altLang="en-US" sz="1400">
                <a:solidFill>
                  <a:srgbClr val="1E1C11"/>
                </a:solidFill>
                <a:ea typeface="ＭＳ Ｐゴシック" panose="020B0600070205080204" pitchFamily="34" charset="-128"/>
              </a:rPr>
              <a:t>M. Armbrust</a:t>
            </a:r>
            <a:r>
              <a:rPr lang="en-US" altLang="en-US" sz="1400" i="1">
                <a:solidFill>
                  <a:srgbClr val="1E1C11"/>
                </a:solidFill>
                <a:ea typeface="ＭＳ Ｐゴシック" panose="020B0600070205080204" pitchFamily="34" charset="-128"/>
              </a:rPr>
              <a:t>, et al.</a:t>
            </a:r>
            <a:r>
              <a:rPr lang="en-US" altLang="en-US" sz="1400">
                <a:solidFill>
                  <a:srgbClr val="1E1C11"/>
                </a:solidFill>
                <a:ea typeface="ＭＳ Ｐゴシック" panose="020B0600070205080204" pitchFamily="34" charset="-128"/>
              </a:rPr>
              <a:t>, "Above the Clouds: A Berkeley View of Cloud Computing," UC Berkeley Reliable Adaptive Distributed Systems LaboratoryFebruary 10 2009.</a:t>
            </a:r>
          </a:p>
          <a:p>
            <a:pPr eaLnBrk="1" hangingPunct="1">
              <a:lnSpc>
                <a:spcPct val="80000"/>
              </a:lnSpc>
            </a:pPr>
            <a:r>
              <a:rPr lang="en-US" altLang="en-US" sz="1400">
                <a:solidFill>
                  <a:srgbClr val="1E1C11"/>
                </a:solidFill>
                <a:ea typeface="ＭＳ Ｐゴシック" panose="020B0600070205080204" pitchFamily="34" charset="-128"/>
              </a:rPr>
              <a:t>Cloud Security Alliance, "Security Guidance for Critical Areas of Focus in Cloud Computing, ver. 2.1," 2009.</a:t>
            </a:r>
          </a:p>
          <a:p>
            <a:pPr eaLnBrk="1" hangingPunct="1">
              <a:lnSpc>
                <a:spcPct val="80000"/>
              </a:lnSpc>
            </a:pPr>
            <a:r>
              <a:rPr lang="en-US" altLang="en-US" sz="1400">
                <a:solidFill>
                  <a:srgbClr val="1E1C11"/>
                </a:solidFill>
                <a:ea typeface="ＭＳ Ｐゴシック" panose="020B0600070205080204" pitchFamily="34" charset="-128"/>
              </a:rPr>
              <a:t>M. Jensen</a:t>
            </a:r>
            <a:r>
              <a:rPr lang="en-US" altLang="en-US" sz="1400" i="1">
                <a:solidFill>
                  <a:srgbClr val="1E1C11"/>
                </a:solidFill>
                <a:ea typeface="ＭＳ Ｐゴシック" panose="020B0600070205080204" pitchFamily="34" charset="-128"/>
              </a:rPr>
              <a:t>, et al.</a:t>
            </a:r>
            <a:r>
              <a:rPr lang="en-US" altLang="en-US" sz="1400">
                <a:solidFill>
                  <a:srgbClr val="1E1C11"/>
                </a:solidFill>
                <a:ea typeface="ＭＳ Ｐゴシック" panose="020B0600070205080204" pitchFamily="34" charset="-128"/>
              </a:rPr>
              <a:t>, "On Technical Security Issues in Cloud Computing," presented at the 2009 IEEE International Conference on Cloud Computing, Bangalore, India 2009.</a:t>
            </a:r>
          </a:p>
          <a:p>
            <a:pPr eaLnBrk="1" hangingPunct="1">
              <a:lnSpc>
                <a:spcPct val="80000"/>
              </a:lnSpc>
            </a:pPr>
            <a:r>
              <a:rPr lang="en-US" altLang="en-US" sz="1400">
                <a:solidFill>
                  <a:srgbClr val="1E1C11"/>
                </a:solidFill>
                <a:ea typeface="ＭＳ Ｐゴシック" panose="020B0600070205080204" pitchFamily="34" charset="-128"/>
              </a:rPr>
              <a:t>P. Mell and T. Grance, "Effectively and Securely Using the Cloud Computing Paradigm," ed: National Institute of Standards and Technology, Information Technology Laboratory, 2009.</a:t>
            </a:r>
          </a:p>
          <a:p>
            <a:pPr eaLnBrk="1" hangingPunct="1">
              <a:lnSpc>
                <a:spcPct val="80000"/>
              </a:lnSpc>
            </a:pPr>
            <a:r>
              <a:rPr lang="en-US" altLang="en-US" sz="1400">
                <a:solidFill>
                  <a:srgbClr val="1E1C11"/>
                </a:solidFill>
                <a:ea typeface="ＭＳ Ｐゴシック" panose="020B0600070205080204" pitchFamily="34" charset="-128"/>
              </a:rPr>
              <a:t>N. Santos</a:t>
            </a:r>
            <a:r>
              <a:rPr lang="en-US" altLang="en-US" sz="1400" i="1">
                <a:solidFill>
                  <a:srgbClr val="1E1C11"/>
                </a:solidFill>
                <a:ea typeface="ＭＳ Ｐゴシック" panose="020B0600070205080204" pitchFamily="34" charset="-128"/>
              </a:rPr>
              <a:t>, et al.</a:t>
            </a:r>
            <a:r>
              <a:rPr lang="en-US" altLang="en-US" sz="1400">
                <a:solidFill>
                  <a:srgbClr val="1E1C11"/>
                </a:solidFill>
                <a:ea typeface="ＭＳ Ｐゴシック" panose="020B0600070205080204" pitchFamily="34" charset="-128"/>
              </a:rPr>
              <a:t>, "Towards Trusted Cloud Computing," in </a:t>
            </a:r>
            <a:r>
              <a:rPr lang="en-US" altLang="en-US" sz="1400" i="1">
                <a:solidFill>
                  <a:srgbClr val="1E1C11"/>
                </a:solidFill>
                <a:ea typeface="ＭＳ Ｐゴシック" panose="020B0600070205080204" pitchFamily="34" charset="-128"/>
              </a:rPr>
              <a:t>Usenix 09 Hot Cloud Workshop</a:t>
            </a:r>
            <a:r>
              <a:rPr lang="en-US" altLang="en-US" sz="1400">
                <a:solidFill>
                  <a:srgbClr val="1E1C11"/>
                </a:solidFill>
                <a:ea typeface="ＭＳ Ｐゴシック" panose="020B0600070205080204" pitchFamily="34" charset="-128"/>
              </a:rPr>
              <a:t>, San Diego, CA, 2009.</a:t>
            </a:r>
          </a:p>
          <a:p>
            <a:pPr eaLnBrk="1" hangingPunct="1">
              <a:lnSpc>
                <a:spcPct val="80000"/>
              </a:lnSpc>
            </a:pPr>
            <a:r>
              <a:rPr lang="en-US" altLang="en-US" sz="1400">
                <a:solidFill>
                  <a:srgbClr val="1E1C11"/>
                </a:solidFill>
                <a:ea typeface="ＭＳ Ｐゴシック" panose="020B0600070205080204" pitchFamily="34" charset="-128"/>
              </a:rPr>
              <a:t>R. G. Lennon</a:t>
            </a:r>
            <a:r>
              <a:rPr lang="en-US" altLang="en-US" sz="1400" i="1">
                <a:solidFill>
                  <a:srgbClr val="1E1C11"/>
                </a:solidFill>
                <a:ea typeface="ＭＳ Ｐゴシック" panose="020B0600070205080204" pitchFamily="34" charset="-128"/>
              </a:rPr>
              <a:t>, et al.</a:t>
            </a:r>
            <a:r>
              <a:rPr lang="en-US" altLang="en-US" sz="1400">
                <a:solidFill>
                  <a:srgbClr val="1E1C11"/>
                </a:solidFill>
                <a:ea typeface="ＭＳ Ｐゴシック" panose="020B0600070205080204" pitchFamily="34" charset="-128"/>
              </a:rPr>
              <a:t>, "Best practices in cloud computing: designing for the cloud," presented at the Proceeding of the 24th ACM SIGPLAN conference companion on Object oriented programming systems languages and applications, Orlando, Florida, USA, 2009.</a:t>
            </a:r>
          </a:p>
          <a:p>
            <a:pPr eaLnBrk="1" hangingPunct="1">
              <a:lnSpc>
                <a:spcPct val="80000"/>
              </a:lnSpc>
            </a:pPr>
            <a:r>
              <a:rPr lang="en-US" altLang="en-US" sz="1400">
                <a:solidFill>
                  <a:srgbClr val="1E1C11"/>
                </a:solidFill>
                <a:ea typeface="ＭＳ Ｐゴシック" panose="020B0600070205080204" pitchFamily="34" charset="-128"/>
              </a:rPr>
              <a:t>P. Mell and T. Grance, "The NIST Definition of Cloud Computing (ver. 15)," National Institute of Standards and Technology, Information Technology LaboratoryOctober 7 2009.</a:t>
            </a:r>
          </a:p>
          <a:p>
            <a:pPr eaLnBrk="1" hangingPunct="1">
              <a:lnSpc>
                <a:spcPct val="80000"/>
              </a:lnSpc>
            </a:pPr>
            <a:r>
              <a:rPr lang="en-US" altLang="en-US" sz="1400">
                <a:solidFill>
                  <a:srgbClr val="1E1C11"/>
                </a:solidFill>
                <a:ea typeface="ＭＳ Ｐゴシック" panose="020B0600070205080204" pitchFamily="34" charset="-128"/>
              </a:rPr>
              <a:t>C. Cachin</a:t>
            </a:r>
            <a:r>
              <a:rPr lang="en-US" altLang="en-US" sz="1400" i="1">
                <a:solidFill>
                  <a:srgbClr val="1E1C11"/>
                </a:solidFill>
                <a:ea typeface="ＭＳ Ｐゴシック" panose="020B0600070205080204" pitchFamily="34" charset="-128"/>
              </a:rPr>
              <a:t>, et al.</a:t>
            </a:r>
            <a:r>
              <a:rPr lang="en-US" altLang="en-US" sz="1400">
                <a:solidFill>
                  <a:srgbClr val="1E1C11"/>
                </a:solidFill>
                <a:ea typeface="ＭＳ Ｐゴシック" panose="020B0600070205080204" pitchFamily="34" charset="-128"/>
              </a:rPr>
              <a:t>, "Trusting the cloud," </a:t>
            </a:r>
            <a:r>
              <a:rPr lang="en-US" altLang="en-US" sz="1400" i="1">
                <a:solidFill>
                  <a:srgbClr val="1E1C11"/>
                </a:solidFill>
                <a:ea typeface="ＭＳ Ｐゴシック" panose="020B0600070205080204" pitchFamily="34" charset="-128"/>
              </a:rPr>
              <a:t>SIGACT News, </a:t>
            </a:r>
            <a:r>
              <a:rPr lang="en-US" altLang="en-US" sz="1400">
                <a:solidFill>
                  <a:srgbClr val="1E1C11"/>
                </a:solidFill>
                <a:ea typeface="ＭＳ Ｐゴシック" panose="020B0600070205080204" pitchFamily="34" charset="-128"/>
              </a:rPr>
              <a:t>vol. 40, pp. 81-86, 2009.</a:t>
            </a:r>
          </a:p>
          <a:p>
            <a:pPr eaLnBrk="1" hangingPunct="1">
              <a:lnSpc>
                <a:spcPct val="80000"/>
              </a:lnSpc>
            </a:pPr>
            <a:r>
              <a:rPr lang="en-US" altLang="en-US" sz="1400">
                <a:solidFill>
                  <a:srgbClr val="1E1C11"/>
                </a:solidFill>
                <a:ea typeface="ＭＳ Ｐゴシック" panose="020B0600070205080204" pitchFamily="34" charset="-128"/>
              </a:rPr>
              <a:t>J. Heiser and M. Nicolett, "Assessing the Security Risks of Cloud Computing," Gartner 2008.</a:t>
            </a:r>
          </a:p>
          <a:p>
            <a:pPr eaLnBrk="1" hangingPunct="1">
              <a:lnSpc>
                <a:spcPct val="80000"/>
              </a:lnSpc>
            </a:pPr>
            <a:r>
              <a:rPr lang="en-US" altLang="en-US" sz="1400">
                <a:solidFill>
                  <a:srgbClr val="1E1C11"/>
                </a:solidFill>
                <a:ea typeface="ＭＳ Ｐゴシック" panose="020B0600070205080204" pitchFamily="34" charset="-128"/>
              </a:rPr>
              <a:t>A. Joch. (2009, June 18) Cloud Computing: Is It Secure Enough? </a:t>
            </a:r>
            <a:r>
              <a:rPr lang="en-US" altLang="en-US" sz="1400" i="1">
                <a:solidFill>
                  <a:srgbClr val="1E1C11"/>
                </a:solidFill>
                <a:ea typeface="ＭＳ Ｐゴシック" panose="020B0600070205080204" pitchFamily="34" charset="-128"/>
              </a:rPr>
              <a:t>Federal Computer Week</a:t>
            </a:r>
            <a:r>
              <a:rPr lang="en-US" altLang="en-US" sz="1400">
                <a:solidFill>
                  <a:srgbClr val="1E1C11"/>
                </a:solidFill>
                <a:ea typeface="ＭＳ Ｐゴシック" panose="020B0600070205080204" pitchFamily="34" charset="-128"/>
              </a:rPr>
              <a:t>. </a:t>
            </a:r>
          </a:p>
          <a:p>
            <a:pPr eaLnBrk="1" hangingPunct="1">
              <a:lnSpc>
                <a:spcPct val="80000"/>
              </a:lnSpc>
            </a:pPr>
            <a:r>
              <a:rPr lang="en-US" altLang="en-US" sz="1400">
                <a:solidFill>
                  <a:srgbClr val="1E1C11"/>
                </a:solidFill>
                <a:ea typeface="ＭＳ Ｐゴシック" panose="020B0600070205080204" pitchFamily="34" charset="-128"/>
              </a:rPr>
              <a:t>AWS Amazon EC2: </a:t>
            </a:r>
            <a:r>
              <a:rPr lang="en-US" altLang="en-US" sz="1400">
                <a:solidFill>
                  <a:srgbClr val="1E1C11"/>
                </a:solidFill>
                <a:ea typeface="ＭＳ Ｐゴシック" panose="020B0600070205080204" pitchFamily="34" charset="-128"/>
                <a:hlinkClick r:id="rId2"/>
              </a:rPr>
              <a:t>http://aws.amazon.com/ec2/</a:t>
            </a:r>
            <a:endParaRPr lang="en-US" altLang="en-US" sz="1400">
              <a:solidFill>
                <a:srgbClr val="1E1C11"/>
              </a:solidFill>
              <a:ea typeface="ＭＳ Ｐゴシック" panose="020B0600070205080204" pitchFamily="34" charset="-128"/>
            </a:endParaRPr>
          </a:p>
          <a:p>
            <a:pPr eaLnBrk="1" hangingPunct="1">
              <a:lnSpc>
                <a:spcPct val="80000"/>
              </a:lnSpc>
            </a:pPr>
            <a:r>
              <a:rPr lang="en-US" altLang="en-US" sz="1400">
                <a:solidFill>
                  <a:srgbClr val="1E1C11"/>
                </a:solidFill>
                <a:ea typeface="ＭＳ Ｐゴシック" panose="020B0600070205080204" pitchFamily="34" charset="-128"/>
              </a:rPr>
              <a:t>Amazon CloudWatch: </a:t>
            </a:r>
            <a:r>
              <a:rPr lang="en-US" altLang="en-US" sz="1400">
                <a:solidFill>
                  <a:srgbClr val="1E1C11"/>
                </a:solidFill>
                <a:ea typeface="ＭＳ Ｐゴシック" panose="020B0600070205080204" pitchFamily="34" charset="-128"/>
                <a:hlinkClick r:id="rId3"/>
              </a:rPr>
              <a:t>http://aws.amazon.com/cloudwatch/</a:t>
            </a:r>
            <a:endParaRPr lang="en-US" altLang="en-US" sz="1400">
              <a:solidFill>
                <a:srgbClr val="1E1C11"/>
              </a:solidFill>
              <a:ea typeface="ＭＳ Ｐゴシック" panose="020B0600070205080204" pitchFamily="34" charset="-128"/>
            </a:endParaRPr>
          </a:p>
          <a:p>
            <a:pPr eaLnBrk="1" hangingPunct="1">
              <a:lnSpc>
                <a:spcPct val="80000"/>
              </a:lnSpc>
            </a:pPr>
            <a:r>
              <a:rPr lang="en-US" altLang="en-US" sz="1400">
                <a:solidFill>
                  <a:srgbClr val="1E1C11"/>
                </a:solidFill>
                <a:ea typeface="ＭＳ Ｐゴシック" panose="020B0600070205080204" pitchFamily="34" charset="-128"/>
              </a:rPr>
              <a:t>Iperf: </a:t>
            </a:r>
            <a:r>
              <a:rPr lang="en-US" altLang="en-US" sz="1400">
                <a:solidFill>
                  <a:srgbClr val="1E1C11"/>
                </a:solidFill>
                <a:ea typeface="ＭＳ Ｐゴシック" panose="020B0600070205080204" pitchFamily="34" charset="-128"/>
                <a:hlinkClick r:id="rId4"/>
              </a:rPr>
              <a:t>http://iperf.sourceforge.net/</a:t>
            </a:r>
            <a:endParaRPr lang="en-US" altLang="en-US" sz="1400">
              <a:solidFill>
                <a:srgbClr val="1E1C11"/>
              </a:solidFill>
              <a:ea typeface="ＭＳ Ｐゴシック" panose="020B0600070205080204" pitchFamily="34" charset="-128"/>
            </a:endParaRPr>
          </a:p>
          <a:p>
            <a:pPr eaLnBrk="1" hangingPunct="1">
              <a:lnSpc>
                <a:spcPct val="80000"/>
              </a:lnSpc>
            </a:pPr>
            <a:endParaRPr lang="en-US" altLang="en-US" sz="1400">
              <a:solidFill>
                <a:srgbClr val="1E1C11"/>
              </a:solidFill>
              <a:ea typeface="ＭＳ Ｐゴシック" panose="020B0600070205080204" pitchFamily="34" charset="-128"/>
            </a:endParaRPr>
          </a:p>
          <a:p>
            <a:pPr eaLnBrk="1" hangingPunct="1">
              <a:lnSpc>
                <a:spcPct val="80000"/>
              </a:lnSpc>
            </a:pPr>
            <a:endParaRPr lang="en-US" altLang="en-US" sz="1400">
              <a:solidFill>
                <a:srgbClr val="1E1C11"/>
              </a:solidFill>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14733D72-68BC-49D3-8D4B-4AB5E0652908}"/>
              </a:ext>
            </a:extLst>
          </p:cNvPr>
          <p:cNvSpPr>
            <a:spLocks noGrp="1"/>
          </p:cNvSpPr>
          <p:nvPr>
            <p:ph type="sldNum" sz="quarter" idx="12"/>
          </p:nvPr>
        </p:nvSpPr>
        <p:spPr/>
        <p:txBody>
          <a:bodyPr/>
          <a:lstStyle/>
          <a:p>
            <a:fld id="{C3802F7D-CE2A-4257-9499-27268CCBAA3C}" type="slidenum">
              <a:rPr lang="en-US" altLang="en-US" smtClean="0"/>
              <a:pPr/>
              <a:t>194</a:t>
            </a:fld>
            <a:endParaRPr lang="en-US" altLang="en-US"/>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3ED739AB-7799-492D-8D72-A5EA51B871E4}"/>
              </a:ext>
            </a:extLst>
          </p:cNvPr>
          <p:cNvSpPr>
            <a:spLocks noGrp="1"/>
          </p:cNvSpPr>
          <p:nvPr>
            <p:ph type="title"/>
          </p:nvPr>
        </p:nvSpPr>
        <p:spPr/>
        <p:txBody>
          <a:bodyPr/>
          <a:lstStyle/>
          <a:p>
            <a:pPr>
              <a:defRPr/>
            </a:pPr>
            <a:r>
              <a:rPr lang="en-US" dirty="0"/>
              <a:t>Cloud Blind References</a:t>
            </a:r>
          </a:p>
        </p:txBody>
      </p:sp>
      <p:sp>
        <p:nvSpPr>
          <p:cNvPr id="3" name="Content Placeholder 2">
            <a:extLst>
              <a:ext uri="{FF2B5EF4-FFF2-40B4-BE49-F238E27FC236}">
                <a16:creationId xmlns:a16="http://schemas.microsoft.com/office/drawing/2014/main" id="{54BE1B42-6693-458E-A6BB-BB591D33DA68}"/>
              </a:ext>
            </a:extLst>
          </p:cNvPr>
          <p:cNvSpPr>
            <a:spLocks noGrp="1"/>
          </p:cNvSpPr>
          <p:nvPr>
            <p:ph idx="1"/>
          </p:nvPr>
        </p:nvSpPr>
        <p:spPr>
          <a:xfrm>
            <a:off x="1435100" y="1295400"/>
            <a:ext cx="7499350" cy="4800600"/>
          </a:xfrm>
        </p:spPr>
        <p:txBody>
          <a:bodyPr>
            <a:noAutofit/>
          </a:bodyPr>
          <a:lstStyle/>
          <a:p>
            <a:pPr marL="423863"/>
            <a:r>
              <a:rPr lang="en-US" altLang="en-US" sz="1200">
                <a:solidFill>
                  <a:srgbClr val="1E1C11"/>
                </a:solidFill>
                <a:ea typeface="ＭＳ Ｐゴシック" panose="020B0600070205080204" pitchFamily="34" charset="-128"/>
              </a:rPr>
              <a:t>L. Ran, A. Helal, and S. Moore, “Drishti: An Integrated Indoor/Outdoor Blind Navigation System and Service,” 2nd IEEE Pervasive Computing Conference (PerCom 04).</a:t>
            </a:r>
          </a:p>
          <a:p>
            <a:pPr marL="423863"/>
            <a:r>
              <a:rPr lang="en-US" altLang="en-US" sz="1200">
                <a:solidFill>
                  <a:srgbClr val="1E1C11"/>
                </a:solidFill>
                <a:ea typeface="ＭＳ Ｐゴシック" panose="020B0600070205080204" pitchFamily="34" charset="-128"/>
              </a:rPr>
              <a:t>S.Willis, and A. Helal, “RFID Information Grid and Wearable Computing Solution to the Problem of Wayfinding for the Blind User in a Campus Environment,” IEEE International Symposium on Wearable Computers (ISWC 05).</a:t>
            </a:r>
          </a:p>
          <a:p>
            <a:pPr marL="423863"/>
            <a:r>
              <a:rPr lang="en-US" altLang="en-US" sz="1200">
                <a:solidFill>
                  <a:srgbClr val="1E1C11"/>
                </a:solidFill>
                <a:ea typeface="ＭＳ Ｐゴシック" panose="020B0600070205080204" pitchFamily="34" charset="-128"/>
              </a:rPr>
              <a:t>Y. Sonnenblick. “An Indoor Navigation System for Blind Individuals,” Proceedings of the 13th Annual Conference on Technology and Persons with Disabilities, 1998.</a:t>
            </a:r>
          </a:p>
          <a:p>
            <a:pPr marL="423863"/>
            <a:r>
              <a:rPr lang="en-US" altLang="en-US" sz="1200">
                <a:solidFill>
                  <a:srgbClr val="1E1C11"/>
                </a:solidFill>
                <a:ea typeface="ＭＳ Ｐゴシック" panose="020B0600070205080204" pitchFamily="34" charset="-128"/>
              </a:rPr>
              <a:t>J. Wilson, B. N. Walker, J. Lindsay, C. Cambias, F. Dellaert. “SWAN: System for Wearable Audio Navigation,” 11th IEEE International Symposium on Wearable Computers, 2007.</a:t>
            </a:r>
          </a:p>
          <a:p>
            <a:pPr marL="423863"/>
            <a:r>
              <a:rPr lang="en-US" altLang="en-US" sz="1200">
                <a:solidFill>
                  <a:srgbClr val="1E1C11"/>
                </a:solidFill>
                <a:ea typeface="ＭＳ Ｐゴシック" panose="020B0600070205080204" pitchFamily="34" charset="-128"/>
              </a:rPr>
              <a:t>J. Nicholson</a:t>
            </a:r>
            <a:r>
              <a:rPr lang="en-US" altLang="en-US" sz="1200" b="1">
                <a:solidFill>
                  <a:srgbClr val="1E1C11"/>
                </a:solidFill>
                <a:ea typeface="ＭＳ Ｐゴシック" panose="020B0600070205080204" pitchFamily="34" charset="-128"/>
              </a:rPr>
              <a:t>, </a:t>
            </a:r>
            <a:r>
              <a:rPr lang="en-US" altLang="en-US" sz="1200">
                <a:solidFill>
                  <a:srgbClr val="1E1C11"/>
                </a:solidFill>
                <a:ea typeface="ＭＳ Ｐゴシック" panose="020B0600070205080204" pitchFamily="34" charset="-128"/>
              </a:rPr>
              <a:t>V. Kulyukin, D. Coster,</a:t>
            </a:r>
            <a:r>
              <a:rPr lang="en-US" altLang="en-US" sz="1200" b="1">
                <a:solidFill>
                  <a:srgbClr val="1E1C11"/>
                </a:solidFill>
                <a:ea typeface="ＭＳ Ｐゴシック" panose="020B0600070205080204" pitchFamily="34" charset="-128"/>
              </a:rPr>
              <a:t> </a:t>
            </a:r>
            <a:r>
              <a:rPr lang="en-US" altLang="en-US" sz="1200">
                <a:solidFill>
                  <a:srgbClr val="1E1C11"/>
                </a:solidFill>
                <a:ea typeface="ＭＳ Ｐゴシック" panose="020B0600070205080204" pitchFamily="34" charset="-128"/>
              </a:rPr>
              <a:t>“ShopTalk: Independent Blind Shopping Through Verbal Route Directions and Barcode Scans,”</a:t>
            </a:r>
            <a:r>
              <a:rPr lang="en-US" altLang="en-US" sz="1200" b="1">
                <a:solidFill>
                  <a:srgbClr val="1E1C11"/>
                </a:solidFill>
                <a:ea typeface="ＭＳ Ｐゴシック" panose="020B0600070205080204" pitchFamily="34" charset="-128"/>
              </a:rPr>
              <a:t> </a:t>
            </a:r>
            <a:r>
              <a:rPr lang="en-US" altLang="en-US" sz="1200">
                <a:solidFill>
                  <a:srgbClr val="1E1C11"/>
                </a:solidFill>
                <a:ea typeface="ＭＳ Ｐゴシック" panose="020B0600070205080204" pitchFamily="34" charset="-128"/>
              </a:rPr>
              <a:t> The Open Rehabilitation Journal, vol. 2, 2009, pp. 11-23.</a:t>
            </a:r>
          </a:p>
          <a:p>
            <a:pPr marL="423863"/>
            <a:r>
              <a:rPr lang="en-US" altLang="en-US" sz="1200">
                <a:solidFill>
                  <a:srgbClr val="1E1C11"/>
                </a:solidFill>
                <a:ea typeface="ＭＳ Ｐゴシック" panose="020B0600070205080204" pitchFamily="34" charset="-128"/>
              </a:rPr>
              <a:t>Bach-y-Rita, P., M.E. Tyler and K.A. Kaczmarek. “Seeing with the Brain,” International Journal of Human-Computer Interaction, vol 15,  issue 2,  2003, pp 285-295.</a:t>
            </a:r>
          </a:p>
          <a:p>
            <a:pPr marL="423863"/>
            <a:r>
              <a:rPr lang="en-US" altLang="en-US" sz="1200">
                <a:solidFill>
                  <a:srgbClr val="1E1C11"/>
                </a:solidFill>
                <a:ea typeface="ＭＳ Ｐゴシック" panose="020B0600070205080204" pitchFamily="34" charset="-128"/>
              </a:rPr>
              <a:t>Y.K. Kim, K.W. Kim, and X.Yang, “Real Time Traffic Light Recognition System for Color Vision Deficiencies,” IEEE International Conference on Mechatronics and Automation (ICMA 07).</a:t>
            </a:r>
          </a:p>
          <a:p>
            <a:pPr marL="423863"/>
            <a:r>
              <a:rPr lang="en-US" altLang="en-US" sz="1200">
                <a:solidFill>
                  <a:srgbClr val="1E1C11"/>
                </a:solidFill>
                <a:ea typeface="ＭＳ Ｐゴシック" panose="020B0600070205080204" pitchFamily="34" charset="-128"/>
              </a:rPr>
              <a:t>R. Charette, and F. Nashashibi, “Real Time Visual Traffic Lights Recognition Based on Spot Light Detection and Adaptive Traffic Lights Templates,” World Congress and Exhibition on Intelligent Transport Systems and Services (ITS 09). </a:t>
            </a:r>
          </a:p>
          <a:p>
            <a:pPr marL="423863"/>
            <a:r>
              <a:rPr lang="en-US" altLang="en-US" sz="1200">
                <a:solidFill>
                  <a:srgbClr val="1E1C11"/>
                </a:solidFill>
                <a:ea typeface="ＭＳ Ｐゴシック" panose="020B0600070205080204" pitchFamily="34" charset="-128"/>
              </a:rPr>
              <a:t>A.Ess, B. Leibe, K. Schindler, and L. van Gool, “Moving Obstacle Detection in Highly Dynamic Scenes,” IEEE International Conference on Robotics and Automation (ICRA 09). </a:t>
            </a:r>
          </a:p>
          <a:p>
            <a:pPr marL="423863"/>
            <a:r>
              <a:rPr lang="en-US" altLang="en-US" sz="1200">
                <a:solidFill>
                  <a:srgbClr val="1E1C11"/>
                </a:solidFill>
                <a:ea typeface="ＭＳ Ｐゴシック" panose="020B0600070205080204" pitchFamily="34" charset="-128"/>
              </a:rPr>
              <a:t>P. Angin, B. Bhargava, R. Ranchal, N. Singh, L. Lilien, L. B. Othmane, “A User-centric Approach for Privacy and Identity Management in Cloud Computing,” submitted to SRDS 2010.</a:t>
            </a:r>
          </a:p>
          <a:p>
            <a:pPr marL="423863">
              <a:buFont typeface="Arial" panose="020B0604020202020204" pitchFamily="34" charset="0"/>
              <a:buNone/>
            </a:pPr>
            <a:endParaRPr lang="en-US" altLang="en-US" sz="1400">
              <a:solidFill>
                <a:srgbClr val="1E1C11"/>
              </a:solidFill>
              <a:ea typeface="ＭＳ Ｐゴシック" panose="020B0600070205080204" pitchFamily="34" charset="-128"/>
            </a:endParaRPr>
          </a:p>
          <a:p>
            <a:pPr marL="423863"/>
            <a:endParaRPr lang="en-US" altLang="en-US" sz="1400">
              <a:solidFill>
                <a:srgbClr val="1E1C11"/>
              </a:solidFill>
              <a:ea typeface="ＭＳ Ｐゴシック" panose="020B0600070205080204" pitchFamily="34" charset="-128"/>
            </a:endParaRPr>
          </a:p>
          <a:p>
            <a:pPr marL="423863"/>
            <a:endParaRPr lang="en-US" altLang="en-US" sz="1400">
              <a:solidFill>
                <a:srgbClr val="1E1C11"/>
              </a:solidFill>
              <a:ea typeface="ＭＳ Ｐゴシック" panose="020B0600070205080204" pitchFamily="34" charset="-128"/>
            </a:endParaRPr>
          </a:p>
          <a:p>
            <a:pPr marL="423863"/>
            <a:endParaRPr lang="en-US" altLang="en-US" sz="1800">
              <a:solidFill>
                <a:srgbClr val="1E1C11"/>
              </a:solidFill>
              <a:ea typeface="ＭＳ Ｐゴシック" panose="020B0600070205080204" pitchFamily="34" charset="-128"/>
            </a:endParaRPr>
          </a:p>
          <a:p>
            <a:pPr marL="423863"/>
            <a:endParaRPr lang="en-US" altLang="en-US" sz="1800">
              <a:solidFill>
                <a:srgbClr val="1E1C11"/>
              </a:solidFill>
              <a:ea typeface="ＭＳ Ｐゴシック" panose="020B0600070205080204" pitchFamily="34" charset="-128"/>
            </a:endParaRPr>
          </a:p>
          <a:p>
            <a:pPr marL="423863"/>
            <a:endParaRPr lang="en-US" altLang="en-US" sz="1800">
              <a:solidFill>
                <a:srgbClr val="1E1C11"/>
              </a:solidFill>
              <a:ea typeface="ＭＳ Ｐゴシック" panose="020B0600070205080204" pitchFamily="34" charset="-128"/>
            </a:endParaRPr>
          </a:p>
          <a:p>
            <a:pPr marL="423863"/>
            <a:endParaRPr lang="en-US" altLang="en-US" sz="1800">
              <a:solidFill>
                <a:srgbClr val="1E1C11"/>
              </a:solidFill>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95D8E13B-A458-4F02-88E2-B82682C6D11F}"/>
              </a:ext>
            </a:extLst>
          </p:cNvPr>
          <p:cNvSpPr>
            <a:spLocks noGrp="1"/>
          </p:cNvSpPr>
          <p:nvPr>
            <p:ph type="sldNum" sz="quarter" idx="12"/>
          </p:nvPr>
        </p:nvSpPr>
        <p:spPr/>
        <p:txBody>
          <a:bodyPr/>
          <a:lstStyle/>
          <a:p>
            <a:fld id="{C3802F7D-CE2A-4257-9499-27268CCBAA3C}" type="slidenum">
              <a:rPr lang="en-US" altLang="en-US" smtClean="0"/>
              <a:pPr/>
              <a:t>195</a:t>
            </a:fld>
            <a:endParaRPr lang="en-US"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2EE35458-22A3-411F-AE68-82E42A854BCF}"/>
              </a:ext>
            </a:extLst>
          </p:cNvPr>
          <p:cNvSpPr>
            <a:spLocks noGrp="1"/>
          </p:cNvSpPr>
          <p:nvPr>
            <p:ph type="title"/>
          </p:nvPr>
        </p:nvSpPr>
        <p:spPr>
          <a:xfrm>
            <a:off x="628650" y="327024"/>
            <a:ext cx="7886700" cy="1325563"/>
          </a:xfrm>
        </p:spPr>
        <p:txBody>
          <a:bodyPr/>
          <a:lstStyle/>
          <a:p>
            <a:pPr eaLnBrk="1" hangingPunct="1"/>
            <a:r>
              <a:rPr lang="en-US" altLang="en-US">
                <a:solidFill>
                  <a:srgbClr val="1E1C11"/>
                </a:solidFill>
                <a:ea typeface="ＭＳ Ｐゴシック" panose="020B0600070205080204" pitchFamily="34" charset="-128"/>
              </a:rPr>
              <a:t>If cloud computing is so great, </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why isn’t everyone doing it?</a:t>
            </a:r>
          </a:p>
        </p:txBody>
      </p:sp>
      <p:sp>
        <p:nvSpPr>
          <p:cNvPr id="27651" name="Content Placeholder 2">
            <a:extLst>
              <a:ext uri="{FF2B5EF4-FFF2-40B4-BE49-F238E27FC236}">
                <a16:creationId xmlns:a16="http://schemas.microsoft.com/office/drawing/2014/main" id="{66F932E8-AEEC-4D15-B626-DA449F9279F7}"/>
              </a:ext>
            </a:extLst>
          </p:cNvPr>
          <p:cNvSpPr>
            <a:spLocks noGrp="1"/>
          </p:cNvSpPr>
          <p:nvPr>
            <p:ph idx="1"/>
          </p:nvPr>
        </p:nvSpPr>
        <p:spPr>
          <a:xfrm>
            <a:off x="628650" y="1828800"/>
            <a:ext cx="7886700" cy="4351338"/>
          </a:xfrm>
        </p:spPr>
        <p:txBody>
          <a:bodyPr>
            <a:normAutofit/>
          </a:bodyPr>
          <a:lstStyle/>
          <a:p>
            <a:pPr eaLnBrk="1" hangingPunct="1"/>
            <a:r>
              <a:rPr lang="en-US" altLang="en-US" sz="2800">
                <a:solidFill>
                  <a:srgbClr val="1E1C11"/>
                </a:solidFill>
                <a:ea typeface="ＭＳ Ｐゴシック" panose="020B0600070205080204" pitchFamily="34" charset="-128"/>
              </a:rPr>
              <a:t>The cloud acts as a big black box, nothing inside the cloud is visible to the clients</a:t>
            </a:r>
          </a:p>
          <a:p>
            <a:pPr eaLnBrk="1" hangingPunct="1"/>
            <a:r>
              <a:rPr lang="en-US" altLang="en-US" sz="2800">
                <a:solidFill>
                  <a:srgbClr val="1E1C11"/>
                </a:solidFill>
                <a:ea typeface="ＭＳ Ｐゴシック" panose="020B0600070205080204" pitchFamily="34" charset="-128"/>
              </a:rPr>
              <a:t>Clients have no idea or control over what happens inside a cloud</a:t>
            </a:r>
          </a:p>
          <a:p>
            <a:pPr eaLnBrk="1" hangingPunct="1"/>
            <a:r>
              <a:rPr lang="en-US" altLang="en-US" sz="2800">
                <a:solidFill>
                  <a:srgbClr val="1E1C11"/>
                </a:solidFill>
                <a:ea typeface="ＭＳ Ｐゴシック" panose="020B0600070205080204" pitchFamily="34" charset="-128"/>
              </a:rPr>
              <a:t>Even if the cloud provider is honest, it can have malicious system admins who can tamper with the VMs and violate confidentiality and integrity</a:t>
            </a:r>
          </a:p>
          <a:p>
            <a:pPr eaLnBrk="1" hangingPunct="1"/>
            <a:r>
              <a:rPr lang="en-US" altLang="en-US" sz="2800">
                <a:solidFill>
                  <a:srgbClr val="1E1C11"/>
                </a:solidFill>
                <a:ea typeface="ＭＳ Ｐゴシック" panose="020B0600070205080204" pitchFamily="34" charset="-128"/>
              </a:rPr>
              <a:t>Clouds are still subject to traditional data confidentiality, integrity, availability, and privacy issues, plus some additional attacks</a:t>
            </a:r>
          </a:p>
          <a:p>
            <a:pPr eaLnBrk="1" hangingPunct="1"/>
            <a:endParaRPr lang="en-US" altLang="en-US" sz="2800">
              <a:solidFill>
                <a:srgbClr val="1E1C11"/>
              </a:solidFill>
              <a:ea typeface="ＭＳ Ｐゴシック" panose="020B0600070205080204" pitchFamily="34" charset="-128"/>
            </a:endParaRPr>
          </a:p>
          <a:p>
            <a:pPr eaLnBrk="1" hangingPunct="1"/>
            <a:endParaRPr lang="en-US" altLang="en-US" sz="2800">
              <a:solidFill>
                <a:srgbClr val="1E1C11"/>
              </a:solidFill>
              <a:ea typeface="ＭＳ Ｐゴシック" panose="020B0600070205080204" pitchFamily="34" charset="-128"/>
            </a:endParaRPr>
          </a:p>
        </p:txBody>
      </p:sp>
      <p:sp>
        <p:nvSpPr>
          <p:cNvPr id="27652" name="Slide Number Placeholder 3">
            <a:extLst>
              <a:ext uri="{FF2B5EF4-FFF2-40B4-BE49-F238E27FC236}">
                <a16:creationId xmlns:a16="http://schemas.microsoft.com/office/drawing/2014/main" id="{172C2749-D1EC-4B84-B3FF-B68DDFA2CCB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1595920A-A16B-4765-81B1-5CFCA88C0387}" type="slidenum">
              <a:rPr lang="en-US" altLang="en-US" sz="1200">
                <a:solidFill>
                  <a:srgbClr val="898989"/>
                </a:solidFill>
                <a:latin typeface="Calibri" panose="020F0502020204030204" pitchFamily="34" charset="0"/>
              </a:rPr>
              <a:pPr eaLnBrk="1" hangingPunct="1"/>
              <a:t>2</a:t>
            </a:fld>
            <a:endParaRPr lang="en-US" altLang="en-US" sz="1200">
              <a:solidFill>
                <a:srgbClr val="898989"/>
              </a:solidFill>
              <a:latin typeface="Calibri" panose="020F050202020403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92776-2AFC-4BD0-87C6-FBAC08DC54B1}"/>
              </a:ext>
            </a:extLst>
          </p:cNvPr>
          <p:cNvSpPr>
            <a:spLocks noGrp="1"/>
          </p:cNvSpPr>
          <p:nvPr>
            <p:ph type="title"/>
          </p:nvPr>
        </p:nvSpPr>
        <p:spPr/>
        <p:txBody>
          <a:bodyPr>
            <a:normAutofit/>
          </a:bodyPr>
          <a:lstStyle/>
          <a:p>
            <a:pPr eaLnBrk="1" hangingPunct="1"/>
            <a:r>
              <a:rPr lang="en-US" altLang="en-US" sz="4000">
                <a:solidFill>
                  <a:srgbClr val="1E1C11"/>
                </a:solidFill>
                <a:ea typeface="ＭＳ Ｐゴシック" panose="020B0600070205080204" pitchFamily="34" charset="-128"/>
              </a:rPr>
              <a:t>Infrastructure Security</a:t>
            </a:r>
          </a:p>
        </p:txBody>
      </p:sp>
      <p:sp>
        <p:nvSpPr>
          <p:cNvPr id="3" name="Content Placeholder 2">
            <a:extLst>
              <a:ext uri="{FF2B5EF4-FFF2-40B4-BE49-F238E27FC236}">
                <a16:creationId xmlns:a16="http://schemas.microsoft.com/office/drawing/2014/main" id="{1BB26222-9FFE-4117-B15A-FBED3D87D1D7}"/>
              </a:ext>
            </a:extLst>
          </p:cNvPr>
          <p:cNvSpPr>
            <a:spLocks noGrp="1"/>
          </p:cNvSpPr>
          <p:nvPr>
            <p:ph idx="1"/>
          </p:nvPr>
        </p:nvSpPr>
        <p:spPr>
          <a:xfrm>
            <a:off x="628650" y="1900576"/>
            <a:ext cx="7886700" cy="4351338"/>
          </a:xfrm>
        </p:spPr>
        <p:txBody>
          <a:bodyPr>
            <a:normAutofit/>
          </a:bodyPr>
          <a:lstStyle/>
          <a:p>
            <a:pPr eaLnBrk="1" hangingPunct="1"/>
            <a:r>
              <a:rPr lang="en-US" altLang="en-US" sz="3200">
                <a:solidFill>
                  <a:srgbClr val="1E1C11"/>
                </a:solidFill>
                <a:ea typeface="ＭＳ Ｐゴシック" panose="020B0600070205080204" pitchFamily="34" charset="-128"/>
              </a:rPr>
              <a:t>Network Level</a:t>
            </a:r>
          </a:p>
          <a:p>
            <a:pPr eaLnBrk="1" hangingPunct="1"/>
            <a:r>
              <a:rPr lang="en-US" altLang="en-US" sz="3200">
                <a:solidFill>
                  <a:srgbClr val="1E1C11"/>
                </a:solidFill>
                <a:ea typeface="ＭＳ Ｐゴシック" panose="020B0600070205080204" pitchFamily="34" charset="-128"/>
              </a:rPr>
              <a:t>Host Level</a:t>
            </a:r>
          </a:p>
          <a:p>
            <a:pPr eaLnBrk="1" hangingPunct="1"/>
            <a:r>
              <a:rPr lang="en-US" altLang="en-US" sz="3200">
                <a:solidFill>
                  <a:srgbClr val="1E1C11"/>
                </a:solidFill>
                <a:ea typeface="ＭＳ Ｐゴシック" panose="020B0600070205080204" pitchFamily="34" charset="-128"/>
              </a:rPr>
              <a:t>Application Level</a:t>
            </a:r>
          </a:p>
        </p:txBody>
      </p:sp>
      <p:sp>
        <p:nvSpPr>
          <p:cNvPr id="50180" name="Slide Number Placeholder 3">
            <a:extLst>
              <a:ext uri="{FF2B5EF4-FFF2-40B4-BE49-F238E27FC236}">
                <a16:creationId xmlns:a16="http://schemas.microsoft.com/office/drawing/2014/main" id="{1832E1C9-A36B-4178-B67D-68D7837B010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51755FE2-B97D-4395-A6A3-4D1FC285449B}" type="slidenum">
              <a:rPr lang="en-US" altLang="en-US" sz="1200">
                <a:solidFill>
                  <a:srgbClr val="898989"/>
                </a:solidFill>
                <a:latin typeface="Calibri" panose="020F0502020204030204" pitchFamily="34" charset="0"/>
              </a:rPr>
              <a:pPr eaLnBrk="1" hangingPunct="1"/>
              <a:t>20</a:t>
            </a:fld>
            <a:endParaRPr lang="en-US" altLang="en-US" sz="1200">
              <a:solidFill>
                <a:srgbClr val="898989"/>
              </a:solidFill>
              <a:latin typeface="Calibri" panose="020F050202020403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70F81-8B7E-4A28-AEAA-7BD0DBBA5C4A}"/>
              </a:ext>
            </a:extLst>
          </p:cNvPr>
          <p:cNvSpPr>
            <a:spLocks noGrp="1"/>
          </p:cNvSpPr>
          <p:nvPr>
            <p:ph type="title"/>
          </p:nvPr>
        </p:nvSpPr>
        <p:spPr>
          <a:xfrm>
            <a:off x="628650" y="136524"/>
            <a:ext cx="7886700" cy="777877"/>
          </a:xfrm>
        </p:spPr>
        <p:txBody>
          <a:bodyPr rtlCol="0"/>
          <a:lstStyle/>
          <a:p>
            <a:pPr eaLnBrk="1" fontAlgn="auto" hangingPunct="1">
              <a:spcAft>
                <a:spcPts val="0"/>
              </a:spcAft>
              <a:defRPr/>
            </a:pPr>
            <a:r>
              <a:rPr lang="en-US" dirty="0">
                <a:ea typeface="+mj-ea"/>
              </a:rPr>
              <a:t>The Network Level</a:t>
            </a:r>
          </a:p>
        </p:txBody>
      </p:sp>
      <p:sp>
        <p:nvSpPr>
          <p:cNvPr id="51203" name="Content Placeholder 2">
            <a:extLst>
              <a:ext uri="{FF2B5EF4-FFF2-40B4-BE49-F238E27FC236}">
                <a16:creationId xmlns:a16="http://schemas.microsoft.com/office/drawing/2014/main" id="{302B21CA-8D17-4A36-9666-A6EE88A3D112}"/>
              </a:ext>
            </a:extLst>
          </p:cNvPr>
          <p:cNvSpPr>
            <a:spLocks noGrp="1"/>
          </p:cNvSpPr>
          <p:nvPr>
            <p:ph idx="1"/>
          </p:nvPr>
        </p:nvSpPr>
        <p:spPr>
          <a:xfrm>
            <a:off x="612723" y="1253330"/>
            <a:ext cx="7886700" cy="4918869"/>
          </a:xfrm>
        </p:spPr>
        <p:txBody>
          <a:bodyPr>
            <a:normAutofit lnSpcReduction="10000"/>
          </a:bodyPr>
          <a:lstStyle/>
          <a:p>
            <a:pPr eaLnBrk="1" hangingPunct="1">
              <a:lnSpc>
                <a:spcPct val="90000"/>
              </a:lnSpc>
            </a:pPr>
            <a:r>
              <a:rPr lang="en-US" altLang="en-US" sz="2800">
                <a:solidFill>
                  <a:srgbClr val="1E1C11"/>
                </a:solidFill>
                <a:ea typeface="ＭＳ Ｐゴシック" panose="020B0600070205080204" pitchFamily="34" charset="-128"/>
              </a:rPr>
              <a:t>Ensuring confidentiality and integrity of your organization’s data-in-transit to and from your public cloud provider</a:t>
            </a:r>
          </a:p>
          <a:p>
            <a:pPr eaLnBrk="1" hangingPunct="1">
              <a:lnSpc>
                <a:spcPct val="90000"/>
              </a:lnSpc>
            </a:pPr>
            <a:r>
              <a:rPr lang="en-US" altLang="en-US" sz="2800">
                <a:solidFill>
                  <a:srgbClr val="1E1C11"/>
                </a:solidFill>
                <a:ea typeface="ＭＳ Ｐゴシック" panose="020B0600070205080204" pitchFamily="34" charset="-128"/>
              </a:rPr>
              <a:t>Ensuring proper access control (authentication, authorization, and auditing) to whatever resources you are using at your public cloud provider</a:t>
            </a:r>
          </a:p>
          <a:p>
            <a:pPr eaLnBrk="1" hangingPunct="1">
              <a:lnSpc>
                <a:spcPct val="90000"/>
              </a:lnSpc>
            </a:pPr>
            <a:r>
              <a:rPr lang="en-US" altLang="en-US" sz="2800">
                <a:solidFill>
                  <a:srgbClr val="1E1C11"/>
                </a:solidFill>
                <a:ea typeface="ＭＳ Ｐゴシック" panose="020B0600070205080204" pitchFamily="34" charset="-128"/>
              </a:rPr>
              <a:t>Ensuring availability of the Internet-facing resources in a public cloud that are being used by your organization, or have been assigned to your organization by your public cloud providers</a:t>
            </a:r>
          </a:p>
          <a:p>
            <a:pPr eaLnBrk="1" hangingPunct="1">
              <a:lnSpc>
                <a:spcPct val="90000"/>
              </a:lnSpc>
            </a:pPr>
            <a:r>
              <a:rPr lang="en-US" altLang="en-US" sz="2800">
                <a:solidFill>
                  <a:srgbClr val="1E1C11"/>
                </a:solidFill>
                <a:ea typeface="ＭＳ Ｐゴシック" panose="020B0600070205080204" pitchFamily="34" charset="-128"/>
              </a:rPr>
              <a:t>Replacing the established model of network zones and tiers with domains</a:t>
            </a:r>
          </a:p>
        </p:txBody>
      </p:sp>
      <p:sp>
        <p:nvSpPr>
          <p:cNvPr id="51204" name="Slide Number Placeholder 3">
            <a:extLst>
              <a:ext uri="{FF2B5EF4-FFF2-40B4-BE49-F238E27FC236}">
                <a16:creationId xmlns:a16="http://schemas.microsoft.com/office/drawing/2014/main" id="{63D23A3A-B5C7-4637-8123-4B25155B771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F9259F2B-7C1C-4A50-AF9D-78FE8D03774E}" type="slidenum">
              <a:rPr lang="en-US" altLang="en-US" sz="1200">
                <a:solidFill>
                  <a:srgbClr val="898989"/>
                </a:solidFill>
                <a:latin typeface="Calibri" panose="020F0502020204030204" pitchFamily="34" charset="0"/>
              </a:rPr>
              <a:pPr eaLnBrk="1" hangingPunct="1"/>
              <a:t>21</a:t>
            </a:fld>
            <a:endParaRPr lang="en-US" altLang="en-US" sz="1200">
              <a:solidFill>
                <a:srgbClr val="898989"/>
              </a:solidFill>
              <a:latin typeface="Calibri" panose="020F050202020403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1B692-7B35-494F-BB67-8BB63548891A}"/>
              </a:ext>
            </a:extLst>
          </p:cNvPr>
          <p:cNvSpPr>
            <a:spLocks noGrp="1"/>
          </p:cNvSpPr>
          <p:nvPr>
            <p:ph type="title"/>
          </p:nvPr>
        </p:nvSpPr>
        <p:spPr/>
        <p:txBody>
          <a:bodyPr/>
          <a:lstStyle/>
          <a:p>
            <a:pPr eaLnBrk="1" hangingPunct="1"/>
            <a:r>
              <a:rPr lang="en-US" altLang="en-US">
                <a:solidFill>
                  <a:srgbClr val="1E1C11"/>
                </a:solidFill>
                <a:ea typeface="ＭＳ Ｐゴシック" panose="020B0600070205080204" pitchFamily="34" charset="-128"/>
              </a:rPr>
              <a:t>The Network Level - Mitigation</a:t>
            </a:r>
          </a:p>
        </p:txBody>
      </p:sp>
      <p:sp>
        <p:nvSpPr>
          <p:cNvPr id="52227" name="Content Placeholder 2">
            <a:extLst>
              <a:ext uri="{FF2B5EF4-FFF2-40B4-BE49-F238E27FC236}">
                <a16:creationId xmlns:a16="http://schemas.microsoft.com/office/drawing/2014/main" id="{25667D96-8AE7-4B7F-A03E-7B68FE0B561E}"/>
              </a:ext>
            </a:extLst>
          </p:cNvPr>
          <p:cNvSpPr>
            <a:spLocks noGrp="1"/>
          </p:cNvSpPr>
          <p:nvPr>
            <p:ph idx="1"/>
          </p:nvPr>
        </p:nvSpPr>
        <p:spPr/>
        <p:txBody>
          <a:bodyPr>
            <a:normAutofit/>
          </a:bodyPr>
          <a:lstStyle/>
          <a:p>
            <a:pPr eaLnBrk="1" hangingPunct="1"/>
            <a:r>
              <a:rPr lang="en-US" altLang="en-US" sz="3200" dirty="0">
                <a:solidFill>
                  <a:srgbClr val="1E1C11"/>
                </a:solidFill>
                <a:ea typeface="ＭＳ Ｐゴシック" panose="020B0600070205080204" pitchFamily="34" charset="-128"/>
              </a:rPr>
              <a:t>Note that network-level risks exist regardless of what aspects of “cloud computing” services are being used </a:t>
            </a:r>
          </a:p>
          <a:p>
            <a:pPr eaLnBrk="1" hangingPunct="1"/>
            <a:r>
              <a:rPr lang="en-US" altLang="en-US" sz="3200" dirty="0">
                <a:solidFill>
                  <a:srgbClr val="1E1C11"/>
                </a:solidFill>
                <a:ea typeface="ＭＳ Ｐゴシック" panose="020B0600070205080204" pitchFamily="34" charset="-128"/>
              </a:rPr>
              <a:t>The primary determination of risk level is therefore not which IaaS/PaaS/SaaS is being used </a:t>
            </a:r>
          </a:p>
          <a:p>
            <a:pPr eaLnBrk="1" hangingPunct="1"/>
            <a:r>
              <a:rPr lang="en-US" altLang="en-US" sz="3200" dirty="0">
                <a:solidFill>
                  <a:srgbClr val="1E1C11"/>
                </a:solidFill>
                <a:ea typeface="ＭＳ Ｐゴシック" panose="020B0600070205080204" pitchFamily="34" charset="-128"/>
              </a:rPr>
              <a:t>But rather whether your organization intends to use or is using a public, private, or hybrid cloud. </a:t>
            </a:r>
          </a:p>
        </p:txBody>
      </p:sp>
      <p:sp>
        <p:nvSpPr>
          <p:cNvPr id="52228" name="Slide Number Placeholder 3">
            <a:extLst>
              <a:ext uri="{FF2B5EF4-FFF2-40B4-BE49-F238E27FC236}">
                <a16:creationId xmlns:a16="http://schemas.microsoft.com/office/drawing/2014/main" id="{90B0406C-0C14-4DBA-93EE-DD149DFEA39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55ABC9FA-EDDE-4A54-8142-4CA31528D604}" type="slidenum">
              <a:rPr lang="en-US" altLang="en-US" sz="1200">
                <a:solidFill>
                  <a:srgbClr val="898989"/>
                </a:solidFill>
                <a:latin typeface="Calibri" panose="020F0502020204030204" pitchFamily="34" charset="0"/>
              </a:rPr>
              <a:pPr eaLnBrk="1" hangingPunct="1"/>
              <a:t>22</a:t>
            </a:fld>
            <a:endParaRPr lang="en-US" altLang="en-US" sz="1200">
              <a:solidFill>
                <a:srgbClr val="898989"/>
              </a:solidFill>
              <a:latin typeface="Calibri" panose="020F050202020403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8D560-9D4C-4B10-A5FA-92DE59B8D84D}"/>
              </a:ext>
            </a:extLst>
          </p:cNvPr>
          <p:cNvSpPr>
            <a:spLocks noGrp="1"/>
          </p:cNvSpPr>
          <p:nvPr>
            <p:ph type="title"/>
          </p:nvPr>
        </p:nvSpPr>
        <p:spPr/>
        <p:txBody>
          <a:bodyPr/>
          <a:lstStyle/>
          <a:p>
            <a:pPr eaLnBrk="1" hangingPunct="1"/>
            <a:r>
              <a:rPr lang="en-US" altLang="en-US">
                <a:solidFill>
                  <a:srgbClr val="1E1C11"/>
                </a:solidFill>
                <a:ea typeface="ＭＳ Ｐゴシック" panose="020B0600070205080204" pitchFamily="34" charset="-128"/>
              </a:rPr>
              <a:t>The Host Level</a:t>
            </a:r>
          </a:p>
        </p:txBody>
      </p:sp>
      <p:sp>
        <p:nvSpPr>
          <p:cNvPr id="3" name="Content Placeholder 2">
            <a:extLst>
              <a:ext uri="{FF2B5EF4-FFF2-40B4-BE49-F238E27FC236}">
                <a16:creationId xmlns:a16="http://schemas.microsoft.com/office/drawing/2014/main" id="{948FBBA2-B08D-4780-84DB-C6C9030F335F}"/>
              </a:ext>
            </a:extLst>
          </p:cNvPr>
          <p:cNvSpPr>
            <a:spLocks noGrp="1"/>
          </p:cNvSpPr>
          <p:nvPr>
            <p:ph idx="1"/>
          </p:nvPr>
        </p:nvSpPr>
        <p:spPr/>
        <p:txBody>
          <a:bodyPr rtlCol="0">
            <a:normAutofit/>
          </a:bodyPr>
          <a:lstStyle/>
          <a:p>
            <a:pPr eaLnBrk="1" fontAlgn="auto" hangingPunct="1">
              <a:spcAft>
                <a:spcPts val="0"/>
              </a:spcAft>
              <a:defRPr/>
            </a:pPr>
            <a:r>
              <a:rPr lang="en-US" sz="3200" dirty="0">
                <a:ea typeface="+mn-ea"/>
                <a:cs typeface="+mn-cs"/>
              </a:rPr>
              <a:t>SaaS/PaaS</a:t>
            </a:r>
          </a:p>
          <a:p>
            <a:pPr lvl="1" eaLnBrk="1" fontAlgn="auto" hangingPunct="1">
              <a:spcAft>
                <a:spcPts val="0"/>
              </a:spcAft>
              <a:defRPr/>
            </a:pPr>
            <a:r>
              <a:rPr lang="en-US" sz="2800" dirty="0">
                <a:ea typeface="+mn-ea"/>
              </a:rPr>
              <a:t>Both the PaaS and SaaS platforms abstract and hide the host OS from end users</a:t>
            </a:r>
          </a:p>
          <a:p>
            <a:pPr lvl="1" eaLnBrk="1" fontAlgn="auto" hangingPunct="1">
              <a:spcAft>
                <a:spcPts val="0"/>
              </a:spcAft>
              <a:defRPr/>
            </a:pPr>
            <a:r>
              <a:rPr lang="en-US" sz="2800" dirty="0">
                <a:ea typeface="+mn-ea"/>
              </a:rPr>
              <a:t>Host security responsibilities are transferred to the CSP (Cloud Service Provider)</a:t>
            </a:r>
          </a:p>
          <a:p>
            <a:pPr lvl="2" eaLnBrk="1" fontAlgn="auto" hangingPunct="1">
              <a:spcAft>
                <a:spcPts val="0"/>
              </a:spcAft>
              <a:defRPr/>
            </a:pPr>
            <a:r>
              <a:rPr lang="en-US" sz="2000" dirty="0">
                <a:ea typeface="+mn-ea"/>
              </a:rPr>
              <a:t>You do not have to worry about protecting hosts</a:t>
            </a:r>
          </a:p>
          <a:p>
            <a:pPr lvl="1" eaLnBrk="1" fontAlgn="auto" hangingPunct="1">
              <a:spcAft>
                <a:spcPts val="0"/>
              </a:spcAft>
              <a:defRPr/>
            </a:pPr>
            <a:r>
              <a:rPr lang="en-US" sz="2800" dirty="0">
                <a:ea typeface="+mn-ea"/>
              </a:rPr>
              <a:t>However, as a customer, you still own the risk of managing information hosted in the cloud services. </a:t>
            </a:r>
          </a:p>
        </p:txBody>
      </p:sp>
      <p:sp>
        <p:nvSpPr>
          <p:cNvPr id="53252" name="Slide Number Placeholder 3">
            <a:extLst>
              <a:ext uri="{FF2B5EF4-FFF2-40B4-BE49-F238E27FC236}">
                <a16:creationId xmlns:a16="http://schemas.microsoft.com/office/drawing/2014/main" id="{194B24D1-E6F9-4182-AA5A-9089A93285F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D47D118E-4269-4696-8CB3-D5CD377D3735}" type="slidenum">
              <a:rPr lang="en-US" altLang="en-US" sz="1200">
                <a:solidFill>
                  <a:srgbClr val="898989"/>
                </a:solidFill>
                <a:latin typeface="Calibri" panose="020F0502020204030204" pitchFamily="34" charset="0"/>
              </a:rPr>
              <a:pPr eaLnBrk="1" hangingPunct="1"/>
              <a:t>23</a:t>
            </a:fld>
            <a:endParaRPr lang="en-US" altLang="en-US" sz="1200">
              <a:solidFill>
                <a:srgbClr val="898989"/>
              </a:solidFill>
              <a:latin typeface="Calibri" panose="020F050202020403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752F6-DA46-4F55-934B-5D5A13100A4B}"/>
              </a:ext>
            </a:extLst>
          </p:cNvPr>
          <p:cNvSpPr>
            <a:spLocks noGrp="1"/>
          </p:cNvSpPr>
          <p:nvPr>
            <p:ph type="title"/>
          </p:nvPr>
        </p:nvSpPr>
        <p:spPr/>
        <p:txBody>
          <a:bodyPr/>
          <a:lstStyle/>
          <a:p>
            <a:pPr eaLnBrk="1" hangingPunct="1"/>
            <a:r>
              <a:rPr lang="en-US" altLang="en-US">
                <a:solidFill>
                  <a:srgbClr val="1E1C11"/>
                </a:solidFill>
                <a:ea typeface="ＭＳ Ｐゴシック" panose="020B0600070205080204" pitchFamily="34" charset="-128"/>
              </a:rPr>
              <a:t>The Host Level (cont.)</a:t>
            </a:r>
          </a:p>
        </p:txBody>
      </p:sp>
      <p:sp>
        <p:nvSpPr>
          <p:cNvPr id="55299" name="Content Placeholder 2">
            <a:extLst>
              <a:ext uri="{FF2B5EF4-FFF2-40B4-BE49-F238E27FC236}">
                <a16:creationId xmlns:a16="http://schemas.microsoft.com/office/drawing/2014/main" id="{648D079A-0D9E-457A-B833-27BBF46ADDB9}"/>
              </a:ext>
            </a:extLst>
          </p:cNvPr>
          <p:cNvSpPr>
            <a:spLocks noGrp="1"/>
          </p:cNvSpPr>
          <p:nvPr>
            <p:ph idx="1"/>
          </p:nvPr>
        </p:nvSpPr>
        <p:spPr/>
        <p:txBody>
          <a:bodyPr/>
          <a:lstStyle/>
          <a:p>
            <a:pPr eaLnBrk="1" hangingPunct="1">
              <a:lnSpc>
                <a:spcPct val="90000"/>
              </a:lnSpc>
            </a:pPr>
            <a:r>
              <a:rPr lang="en-US" altLang="en-US" sz="2000">
                <a:solidFill>
                  <a:srgbClr val="1E1C11"/>
                </a:solidFill>
                <a:ea typeface="ＭＳ Ｐゴシック" panose="020B0600070205080204" pitchFamily="34" charset="-128"/>
              </a:rPr>
              <a:t>IaaS Host Security</a:t>
            </a:r>
          </a:p>
          <a:p>
            <a:pPr lvl="1" eaLnBrk="1" hangingPunct="1">
              <a:lnSpc>
                <a:spcPct val="90000"/>
              </a:lnSpc>
            </a:pPr>
            <a:r>
              <a:rPr lang="en-US" altLang="en-US" sz="2000">
                <a:solidFill>
                  <a:srgbClr val="1E1C11"/>
                </a:solidFill>
                <a:ea typeface="ＭＳ Ｐゴシック" panose="020B0600070205080204" pitchFamily="34" charset="-128"/>
              </a:rPr>
              <a:t>Virtualization Software Security</a:t>
            </a:r>
          </a:p>
          <a:p>
            <a:pPr lvl="2" eaLnBrk="1" hangingPunct="1">
              <a:lnSpc>
                <a:spcPct val="90000"/>
              </a:lnSpc>
            </a:pPr>
            <a:r>
              <a:rPr lang="en-US" altLang="en-US" sz="1700">
                <a:solidFill>
                  <a:srgbClr val="1E1C11"/>
                </a:solidFill>
                <a:ea typeface="ＭＳ Ｐゴシック" panose="020B0600070205080204" pitchFamily="34" charset="-128"/>
              </a:rPr>
              <a:t>Hypervisor (also called Virtual Machine Manager (VMM)) security is a key</a:t>
            </a:r>
          </a:p>
          <a:p>
            <a:pPr lvl="3" eaLnBrk="1" hangingPunct="1">
              <a:lnSpc>
                <a:spcPct val="90000"/>
              </a:lnSpc>
            </a:pPr>
            <a:r>
              <a:rPr lang="en-US" altLang="en-US" sz="1700">
                <a:solidFill>
                  <a:srgbClr val="1E1C11"/>
                </a:solidFill>
                <a:ea typeface="ＭＳ Ｐゴシック" panose="020B0600070205080204" pitchFamily="34" charset="-128"/>
              </a:rPr>
              <a:t>a small application that runs on top of the physical machine H/W layer</a:t>
            </a:r>
          </a:p>
          <a:p>
            <a:pPr lvl="3" eaLnBrk="1" hangingPunct="1">
              <a:lnSpc>
                <a:spcPct val="90000"/>
              </a:lnSpc>
            </a:pPr>
            <a:r>
              <a:rPr lang="en-US" altLang="en-US" sz="1700">
                <a:solidFill>
                  <a:srgbClr val="1E1C11"/>
                </a:solidFill>
                <a:ea typeface="ＭＳ Ｐゴシック" panose="020B0600070205080204" pitchFamily="34" charset="-128"/>
              </a:rPr>
              <a:t>implements and manages the virtual CPU, virtual memory, event channels, and memory shared by the resident VMs</a:t>
            </a:r>
          </a:p>
          <a:p>
            <a:pPr lvl="3" eaLnBrk="1" hangingPunct="1">
              <a:lnSpc>
                <a:spcPct val="90000"/>
              </a:lnSpc>
            </a:pPr>
            <a:r>
              <a:rPr lang="en-US" altLang="en-US" sz="1700">
                <a:solidFill>
                  <a:srgbClr val="1E1C11"/>
                </a:solidFill>
                <a:ea typeface="ＭＳ Ｐゴシック" panose="020B0600070205080204" pitchFamily="34" charset="-128"/>
              </a:rPr>
              <a:t>Also controls I/O and memory access to devices.</a:t>
            </a:r>
          </a:p>
          <a:p>
            <a:pPr lvl="2" eaLnBrk="1" hangingPunct="1">
              <a:lnSpc>
                <a:spcPct val="90000"/>
              </a:lnSpc>
            </a:pPr>
            <a:r>
              <a:rPr lang="en-US" altLang="en-US" sz="1700">
                <a:solidFill>
                  <a:srgbClr val="1E1C11"/>
                </a:solidFill>
                <a:ea typeface="ＭＳ Ｐゴシック" panose="020B0600070205080204" pitchFamily="34" charset="-128"/>
              </a:rPr>
              <a:t>Bigger problem in multitenant architectures</a:t>
            </a:r>
          </a:p>
          <a:p>
            <a:pPr lvl="1" eaLnBrk="1" hangingPunct="1">
              <a:lnSpc>
                <a:spcPct val="90000"/>
              </a:lnSpc>
            </a:pPr>
            <a:r>
              <a:rPr lang="en-US" altLang="en-US" sz="2000">
                <a:solidFill>
                  <a:srgbClr val="1E1C11"/>
                </a:solidFill>
                <a:ea typeface="ＭＳ Ｐゴシック" panose="020B0600070205080204" pitchFamily="34" charset="-128"/>
              </a:rPr>
              <a:t>Customer guest OS or Virtual Server Security</a:t>
            </a:r>
          </a:p>
          <a:p>
            <a:pPr lvl="2" eaLnBrk="1" hangingPunct="1">
              <a:lnSpc>
                <a:spcPct val="90000"/>
              </a:lnSpc>
            </a:pPr>
            <a:r>
              <a:rPr lang="en-US" altLang="en-US" sz="1700">
                <a:solidFill>
                  <a:srgbClr val="1E1C11"/>
                </a:solidFill>
                <a:ea typeface="ＭＳ Ｐゴシック" panose="020B0600070205080204" pitchFamily="34" charset="-128"/>
              </a:rPr>
              <a:t>The virtual instance of an OS </a:t>
            </a:r>
          </a:p>
          <a:p>
            <a:pPr lvl="2" eaLnBrk="1" hangingPunct="1">
              <a:lnSpc>
                <a:spcPct val="90000"/>
              </a:lnSpc>
            </a:pPr>
            <a:r>
              <a:rPr lang="en-US" altLang="en-US" sz="1700">
                <a:solidFill>
                  <a:srgbClr val="1E1C11"/>
                </a:solidFill>
                <a:ea typeface="ＭＳ Ｐゴシック" panose="020B0600070205080204" pitchFamily="34" charset="-128"/>
              </a:rPr>
              <a:t>Vulnerabilities have appeared in virtual instance of an OS </a:t>
            </a:r>
          </a:p>
          <a:p>
            <a:pPr lvl="2" eaLnBrk="1" hangingPunct="1">
              <a:lnSpc>
                <a:spcPct val="90000"/>
              </a:lnSpc>
            </a:pPr>
            <a:r>
              <a:rPr lang="en-US" altLang="en-US" sz="1700">
                <a:solidFill>
                  <a:srgbClr val="1E1C11"/>
                </a:solidFill>
                <a:ea typeface="ＭＳ Ｐゴシック" panose="020B0600070205080204" pitchFamily="34" charset="-128"/>
              </a:rPr>
              <a:t>e.g., VMWare, Xen, and Microsoft’s Virtual PC and Virtual Server</a:t>
            </a:r>
          </a:p>
          <a:p>
            <a:pPr lvl="2" eaLnBrk="1" hangingPunct="1">
              <a:lnSpc>
                <a:spcPct val="90000"/>
              </a:lnSpc>
            </a:pPr>
            <a:r>
              <a:rPr lang="en-US" altLang="en-US" sz="1700">
                <a:solidFill>
                  <a:srgbClr val="1E1C11"/>
                </a:solidFill>
                <a:ea typeface="ＭＳ Ｐゴシック" panose="020B0600070205080204" pitchFamily="34" charset="-128"/>
              </a:rPr>
              <a:t>Customers have full access to virtual servers.</a:t>
            </a:r>
          </a:p>
          <a:p>
            <a:pPr lvl="2" eaLnBrk="1" hangingPunct="1">
              <a:lnSpc>
                <a:spcPct val="90000"/>
              </a:lnSpc>
            </a:pPr>
            <a:endParaRPr lang="en-US" altLang="en-US" sz="1700">
              <a:solidFill>
                <a:srgbClr val="1E1C11"/>
              </a:solidFill>
              <a:ea typeface="ＭＳ Ｐゴシック" panose="020B0600070205080204" pitchFamily="34" charset="-128"/>
            </a:endParaRPr>
          </a:p>
          <a:p>
            <a:pPr eaLnBrk="1" hangingPunct="1">
              <a:lnSpc>
                <a:spcPct val="90000"/>
              </a:lnSpc>
            </a:pPr>
            <a:endParaRPr lang="en-US" altLang="en-US" sz="2000">
              <a:solidFill>
                <a:srgbClr val="1E1C11"/>
              </a:solidFill>
              <a:ea typeface="ＭＳ Ｐゴシック" panose="020B0600070205080204" pitchFamily="34" charset="-128"/>
            </a:endParaRPr>
          </a:p>
        </p:txBody>
      </p:sp>
      <p:sp>
        <p:nvSpPr>
          <p:cNvPr id="55300" name="Slide Number Placeholder 3">
            <a:extLst>
              <a:ext uri="{FF2B5EF4-FFF2-40B4-BE49-F238E27FC236}">
                <a16:creationId xmlns:a16="http://schemas.microsoft.com/office/drawing/2014/main" id="{360E0830-B485-4745-BD83-BF8ED78A4E0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B95BA873-808D-43EE-9C8A-B7A35BBEE707}" type="slidenum">
              <a:rPr lang="en-US" altLang="en-US" sz="1200">
                <a:solidFill>
                  <a:srgbClr val="898989"/>
                </a:solidFill>
                <a:latin typeface="Calibri" panose="020F0502020204030204" pitchFamily="34" charset="0"/>
              </a:rPr>
              <a:pPr eaLnBrk="1" hangingPunct="1"/>
              <a:t>24</a:t>
            </a:fld>
            <a:endParaRPr lang="en-US" altLang="en-US" sz="1200">
              <a:solidFill>
                <a:srgbClr val="898989"/>
              </a:solidFill>
              <a:latin typeface="Calibri" panose="020F0502020204030204" pitchFamily="34" charset="0"/>
            </a:endParaRPr>
          </a:p>
        </p:txBody>
      </p:sp>
      <p:pic>
        <p:nvPicPr>
          <p:cNvPr id="5" name="Picture 4" descr="hypervisor2.PNG">
            <a:extLst>
              <a:ext uri="{FF2B5EF4-FFF2-40B4-BE49-F238E27FC236}">
                <a16:creationId xmlns:a16="http://schemas.microsoft.com/office/drawing/2014/main" id="{BC5A9679-F977-44D5-AD36-09E98AD337F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07988"/>
            <a:ext cx="845820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A7FC7-4A37-402F-94FE-3AD8B39FFA05}"/>
              </a:ext>
            </a:extLst>
          </p:cNvPr>
          <p:cNvSpPr>
            <a:spLocks noGrp="1"/>
          </p:cNvSpPr>
          <p:nvPr>
            <p:ph type="title"/>
          </p:nvPr>
        </p:nvSpPr>
        <p:spPr/>
        <p:txBody>
          <a:bodyPr/>
          <a:lstStyle/>
          <a:p>
            <a:pPr eaLnBrk="1" hangingPunct="1"/>
            <a:r>
              <a:rPr lang="en-US" altLang="en-US">
                <a:solidFill>
                  <a:srgbClr val="1E1C11"/>
                </a:solidFill>
                <a:ea typeface="ＭＳ Ｐゴシック" panose="020B0600070205080204" pitchFamily="34" charset="-128"/>
              </a:rPr>
              <a:t> Case study: Amazon's EC2 infrastructure </a:t>
            </a:r>
          </a:p>
        </p:txBody>
      </p:sp>
      <p:sp>
        <p:nvSpPr>
          <p:cNvPr id="56323" name="Content Placeholder 2">
            <a:extLst>
              <a:ext uri="{FF2B5EF4-FFF2-40B4-BE49-F238E27FC236}">
                <a16:creationId xmlns:a16="http://schemas.microsoft.com/office/drawing/2014/main" id="{199F47EF-A96A-44C1-A055-9B701215950A}"/>
              </a:ext>
            </a:extLst>
          </p:cNvPr>
          <p:cNvSpPr>
            <a:spLocks noGrp="1"/>
          </p:cNvSpPr>
          <p:nvPr>
            <p:ph idx="1"/>
          </p:nvPr>
        </p:nvSpPr>
        <p:spPr/>
        <p:txBody>
          <a:bodyPr/>
          <a:lstStyle/>
          <a:p>
            <a:pPr eaLnBrk="1" hangingPunct="1">
              <a:lnSpc>
                <a:spcPct val="80000"/>
              </a:lnSpc>
            </a:pPr>
            <a:r>
              <a:rPr lang="en-US" altLang="en-US" sz="1900">
                <a:solidFill>
                  <a:srgbClr val="1E1C11"/>
                </a:solidFill>
                <a:ea typeface="ＭＳ Ｐゴシック" panose="020B0600070205080204" pitchFamily="34" charset="-128"/>
              </a:rPr>
              <a:t>“Hey, You, Get Off of My Cloud: Exploring Information Leakage in Third-Party Compute Clouds” </a:t>
            </a:r>
          </a:p>
          <a:p>
            <a:pPr lvl="1" eaLnBrk="1" hangingPunct="1">
              <a:lnSpc>
                <a:spcPct val="80000"/>
              </a:lnSpc>
            </a:pPr>
            <a:r>
              <a:rPr lang="en-US" altLang="en-US" sz="1900">
                <a:solidFill>
                  <a:srgbClr val="1E1C11"/>
                </a:solidFill>
                <a:ea typeface="ＭＳ Ｐゴシック" panose="020B0600070205080204" pitchFamily="34" charset="-128"/>
              </a:rPr>
              <a:t>Multiple VMs of different organizations with virtual boundaries separating each VM can run within one physical server</a:t>
            </a:r>
          </a:p>
          <a:p>
            <a:pPr lvl="1" eaLnBrk="1" hangingPunct="1">
              <a:lnSpc>
                <a:spcPct val="80000"/>
              </a:lnSpc>
            </a:pPr>
            <a:r>
              <a:rPr lang="en-US" altLang="en-US" sz="1900">
                <a:solidFill>
                  <a:srgbClr val="1E1C11"/>
                </a:solidFill>
                <a:ea typeface="ＭＳ Ｐゴシック" panose="020B0600070205080204" pitchFamily="34" charset="-128"/>
              </a:rPr>
              <a:t>"virtual machines" still have internet protocol, or IP, addresses, visible to anyone within the cloud. </a:t>
            </a:r>
          </a:p>
          <a:p>
            <a:pPr lvl="1" eaLnBrk="1" hangingPunct="1">
              <a:lnSpc>
                <a:spcPct val="80000"/>
              </a:lnSpc>
            </a:pPr>
            <a:r>
              <a:rPr lang="en-US" altLang="en-US" sz="1900">
                <a:solidFill>
                  <a:srgbClr val="1E1C11"/>
                </a:solidFill>
                <a:ea typeface="ＭＳ Ｐゴシック" panose="020B0600070205080204" pitchFamily="34" charset="-128"/>
              </a:rPr>
              <a:t>VMs located on the same physical server tend to have IP addresses that are close to each other and are assigned at the same time </a:t>
            </a:r>
          </a:p>
          <a:p>
            <a:pPr lvl="1" eaLnBrk="1" hangingPunct="1">
              <a:lnSpc>
                <a:spcPct val="80000"/>
              </a:lnSpc>
            </a:pPr>
            <a:r>
              <a:rPr lang="en-US" altLang="en-US" sz="1900">
                <a:solidFill>
                  <a:srgbClr val="1E1C11"/>
                </a:solidFill>
                <a:ea typeface="ＭＳ Ｐゴシック" panose="020B0600070205080204" pitchFamily="34" charset="-128"/>
              </a:rPr>
              <a:t>An attacker can set up lots of his own virtual machines, look at their IP addresses, and figure out which one shares the same physical resources as an intended target</a:t>
            </a:r>
          </a:p>
          <a:p>
            <a:pPr lvl="1" eaLnBrk="1" hangingPunct="1">
              <a:lnSpc>
                <a:spcPct val="80000"/>
              </a:lnSpc>
            </a:pPr>
            <a:r>
              <a:rPr lang="en-US" altLang="en-US" sz="1900">
                <a:solidFill>
                  <a:srgbClr val="1E1C11"/>
                </a:solidFill>
                <a:ea typeface="ＭＳ Ｐゴシック" panose="020B0600070205080204" pitchFamily="34" charset="-128"/>
              </a:rPr>
              <a:t>Once the malicious virtual machine is placed on the same server as its target, it is possible to carefully monitor how access to resources fluctuates and thereby potentially glean sensitive information about the victim</a:t>
            </a:r>
          </a:p>
          <a:p>
            <a:pPr lvl="1" eaLnBrk="1" hangingPunct="1">
              <a:lnSpc>
                <a:spcPct val="80000"/>
              </a:lnSpc>
            </a:pPr>
            <a:endParaRPr lang="en-US" altLang="en-US" sz="1900">
              <a:solidFill>
                <a:srgbClr val="1E1C11"/>
              </a:solidFill>
              <a:ea typeface="ＭＳ Ｐゴシック" panose="020B0600070205080204" pitchFamily="34" charset="-128"/>
            </a:endParaRPr>
          </a:p>
          <a:p>
            <a:pPr eaLnBrk="1" hangingPunct="1">
              <a:lnSpc>
                <a:spcPct val="80000"/>
              </a:lnSpc>
            </a:pPr>
            <a:endParaRPr lang="en-US" altLang="en-US" sz="1900">
              <a:solidFill>
                <a:srgbClr val="1E1C11"/>
              </a:solidFill>
              <a:ea typeface="ＭＳ Ｐゴシック" panose="020B0600070205080204" pitchFamily="34" charset="-128"/>
            </a:endParaRPr>
          </a:p>
          <a:p>
            <a:pPr eaLnBrk="1" hangingPunct="1">
              <a:lnSpc>
                <a:spcPct val="80000"/>
              </a:lnSpc>
            </a:pPr>
            <a:endParaRPr lang="en-US" altLang="en-US" sz="1900">
              <a:solidFill>
                <a:srgbClr val="1E1C11"/>
              </a:solidFill>
              <a:ea typeface="ＭＳ Ｐゴシック" panose="020B0600070205080204" pitchFamily="34" charset="-128"/>
            </a:endParaRPr>
          </a:p>
        </p:txBody>
      </p:sp>
      <p:sp>
        <p:nvSpPr>
          <p:cNvPr id="56324" name="Slide Number Placeholder 3">
            <a:extLst>
              <a:ext uri="{FF2B5EF4-FFF2-40B4-BE49-F238E27FC236}">
                <a16:creationId xmlns:a16="http://schemas.microsoft.com/office/drawing/2014/main" id="{3A982F39-F133-44F8-8414-720A5B16072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A4ED86E9-5DB3-476F-AAD1-DA9865996DB8}" type="slidenum">
              <a:rPr lang="en-US" altLang="en-US" sz="1200">
                <a:solidFill>
                  <a:srgbClr val="898989"/>
                </a:solidFill>
                <a:latin typeface="Calibri" panose="020F0502020204030204" pitchFamily="34" charset="0"/>
              </a:rPr>
              <a:pPr eaLnBrk="1" hangingPunct="1"/>
              <a:t>25</a:t>
            </a:fld>
            <a:endParaRPr lang="en-US" altLang="en-US" sz="1200">
              <a:solidFill>
                <a:srgbClr val="898989"/>
              </a:solidFill>
              <a:latin typeface="Calibri" panose="020F050202020403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5A90EE90-B454-4512-9175-01DAF4E22B28}"/>
              </a:ext>
            </a:extLst>
          </p:cNvPr>
          <p:cNvSpPr>
            <a:spLocks noGrp="1" noChangeArrowheads="1"/>
          </p:cNvSpPr>
          <p:nvPr>
            <p:ph type="title"/>
          </p:nvPr>
        </p:nvSpPr>
        <p:spPr/>
        <p:txBody>
          <a:bodyPr/>
          <a:lstStyle/>
          <a:p>
            <a:pPr eaLnBrk="1" hangingPunct="1">
              <a:defRPr/>
            </a:pPr>
            <a:r>
              <a:rPr lang="en-US" dirty="0">
                <a:ea typeface="+mj-ea"/>
              </a:rPr>
              <a:t>Local Host Security</a:t>
            </a:r>
          </a:p>
        </p:txBody>
      </p:sp>
      <p:sp>
        <p:nvSpPr>
          <p:cNvPr id="58371" name="Rectangle 3">
            <a:extLst>
              <a:ext uri="{FF2B5EF4-FFF2-40B4-BE49-F238E27FC236}">
                <a16:creationId xmlns:a16="http://schemas.microsoft.com/office/drawing/2014/main" id="{C1A16C22-D99C-4A40-BDAA-16C2BC21660C}"/>
              </a:ext>
            </a:extLst>
          </p:cNvPr>
          <p:cNvSpPr>
            <a:spLocks noGrp="1" noChangeArrowheads="1"/>
          </p:cNvSpPr>
          <p:nvPr>
            <p:ph idx="1"/>
          </p:nvPr>
        </p:nvSpPr>
        <p:spPr/>
        <p:txBody>
          <a:bodyPr/>
          <a:lstStyle/>
          <a:p>
            <a:pPr eaLnBrk="1" hangingPunct="1">
              <a:lnSpc>
                <a:spcPct val="80000"/>
              </a:lnSpc>
            </a:pPr>
            <a:r>
              <a:rPr lang="en-US" altLang="en-US" sz="2000">
                <a:solidFill>
                  <a:srgbClr val="1E1C11"/>
                </a:solidFill>
                <a:ea typeface="ＭＳ Ｐゴシック" panose="020B0600070205080204" pitchFamily="34" charset="-128"/>
              </a:rPr>
              <a:t>Are local host machines part of the cloud infrastructure? </a:t>
            </a:r>
          </a:p>
          <a:p>
            <a:pPr lvl="1" eaLnBrk="1" hangingPunct="1">
              <a:lnSpc>
                <a:spcPct val="80000"/>
              </a:lnSpc>
            </a:pPr>
            <a:r>
              <a:rPr lang="en-US" altLang="en-US" sz="2000">
                <a:solidFill>
                  <a:srgbClr val="1E1C11"/>
                </a:solidFill>
                <a:ea typeface="ＭＳ Ｐゴシック" panose="020B0600070205080204" pitchFamily="34" charset="-128"/>
              </a:rPr>
              <a:t>Outside the security perimeter</a:t>
            </a:r>
          </a:p>
          <a:p>
            <a:pPr lvl="1" eaLnBrk="1" hangingPunct="1">
              <a:lnSpc>
                <a:spcPct val="80000"/>
              </a:lnSpc>
            </a:pPr>
            <a:r>
              <a:rPr lang="en-US" altLang="en-US" sz="2000">
                <a:solidFill>
                  <a:srgbClr val="1E1C11"/>
                </a:solidFill>
                <a:ea typeface="ＭＳ Ｐゴシック" panose="020B0600070205080204" pitchFamily="34" charset="-128"/>
              </a:rPr>
              <a:t>While cloud consumers worry about the security on the cloud provider’s site, they may easily forget to harden their own machines </a:t>
            </a:r>
          </a:p>
          <a:p>
            <a:pPr eaLnBrk="1" hangingPunct="1">
              <a:lnSpc>
                <a:spcPct val="80000"/>
              </a:lnSpc>
            </a:pPr>
            <a:r>
              <a:rPr lang="en-US" altLang="en-US" sz="2000">
                <a:solidFill>
                  <a:srgbClr val="1E1C11"/>
                </a:solidFill>
                <a:ea typeface="ＭＳ Ｐゴシック" panose="020B0600070205080204" pitchFamily="34" charset="-128"/>
              </a:rPr>
              <a:t>The lack of security of local devices can </a:t>
            </a:r>
          </a:p>
          <a:p>
            <a:pPr lvl="1" eaLnBrk="1" hangingPunct="1">
              <a:lnSpc>
                <a:spcPct val="80000"/>
              </a:lnSpc>
            </a:pPr>
            <a:r>
              <a:rPr lang="en-US" altLang="en-US" sz="2000">
                <a:solidFill>
                  <a:srgbClr val="1E1C11"/>
                </a:solidFill>
                <a:ea typeface="ＭＳ Ｐゴシック" panose="020B0600070205080204" pitchFamily="34" charset="-128"/>
              </a:rPr>
              <a:t>Provide a way for malicious services on the cloud to attack local networks through these terminal devices </a:t>
            </a:r>
          </a:p>
          <a:p>
            <a:pPr lvl="1" eaLnBrk="1" hangingPunct="1">
              <a:lnSpc>
                <a:spcPct val="80000"/>
              </a:lnSpc>
            </a:pPr>
            <a:r>
              <a:rPr lang="en-US" altLang="en-US" sz="2000">
                <a:solidFill>
                  <a:srgbClr val="1E1C11"/>
                </a:solidFill>
                <a:ea typeface="ＭＳ Ｐゴシック" panose="020B0600070205080204" pitchFamily="34" charset="-128"/>
              </a:rPr>
              <a:t>Compromise the cloud and its resources for other users </a:t>
            </a:r>
          </a:p>
          <a:p>
            <a:pPr eaLnBrk="1" hangingPunct="1">
              <a:lnSpc>
                <a:spcPct val="80000"/>
              </a:lnSpc>
            </a:pPr>
            <a:endParaRPr lang="en-US" altLang="en-US" sz="1400">
              <a:solidFill>
                <a:srgbClr val="1E1C11"/>
              </a:solidFill>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9DF0EC37-A799-4800-A3AD-A6595436D1A7}"/>
              </a:ext>
            </a:extLst>
          </p:cNvPr>
          <p:cNvSpPr>
            <a:spLocks noGrp="1"/>
          </p:cNvSpPr>
          <p:nvPr>
            <p:ph type="sldNum" sz="quarter" idx="12"/>
          </p:nvPr>
        </p:nvSpPr>
        <p:spPr/>
        <p:txBody>
          <a:bodyPr/>
          <a:lstStyle/>
          <a:p>
            <a:fld id="{C3802F7D-CE2A-4257-9499-27268CCBAA3C}" type="slidenum">
              <a:rPr lang="en-US" altLang="en-US" smtClean="0"/>
              <a:pPr/>
              <a:t>26</a:t>
            </a:fld>
            <a:endParaRPr lang="en-US"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7AC02-0BB4-4280-9027-BB9FB5C865B4}"/>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Local Host Security (Cont.)</a:t>
            </a:r>
          </a:p>
        </p:txBody>
      </p:sp>
      <p:sp>
        <p:nvSpPr>
          <p:cNvPr id="60419" name="Content Placeholder 2">
            <a:extLst>
              <a:ext uri="{FF2B5EF4-FFF2-40B4-BE49-F238E27FC236}">
                <a16:creationId xmlns:a16="http://schemas.microsoft.com/office/drawing/2014/main" id="{7FD8979C-BAB1-4AA9-86CE-B862B8D21FB2}"/>
              </a:ext>
            </a:extLst>
          </p:cNvPr>
          <p:cNvSpPr>
            <a:spLocks noGrp="1"/>
          </p:cNvSpPr>
          <p:nvPr>
            <p:ph idx="1"/>
          </p:nvPr>
        </p:nvSpPr>
        <p:spPr/>
        <p:txBody>
          <a:bodyPr/>
          <a:lstStyle/>
          <a:p>
            <a:pPr eaLnBrk="1" hangingPunct="1">
              <a:lnSpc>
                <a:spcPct val="80000"/>
              </a:lnSpc>
            </a:pPr>
            <a:r>
              <a:rPr lang="en-US" altLang="en-US" sz="2000">
                <a:solidFill>
                  <a:srgbClr val="1E1C11"/>
                </a:solidFill>
                <a:ea typeface="ＭＳ Ｐゴシック" panose="020B0600070205080204" pitchFamily="34" charset="-128"/>
              </a:rPr>
              <a:t>With mobile devices, the threat may be even stronger</a:t>
            </a:r>
          </a:p>
          <a:p>
            <a:pPr lvl="1" eaLnBrk="1" hangingPunct="1">
              <a:lnSpc>
                <a:spcPct val="80000"/>
              </a:lnSpc>
            </a:pPr>
            <a:r>
              <a:rPr lang="en-US" altLang="en-US" sz="2000">
                <a:solidFill>
                  <a:srgbClr val="1E1C11"/>
                </a:solidFill>
                <a:ea typeface="ＭＳ Ｐゴシック" panose="020B0600070205080204" pitchFamily="34" charset="-128"/>
              </a:rPr>
              <a:t>Users misplace or have the device stolen from them </a:t>
            </a:r>
          </a:p>
          <a:p>
            <a:pPr lvl="1" eaLnBrk="1" hangingPunct="1">
              <a:lnSpc>
                <a:spcPct val="80000"/>
              </a:lnSpc>
            </a:pPr>
            <a:r>
              <a:rPr lang="en-US" altLang="en-US" sz="2000">
                <a:solidFill>
                  <a:srgbClr val="1E1C11"/>
                </a:solidFill>
                <a:ea typeface="ＭＳ Ｐゴシック" panose="020B0600070205080204" pitchFamily="34" charset="-128"/>
              </a:rPr>
              <a:t>Security mechanisms on handheld gadgets are often times insufficient compared to say, a desktop computer </a:t>
            </a:r>
          </a:p>
          <a:p>
            <a:pPr lvl="1" eaLnBrk="1" hangingPunct="1">
              <a:lnSpc>
                <a:spcPct val="80000"/>
              </a:lnSpc>
            </a:pPr>
            <a:r>
              <a:rPr lang="en-US" altLang="en-US" sz="2000">
                <a:solidFill>
                  <a:srgbClr val="1E1C11"/>
                </a:solidFill>
                <a:ea typeface="ＭＳ Ｐゴシック" panose="020B0600070205080204" pitchFamily="34" charset="-128"/>
              </a:rPr>
              <a:t>Provides a potential attacker an easy avenue into a cloud system. </a:t>
            </a:r>
          </a:p>
          <a:p>
            <a:pPr lvl="1" eaLnBrk="1" hangingPunct="1">
              <a:lnSpc>
                <a:spcPct val="80000"/>
              </a:lnSpc>
            </a:pPr>
            <a:r>
              <a:rPr lang="en-US" altLang="en-US" sz="2000">
                <a:solidFill>
                  <a:srgbClr val="1E1C11"/>
                </a:solidFill>
                <a:ea typeface="ＭＳ Ｐゴシック" panose="020B0600070205080204" pitchFamily="34" charset="-128"/>
              </a:rPr>
              <a:t>If a user relies mainly on a mobile device to access cloud data, the threat to availability is also increased as mobile devices malfunction or are lost </a:t>
            </a:r>
          </a:p>
          <a:p>
            <a:pPr eaLnBrk="1" hangingPunct="1">
              <a:lnSpc>
                <a:spcPct val="80000"/>
              </a:lnSpc>
            </a:pPr>
            <a:r>
              <a:rPr lang="en-US" altLang="en-US" sz="2000">
                <a:solidFill>
                  <a:srgbClr val="1E1C11"/>
                </a:solidFill>
                <a:ea typeface="ＭＳ Ｐゴシック" panose="020B0600070205080204" pitchFamily="34" charset="-128"/>
              </a:rPr>
              <a:t>Devices that access the cloud should have </a:t>
            </a:r>
          </a:p>
          <a:p>
            <a:pPr lvl="1" eaLnBrk="1" hangingPunct="1">
              <a:lnSpc>
                <a:spcPct val="80000"/>
              </a:lnSpc>
            </a:pPr>
            <a:r>
              <a:rPr lang="en-US" altLang="en-US" sz="2000">
                <a:solidFill>
                  <a:srgbClr val="1E1C11"/>
                </a:solidFill>
                <a:ea typeface="ＭＳ Ｐゴシック" panose="020B0600070205080204" pitchFamily="34" charset="-128"/>
              </a:rPr>
              <a:t>Strong authentication mechanisms </a:t>
            </a:r>
          </a:p>
          <a:p>
            <a:pPr lvl="1" eaLnBrk="1" hangingPunct="1">
              <a:lnSpc>
                <a:spcPct val="80000"/>
              </a:lnSpc>
            </a:pPr>
            <a:r>
              <a:rPr lang="en-US" altLang="en-US" sz="2000">
                <a:solidFill>
                  <a:srgbClr val="1E1C11"/>
                </a:solidFill>
                <a:ea typeface="ＭＳ Ｐゴシック" panose="020B0600070205080204" pitchFamily="34" charset="-128"/>
              </a:rPr>
              <a:t>Tamper-resistant mechanisms</a:t>
            </a:r>
          </a:p>
          <a:p>
            <a:pPr lvl="1" eaLnBrk="1" hangingPunct="1">
              <a:lnSpc>
                <a:spcPct val="80000"/>
              </a:lnSpc>
            </a:pPr>
            <a:r>
              <a:rPr lang="en-US" altLang="en-US" sz="2000">
                <a:solidFill>
                  <a:srgbClr val="1E1C11"/>
                </a:solidFill>
                <a:ea typeface="ＭＳ Ｐゴシック" panose="020B0600070205080204" pitchFamily="34" charset="-128"/>
              </a:rPr>
              <a:t>Strong isolation between applications </a:t>
            </a:r>
          </a:p>
          <a:p>
            <a:pPr lvl="1" eaLnBrk="1" hangingPunct="1">
              <a:lnSpc>
                <a:spcPct val="80000"/>
              </a:lnSpc>
            </a:pPr>
            <a:r>
              <a:rPr lang="en-US" altLang="en-US" sz="2000">
                <a:solidFill>
                  <a:srgbClr val="1E1C11"/>
                </a:solidFill>
                <a:ea typeface="ＭＳ Ｐゴシック" panose="020B0600070205080204" pitchFamily="34" charset="-128"/>
              </a:rPr>
              <a:t>Methods to trust the OS</a:t>
            </a:r>
          </a:p>
          <a:p>
            <a:pPr lvl="1" eaLnBrk="1" hangingPunct="1">
              <a:lnSpc>
                <a:spcPct val="80000"/>
              </a:lnSpc>
            </a:pPr>
            <a:r>
              <a:rPr lang="en-US" altLang="en-US" sz="2000">
                <a:solidFill>
                  <a:srgbClr val="1E1C11"/>
                </a:solidFill>
                <a:ea typeface="ＭＳ Ｐゴシック" panose="020B0600070205080204" pitchFamily="34" charset="-128"/>
              </a:rPr>
              <a:t>Cryptographic functionality when traffic confidentiality is required </a:t>
            </a:r>
          </a:p>
          <a:p>
            <a:endParaRPr lang="en-US" altLang="en-US">
              <a:solidFill>
                <a:srgbClr val="1E1C11"/>
              </a:solidFill>
              <a:ea typeface="ＭＳ Ｐゴシック" panose="020B0600070205080204" pitchFamily="34" charset="-128"/>
            </a:endParaRPr>
          </a:p>
        </p:txBody>
      </p:sp>
      <p:sp>
        <p:nvSpPr>
          <p:cNvPr id="60420" name="Slide Number Placeholder 3">
            <a:extLst>
              <a:ext uri="{FF2B5EF4-FFF2-40B4-BE49-F238E27FC236}">
                <a16:creationId xmlns:a16="http://schemas.microsoft.com/office/drawing/2014/main" id="{2E85B9B8-3A43-4E13-97C6-AC443703BED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221CCA4D-9019-4665-887F-84697DD81A99}" type="slidenum">
              <a:rPr lang="en-US" altLang="en-US" sz="1200">
                <a:solidFill>
                  <a:srgbClr val="898989"/>
                </a:solidFill>
                <a:latin typeface="Calibri" panose="020F0502020204030204" pitchFamily="34" charset="0"/>
              </a:rPr>
              <a:pPr eaLnBrk="1" hangingPunct="1"/>
              <a:t>27</a:t>
            </a:fld>
            <a:endParaRPr lang="en-US" altLang="en-US" sz="1200">
              <a:solidFill>
                <a:srgbClr val="898989"/>
              </a:solidFill>
              <a:latin typeface="Calibri" panose="020F050202020403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D0DF1-D615-4E03-BE25-A605C84D59F4}"/>
              </a:ext>
            </a:extLst>
          </p:cNvPr>
          <p:cNvSpPr>
            <a:spLocks noGrp="1"/>
          </p:cNvSpPr>
          <p:nvPr>
            <p:ph type="title"/>
          </p:nvPr>
        </p:nvSpPr>
        <p:spPr/>
        <p:txBody>
          <a:bodyPr/>
          <a:lstStyle/>
          <a:p>
            <a:pPr eaLnBrk="1" hangingPunct="1"/>
            <a:r>
              <a:rPr lang="en-US" altLang="en-US">
                <a:solidFill>
                  <a:srgbClr val="1E1C11"/>
                </a:solidFill>
                <a:ea typeface="ＭＳ Ｐゴシック" panose="020B0600070205080204" pitchFamily="34" charset="-128"/>
              </a:rPr>
              <a:t>The Application Level</a:t>
            </a:r>
          </a:p>
        </p:txBody>
      </p:sp>
      <p:sp>
        <p:nvSpPr>
          <p:cNvPr id="61443" name="Content Placeholder 2">
            <a:extLst>
              <a:ext uri="{FF2B5EF4-FFF2-40B4-BE49-F238E27FC236}">
                <a16:creationId xmlns:a16="http://schemas.microsoft.com/office/drawing/2014/main" id="{1AA99A3E-EBA0-4384-91B5-DCEFCFD64160}"/>
              </a:ext>
            </a:extLst>
          </p:cNvPr>
          <p:cNvSpPr>
            <a:spLocks noGrp="1"/>
          </p:cNvSpPr>
          <p:nvPr>
            <p:ph idx="1"/>
          </p:nvPr>
        </p:nvSpPr>
        <p:spPr/>
        <p:txBody>
          <a:bodyPr/>
          <a:lstStyle/>
          <a:p>
            <a:pPr eaLnBrk="1" hangingPunct="1"/>
            <a:r>
              <a:rPr lang="en-US" altLang="en-US" dirty="0">
                <a:solidFill>
                  <a:srgbClr val="1E1C11"/>
                </a:solidFill>
                <a:ea typeface="ＭＳ Ｐゴシック" panose="020B0600070205080204" pitchFamily="34" charset="-128"/>
              </a:rPr>
              <a:t>DoS</a:t>
            </a:r>
          </a:p>
          <a:p>
            <a:pPr eaLnBrk="1" hangingPunct="1"/>
            <a:r>
              <a:rPr lang="en-US" altLang="en-US" dirty="0" err="1">
                <a:solidFill>
                  <a:srgbClr val="1E1C11"/>
                </a:solidFill>
                <a:ea typeface="ＭＳ Ｐゴシック" panose="020B0600070205080204" pitchFamily="34" charset="-128"/>
              </a:rPr>
              <a:t>EDoS</a:t>
            </a:r>
            <a:r>
              <a:rPr lang="en-US" altLang="en-US" dirty="0">
                <a:solidFill>
                  <a:srgbClr val="1E1C11"/>
                </a:solidFill>
                <a:ea typeface="ＭＳ Ｐゴシック" panose="020B0600070205080204" pitchFamily="34" charset="-128"/>
              </a:rPr>
              <a:t>(Economic Denial of Service)</a:t>
            </a:r>
          </a:p>
          <a:p>
            <a:pPr lvl="1" eaLnBrk="1" hangingPunct="1"/>
            <a:r>
              <a:rPr lang="en-US" altLang="en-US" dirty="0">
                <a:solidFill>
                  <a:srgbClr val="1E1C11"/>
                </a:solidFill>
                <a:ea typeface="ＭＳ Ｐゴシック" panose="020B0600070205080204" pitchFamily="34" charset="-128"/>
              </a:rPr>
              <a:t>An attack against the billing model that underlies the cost of providing a service with the goal of bankrupting the service itself. </a:t>
            </a:r>
          </a:p>
          <a:p>
            <a:pPr eaLnBrk="1" hangingPunct="1"/>
            <a:r>
              <a:rPr lang="en-US" altLang="en-US" dirty="0">
                <a:solidFill>
                  <a:srgbClr val="1E1C11"/>
                </a:solidFill>
                <a:ea typeface="ＭＳ Ｐゴシック" panose="020B0600070205080204" pitchFamily="34" charset="-128"/>
              </a:rPr>
              <a:t>End user security</a:t>
            </a:r>
          </a:p>
          <a:p>
            <a:pPr eaLnBrk="1" hangingPunct="1"/>
            <a:r>
              <a:rPr lang="en-US" altLang="en-US" dirty="0">
                <a:solidFill>
                  <a:srgbClr val="1E1C11"/>
                </a:solidFill>
                <a:ea typeface="ＭＳ Ｐゴシック" panose="020B0600070205080204" pitchFamily="34" charset="-128"/>
              </a:rPr>
              <a:t>Who is responsible for Web application security in the cloud?</a:t>
            </a:r>
          </a:p>
          <a:p>
            <a:pPr eaLnBrk="1" hangingPunct="1"/>
            <a:r>
              <a:rPr lang="en-US" altLang="en-US" dirty="0">
                <a:solidFill>
                  <a:srgbClr val="1E1C11"/>
                </a:solidFill>
                <a:ea typeface="ＭＳ Ｐゴシック" panose="020B0600070205080204" pitchFamily="34" charset="-128"/>
              </a:rPr>
              <a:t>SaaS/PaaS/IaaS application security</a:t>
            </a:r>
          </a:p>
          <a:p>
            <a:pPr eaLnBrk="1" hangingPunct="1"/>
            <a:r>
              <a:rPr lang="en-US" altLang="en-US" dirty="0">
                <a:solidFill>
                  <a:srgbClr val="1E1C11"/>
                </a:solidFill>
                <a:ea typeface="ＭＳ Ｐゴシック" panose="020B0600070205080204" pitchFamily="34" charset="-128"/>
              </a:rPr>
              <a:t>Customer-deployed application security</a:t>
            </a:r>
          </a:p>
          <a:p>
            <a:pPr eaLnBrk="1" hangingPunct="1"/>
            <a:endParaRPr lang="en-US" altLang="en-US" dirty="0">
              <a:solidFill>
                <a:srgbClr val="1E1C11"/>
              </a:solidFill>
              <a:ea typeface="ＭＳ Ｐゴシック" panose="020B0600070205080204" pitchFamily="34" charset="-128"/>
            </a:endParaRPr>
          </a:p>
        </p:txBody>
      </p:sp>
      <p:sp>
        <p:nvSpPr>
          <p:cNvPr id="61444" name="Slide Number Placeholder 3">
            <a:extLst>
              <a:ext uri="{FF2B5EF4-FFF2-40B4-BE49-F238E27FC236}">
                <a16:creationId xmlns:a16="http://schemas.microsoft.com/office/drawing/2014/main" id="{EFB2BF10-E0D5-41DB-97A4-3B7FCB0A0D5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E52D29C7-89B9-486C-B8E8-C25ED1813172}" type="slidenum">
              <a:rPr lang="en-US" altLang="en-US" sz="1200">
                <a:solidFill>
                  <a:srgbClr val="898989"/>
                </a:solidFill>
                <a:latin typeface="Calibri" panose="020F0502020204030204" pitchFamily="34" charset="0"/>
              </a:rPr>
              <a:pPr eaLnBrk="1" hangingPunct="1"/>
              <a:t>28</a:t>
            </a:fld>
            <a:endParaRPr lang="en-US" altLang="en-US" sz="1200">
              <a:solidFill>
                <a:srgbClr val="898989"/>
              </a:solidFill>
              <a:latin typeface="Calibri" panose="020F050202020403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67C85-D852-4320-91FC-51AF6878E1BB}"/>
              </a:ext>
            </a:extLst>
          </p:cNvPr>
          <p:cNvSpPr>
            <a:spLocks noGrp="1"/>
          </p:cNvSpPr>
          <p:nvPr>
            <p:ph type="title"/>
          </p:nvPr>
        </p:nvSpPr>
        <p:spPr/>
        <p:txBody>
          <a:bodyPr/>
          <a:lstStyle/>
          <a:p>
            <a:pPr eaLnBrk="1" hangingPunct="1"/>
            <a:r>
              <a:rPr lang="en-US" altLang="en-US">
                <a:solidFill>
                  <a:srgbClr val="1E1C11"/>
                </a:solidFill>
                <a:ea typeface="ＭＳ Ｐゴシック" panose="020B0600070205080204" pitchFamily="34" charset="-128"/>
              </a:rPr>
              <a:t>Data Security and Storage</a:t>
            </a:r>
          </a:p>
        </p:txBody>
      </p:sp>
      <p:sp>
        <p:nvSpPr>
          <p:cNvPr id="63491" name="Content Placeholder 2">
            <a:extLst>
              <a:ext uri="{FF2B5EF4-FFF2-40B4-BE49-F238E27FC236}">
                <a16:creationId xmlns:a16="http://schemas.microsoft.com/office/drawing/2014/main" id="{2FF33B2D-0436-4843-9677-7C9DA5AC17A4}"/>
              </a:ext>
            </a:extLst>
          </p:cNvPr>
          <p:cNvSpPr>
            <a:spLocks noGrp="1"/>
          </p:cNvSpPr>
          <p:nvPr>
            <p:ph idx="1"/>
          </p:nvPr>
        </p:nvSpPr>
        <p:spPr/>
        <p:txBody>
          <a:bodyPr/>
          <a:lstStyle/>
          <a:p>
            <a:pPr eaLnBrk="1" hangingPunct="1">
              <a:lnSpc>
                <a:spcPct val="90000"/>
              </a:lnSpc>
            </a:pPr>
            <a:r>
              <a:rPr lang="en-US" altLang="en-US">
                <a:solidFill>
                  <a:srgbClr val="1E1C11"/>
                </a:solidFill>
                <a:ea typeface="ＭＳ Ｐゴシック" panose="020B0600070205080204" pitchFamily="34" charset="-128"/>
              </a:rPr>
              <a:t>Several aspects of data security, including:</a:t>
            </a:r>
          </a:p>
          <a:p>
            <a:pPr lvl="1" eaLnBrk="1" hangingPunct="1">
              <a:lnSpc>
                <a:spcPct val="90000"/>
              </a:lnSpc>
            </a:pPr>
            <a:r>
              <a:rPr lang="en-US" altLang="en-US">
                <a:solidFill>
                  <a:srgbClr val="1E1C11"/>
                </a:solidFill>
                <a:ea typeface="ＭＳ Ｐゴシック" panose="020B0600070205080204" pitchFamily="34" charset="-128"/>
              </a:rPr>
              <a:t>Data-in-transit</a:t>
            </a:r>
          </a:p>
          <a:p>
            <a:pPr lvl="2" eaLnBrk="1" hangingPunct="1">
              <a:lnSpc>
                <a:spcPct val="90000"/>
              </a:lnSpc>
            </a:pPr>
            <a:r>
              <a:rPr lang="en-US" altLang="en-US">
                <a:solidFill>
                  <a:srgbClr val="1E1C11"/>
                </a:solidFill>
                <a:ea typeface="ＭＳ Ｐゴシック" panose="020B0600070205080204" pitchFamily="34" charset="-128"/>
              </a:rPr>
              <a:t>Confidentiality + integrity using secured protocol</a:t>
            </a:r>
          </a:p>
          <a:p>
            <a:pPr lvl="2" eaLnBrk="1" hangingPunct="1">
              <a:lnSpc>
                <a:spcPct val="90000"/>
              </a:lnSpc>
            </a:pPr>
            <a:r>
              <a:rPr lang="en-US" altLang="en-US">
                <a:solidFill>
                  <a:srgbClr val="1E1C11"/>
                </a:solidFill>
                <a:ea typeface="ＭＳ Ｐゴシック" panose="020B0600070205080204" pitchFamily="34" charset="-128"/>
              </a:rPr>
              <a:t>Confidentiality with non-secured protocol and encryption</a:t>
            </a:r>
          </a:p>
          <a:p>
            <a:pPr lvl="1" eaLnBrk="1" hangingPunct="1">
              <a:lnSpc>
                <a:spcPct val="90000"/>
              </a:lnSpc>
            </a:pPr>
            <a:r>
              <a:rPr lang="en-US" altLang="en-US">
                <a:solidFill>
                  <a:srgbClr val="1E1C11"/>
                </a:solidFill>
                <a:ea typeface="ＭＳ Ｐゴシック" panose="020B0600070205080204" pitchFamily="34" charset="-128"/>
              </a:rPr>
              <a:t>Data-at-rest</a:t>
            </a:r>
          </a:p>
          <a:p>
            <a:pPr lvl="2" eaLnBrk="1" hangingPunct="1">
              <a:lnSpc>
                <a:spcPct val="90000"/>
              </a:lnSpc>
            </a:pPr>
            <a:r>
              <a:rPr lang="en-US" altLang="en-US">
                <a:solidFill>
                  <a:srgbClr val="1E1C11"/>
                </a:solidFill>
                <a:ea typeface="ＭＳ Ｐゴシック" panose="020B0600070205080204" pitchFamily="34" charset="-128"/>
              </a:rPr>
              <a:t>Generally, not encrypted , since data is commingled with other users’ data</a:t>
            </a:r>
          </a:p>
          <a:p>
            <a:pPr lvl="2" eaLnBrk="1" hangingPunct="1">
              <a:lnSpc>
                <a:spcPct val="90000"/>
              </a:lnSpc>
            </a:pPr>
            <a:r>
              <a:rPr lang="en-US" altLang="en-US">
                <a:solidFill>
                  <a:srgbClr val="1E1C11"/>
                </a:solidFill>
                <a:ea typeface="ＭＳ Ｐゴシック" panose="020B0600070205080204" pitchFamily="34" charset="-128"/>
              </a:rPr>
              <a:t>Encryption if it is not associated with applications?</a:t>
            </a:r>
          </a:p>
          <a:p>
            <a:pPr lvl="3" eaLnBrk="1" hangingPunct="1">
              <a:lnSpc>
                <a:spcPct val="90000"/>
              </a:lnSpc>
            </a:pPr>
            <a:r>
              <a:rPr lang="en-US" altLang="en-US">
                <a:solidFill>
                  <a:srgbClr val="1E1C11"/>
                </a:solidFill>
                <a:ea typeface="ＭＳ Ｐゴシック" panose="020B0600070205080204" pitchFamily="34" charset="-128"/>
              </a:rPr>
              <a:t>But how about indexing and searching?</a:t>
            </a:r>
          </a:p>
          <a:p>
            <a:pPr lvl="3" eaLnBrk="1" hangingPunct="1">
              <a:lnSpc>
                <a:spcPct val="90000"/>
              </a:lnSpc>
            </a:pPr>
            <a:r>
              <a:rPr lang="en-US" altLang="en-US">
                <a:solidFill>
                  <a:srgbClr val="1E1C11"/>
                </a:solidFill>
                <a:ea typeface="ＭＳ Ｐゴシック" panose="020B0600070205080204" pitchFamily="34" charset="-128"/>
              </a:rPr>
              <a:t>Then homomorphic encryption vs. predicate encryption?</a:t>
            </a:r>
          </a:p>
          <a:p>
            <a:pPr lvl="1" eaLnBrk="1" hangingPunct="1">
              <a:lnSpc>
                <a:spcPct val="90000"/>
              </a:lnSpc>
            </a:pPr>
            <a:r>
              <a:rPr lang="en-US" altLang="en-US">
                <a:solidFill>
                  <a:srgbClr val="1E1C11"/>
                </a:solidFill>
                <a:ea typeface="ＭＳ Ｐゴシック" panose="020B0600070205080204" pitchFamily="34" charset="-128"/>
              </a:rPr>
              <a:t>Processing of data, including multitenancy</a:t>
            </a:r>
          </a:p>
          <a:p>
            <a:pPr lvl="2" eaLnBrk="1" hangingPunct="1">
              <a:lnSpc>
                <a:spcPct val="90000"/>
              </a:lnSpc>
            </a:pPr>
            <a:r>
              <a:rPr lang="en-US" altLang="en-US">
                <a:solidFill>
                  <a:srgbClr val="1E1C11"/>
                </a:solidFill>
                <a:ea typeface="ＭＳ Ｐゴシック" panose="020B0600070205080204" pitchFamily="34" charset="-128"/>
              </a:rPr>
              <a:t>For any application to process data, not encrypted</a:t>
            </a:r>
          </a:p>
          <a:p>
            <a:pPr eaLnBrk="1" hangingPunct="1">
              <a:lnSpc>
                <a:spcPct val="90000"/>
              </a:lnSpc>
            </a:pPr>
            <a:endParaRPr lang="en-US" altLang="en-US">
              <a:solidFill>
                <a:srgbClr val="1E1C11"/>
              </a:solidFill>
              <a:ea typeface="ＭＳ Ｐゴシック" panose="020B0600070205080204" pitchFamily="34" charset="-128"/>
            </a:endParaRPr>
          </a:p>
        </p:txBody>
      </p:sp>
      <p:sp>
        <p:nvSpPr>
          <p:cNvPr id="63492" name="Slide Number Placeholder 3">
            <a:extLst>
              <a:ext uri="{FF2B5EF4-FFF2-40B4-BE49-F238E27FC236}">
                <a16:creationId xmlns:a16="http://schemas.microsoft.com/office/drawing/2014/main" id="{F61AF3A1-FFB2-429B-9636-9CF03530C88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53E1B1D2-2BE8-4352-9D05-53497992AAD1}" type="slidenum">
              <a:rPr lang="en-US" altLang="en-US" sz="1200">
                <a:solidFill>
                  <a:srgbClr val="898989"/>
                </a:solidFill>
                <a:latin typeface="Calibri" panose="020F0502020204030204" pitchFamily="34" charset="0"/>
              </a:rPr>
              <a:pPr eaLnBrk="1" hangingPunct="1"/>
              <a:t>29</a:t>
            </a:fld>
            <a:endParaRPr lang="en-US" altLang="en-US" sz="1200">
              <a:solidFill>
                <a:srgbClr val="898989"/>
              </a:solidFill>
              <a:latin typeface="Calibri" panose="020F0502020204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8BADF-C2B1-4A70-87E2-A50613897737}"/>
              </a:ext>
            </a:extLst>
          </p:cNvPr>
          <p:cNvSpPr>
            <a:spLocks noGrp="1"/>
          </p:cNvSpPr>
          <p:nvPr>
            <p:ph type="title"/>
          </p:nvPr>
        </p:nvSpPr>
        <p:spPr>
          <a:xfrm>
            <a:off x="457200" y="0"/>
            <a:ext cx="8229600" cy="1143000"/>
          </a:xfrm>
        </p:spPr>
        <p:txBody>
          <a:bodyPr/>
          <a:lstStyle/>
          <a:p>
            <a:pPr eaLnBrk="1" hangingPunct="1"/>
            <a:r>
              <a:rPr lang="en-US" altLang="en-US" sz="3200">
                <a:solidFill>
                  <a:srgbClr val="1E1C11"/>
                </a:solidFill>
                <a:ea typeface="ＭＳ Ｐゴシック" panose="020B0600070205080204" pitchFamily="34" charset="-128"/>
              </a:rPr>
              <a:t>Companies are still afraid to use clouds</a:t>
            </a:r>
          </a:p>
        </p:txBody>
      </p:sp>
      <p:sp>
        <p:nvSpPr>
          <p:cNvPr id="28675" name="Slide Number Placeholder 5">
            <a:extLst>
              <a:ext uri="{FF2B5EF4-FFF2-40B4-BE49-F238E27FC236}">
                <a16:creationId xmlns:a16="http://schemas.microsoft.com/office/drawing/2014/main" id="{015DB7CA-03A4-4D51-95F5-EB68464DA42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01C52423-103C-4A39-9307-9E76762BA088}" type="slidenum">
              <a:rPr lang="en-US" altLang="en-US" sz="1200">
                <a:solidFill>
                  <a:srgbClr val="898989"/>
                </a:solidFill>
                <a:latin typeface="Calibri" panose="020F0502020204030204" pitchFamily="34" charset="0"/>
              </a:rPr>
              <a:pPr eaLnBrk="1" hangingPunct="1"/>
              <a:t>3</a:t>
            </a:fld>
            <a:endParaRPr lang="en-US" altLang="en-US" sz="1200">
              <a:solidFill>
                <a:srgbClr val="898989"/>
              </a:solidFill>
              <a:latin typeface="Calibri" panose="020F0502020204030204" pitchFamily="34" charset="0"/>
            </a:endParaRPr>
          </a:p>
        </p:txBody>
      </p:sp>
      <p:pic>
        <p:nvPicPr>
          <p:cNvPr id="28676" name="Picture 3">
            <a:extLst>
              <a:ext uri="{FF2B5EF4-FFF2-40B4-BE49-F238E27FC236}">
                <a16:creationId xmlns:a16="http://schemas.microsoft.com/office/drawing/2014/main" id="{9C60DAC1-A566-4530-8184-DDFCC7207A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990600"/>
            <a:ext cx="7162800" cy="538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TextBox 8">
            <a:extLst>
              <a:ext uri="{FF2B5EF4-FFF2-40B4-BE49-F238E27FC236}">
                <a16:creationId xmlns:a16="http://schemas.microsoft.com/office/drawing/2014/main" id="{42DA22E6-1C61-4874-BD04-45A36BC14219}"/>
              </a:ext>
            </a:extLst>
          </p:cNvPr>
          <p:cNvSpPr txBox="1">
            <a:spLocks noChangeArrowheads="1"/>
          </p:cNvSpPr>
          <p:nvPr/>
        </p:nvSpPr>
        <p:spPr bwMode="auto">
          <a:xfrm>
            <a:off x="7391400" y="6019800"/>
            <a:ext cx="1600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800">
                <a:latin typeface="Calibri" panose="020F0502020204030204" pitchFamily="34" charset="0"/>
              </a:rPr>
              <a:t>[</a:t>
            </a:r>
            <a:r>
              <a:rPr lang="en-US" altLang="en-US" sz="1800" b="1">
                <a:latin typeface="Calibri" panose="020F0502020204030204" pitchFamily="34" charset="0"/>
              </a:rPr>
              <a:t>Chow09ccsw</a:t>
            </a:r>
            <a:r>
              <a:rPr lang="en-US" altLang="en-US" sz="1800">
                <a:latin typeface="Calibri" panose="020F0502020204030204" pitchFamily="34" charset="0"/>
              </a:rPr>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96282-3E29-4A32-AE5F-00F09F847D52}"/>
              </a:ext>
            </a:extLst>
          </p:cNvPr>
          <p:cNvSpPr>
            <a:spLocks noGrp="1"/>
          </p:cNvSpPr>
          <p:nvPr>
            <p:ph type="title"/>
          </p:nvPr>
        </p:nvSpPr>
        <p:spPr/>
        <p:txBody>
          <a:bodyPr/>
          <a:lstStyle/>
          <a:p>
            <a:pPr eaLnBrk="1" hangingPunct="1"/>
            <a:r>
              <a:rPr lang="en-US" altLang="en-US">
                <a:solidFill>
                  <a:srgbClr val="1E1C11"/>
                </a:solidFill>
                <a:ea typeface="ＭＳ Ｐゴシック" panose="020B0600070205080204" pitchFamily="34" charset="-128"/>
              </a:rPr>
              <a:t>Data Security and Storage (cont.)</a:t>
            </a:r>
          </a:p>
        </p:txBody>
      </p:sp>
      <p:sp>
        <p:nvSpPr>
          <p:cNvPr id="64515" name="Content Placeholder 2">
            <a:extLst>
              <a:ext uri="{FF2B5EF4-FFF2-40B4-BE49-F238E27FC236}">
                <a16:creationId xmlns:a16="http://schemas.microsoft.com/office/drawing/2014/main" id="{B0F2B535-F4EF-45B3-A209-B2EC53516699}"/>
              </a:ext>
            </a:extLst>
          </p:cNvPr>
          <p:cNvSpPr>
            <a:spLocks noGrp="1"/>
          </p:cNvSpPr>
          <p:nvPr>
            <p:ph idx="1"/>
          </p:nvPr>
        </p:nvSpPr>
        <p:spPr>
          <a:xfrm>
            <a:off x="381000" y="1417638"/>
            <a:ext cx="8229600" cy="4525962"/>
          </a:xfrm>
        </p:spPr>
        <p:txBody>
          <a:bodyPr/>
          <a:lstStyle/>
          <a:p>
            <a:pPr lvl="1" eaLnBrk="1" hangingPunct="1">
              <a:lnSpc>
                <a:spcPct val="90000"/>
              </a:lnSpc>
            </a:pPr>
            <a:r>
              <a:rPr lang="en-US" altLang="en-US" dirty="0">
                <a:solidFill>
                  <a:srgbClr val="1E1C11"/>
                </a:solidFill>
                <a:ea typeface="ＭＳ Ｐゴシック" panose="020B0600070205080204" pitchFamily="34" charset="-128"/>
              </a:rPr>
              <a:t>Data lineage</a:t>
            </a:r>
          </a:p>
          <a:p>
            <a:pPr lvl="2" eaLnBrk="1" hangingPunct="1">
              <a:lnSpc>
                <a:spcPct val="90000"/>
              </a:lnSpc>
            </a:pPr>
            <a:r>
              <a:rPr lang="en-US" altLang="en-US" dirty="0">
                <a:solidFill>
                  <a:srgbClr val="1E1C11"/>
                </a:solidFill>
                <a:ea typeface="ＭＳ Ｐゴシック" panose="020B0600070205080204" pitchFamily="34" charset="-128"/>
              </a:rPr>
              <a:t>Knowing when and where the data was located w/</a:t>
            </a:r>
            <a:r>
              <a:rPr lang="en-US" altLang="en-US" dirty="0" err="1">
                <a:solidFill>
                  <a:srgbClr val="1E1C11"/>
                </a:solidFill>
                <a:ea typeface="ＭＳ Ｐゴシック" panose="020B0600070205080204" pitchFamily="34" charset="-128"/>
              </a:rPr>
              <a:t>i</a:t>
            </a:r>
            <a:r>
              <a:rPr lang="en-US" altLang="en-US" dirty="0">
                <a:solidFill>
                  <a:srgbClr val="1E1C11"/>
                </a:solidFill>
                <a:ea typeface="ＭＳ Ｐゴシック" panose="020B0600070205080204" pitchFamily="34" charset="-128"/>
              </a:rPr>
              <a:t> cloud is important for audit/compliance purposes</a:t>
            </a:r>
          </a:p>
          <a:p>
            <a:pPr lvl="2" eaLnBrk="1" hangingPunct="1">
              <a:lnSpc>
                <a:spcPct val="90000"/>
              </a:lnSpc>
            </a:pPr>
            <a:r>
              <a:rPr lang="en-US" altLang="en-US" dirty="0">
                <a:solidFill>
                  <a:srgbClr val="1E1C11"/>
                </a:solidFill>
                <a:ea typeface="ＭＳ Ｐゴシック" panose="020B0600070205080204" pitchFamily="34" charset="-128"/>
              </a:rPr>
              <a:t>e.g., Amazon AWS </a:t>
            </a:r>
          </a:p>
          <a:p>
            <a:pPr lvl="3" eaLnBrk="1" hangingPunct="1">
              <a:lnSpc>
                <a:spcPct val="90000"/>
              </a:lnSpc>
            </a:pPr>
            <a:r>
              <a:rPr lang="en-US" altLang="en-US" dirty="0">
                <a:solidFill>
                  <a:srgbClr val="1E1C11"/>
                </a:solidFill>
                <a:ea typeface="ＭＳ Ｐゴシック" panose="020B0600070205080204" pitchFamily="34" charset="-128"/>
              </a:rPr>
              <a:t>Store 	&lt;d1, t1, ex1.s3.amazonaws.com&gt; </a:t>
            </a:r>
          </a:p>
          <a:p>
            <a:pPr lvl="3" eaLnBrk="1" hangingPunct="1">
              <a:lnSpc>
                <a:spcPct val="90000"/>
              </a:lnSpc>
            </a:pPr>
            <a:r>
              <a:rPr lang="en-US" altLang="en-US" dirty="0">
                <a:solidFill>
                  <a:srgbClr val="1E1C11"/>
                </a:solidFill>
                <a:ea typeface="ＭＳ Ｐゴシック" panose="020B0600070205080204" pitchFamily="34" charset="-128"/>
              </a:rPr>
              <a:t>Process 	&lt;d2, t2, ec2.compute2.amazonaws.com&gt;</a:t>
            </a:r>
          </a:p>
          <a:p>
            <a:pPr lvl="3" eaLnBrk="1" hangingPunct="1">
              <a:lnSpc>
                <a:spcPct val="90000"/>
              </a:lnSpc>
            </a:pPr>
            <a:r>
              <a:rPr lang="en-US" altLang="en-US" dirty="0">
                <a:solidFill>
                  <a:srgbClr val="1E1C11"/>
                </a:solidFill>
                <a:ea typeface="ＭＳ Ｐゴシック" panose="020B0600070205080204" pitchFamily="34" charset="-128"/>
              </a:rPr>
              <a:t>Restore 	&lt;d3, t3, ex2.s3.amazonaws.com&gt;</a:t>
            </a:r>
          </a:p>
          <a:p>
            <a:pPr lvl="1" eaLnBrk="1" hangingPunct="1">
              <a:lnSpc>
                <a:spcPct val="90000"/>
              </a:lnSpc>
            </a:pPr>
            <a:r>
              <a:rPr lang="en-US" altLang="en-US" dirty="0">
                <a:solidFill>
                  <a:srgbClr val="1E1C11"/>
                </a:solidFill>
                <a:ea typeface="ＭＳ Ｐゴシック" panose="020B0600070205080204" pitchFamily="34" charset="-128"/>
              </a:rPr>
              <a:t>Data provenance</a:t>
            </a:r>
          </a:p>
          <a:p>
            <a:pPr lvl="2" eaLnBrk="1" hangingPunct="1">
              <a:lnSpc>
                <a:spcPct val="90000"/>
              </a:lnSpc>
            </a:pPr>
            <a:r>
              <a:rPr lang="en-US" altLang="en-US" dirty="0">
                <a:solidFill>
                  <a:srgbClr val="1E1C11"/>
                </a:solidFill>
                <a:ea typeface="ＭＳ Ｐゴシック" panose="020B0600070205080204" pitchFamily="34" charset="-128"/>
              </a:rPr>
              <a:t>Computational accuracy (as well as data integrity)</a:t>
            </a:r>
          </a:p>
          <a:p>
            <a:pPr lvl="2" eaLnBrk="1" hangingPunct="1">
              <a:lnSpc>
                <a:spcPct val="90000"/>
              </a:lnSpc>
            </a:pPr>
            <a:r>
              <a:rPr lang="en-US" altLang="en-US" dirty="0">
                <a:solidFill>
                  <a:srgbClr val="1E1C11"/>
                </a:solidFill>
                <a:ea typeface="ＭＳ Ｐゴシック" panose="020B0600070205080204" pitchFamily="34" charset="-128"/>
              </a:rPr>
              <a:t>E.g., financial calculation: sum ((((2*3)*4)/6) -2) = </a:t>
            </a:r>
            <a:r>
              <a:rPr lang="en-US" altLang="en-US" b="1" dirty="0">
                <a:solidFill>
                  <a:srgbClr val="1E1C11"/>
                </a:solidFill>
                <a:ea typeface="ＭＳ Ｐゴシック" panose="020B0600070205080204" pitchFamily="34" charset="-128"/>
              </a:rPr>
              <a:t>$</a:t>
            </a:r>
            <a:r>
              <a:rPr lang="en-US" altLang="en-US" dirty="0">
                <a:solidFill>
                  <a:srgbClr val="1E1C11"/>
                </a:solidFill>
                <a:ea typeface="ＭＳ Ｐゴシック" panose="020B0600070205080204" pitchFamily="34" charset="-128"/>
              </a:rPr>
              <a:t>2.00 ?</a:t>
            </a:r>
          </a:p>
          <a:p>
            <a:pPr lvl="3" eaLnBrk="1" hangingPunct="1">
              <a:lnSpc>
                <a:spcPct val="90000"/>
              </a:lnSpc>
            </a:pPr>
            <a:r>
              <a:rPr lang="en-US" altLang="en-US" dirty="0">
                <a:solidFill>
                  <a:srgbClr val="1E1C11"/>
                </a:solidFill>
                <a:ea typeface="ＭＳ Ｐゴシック" panose="020B0600070205080204" pitchFamily="34" charset="-128"/>
              </a:rPr>
              <a:t>Correct : assuming US dollar</a:t>
            </a:r>
          </a:p>
          <a:p>
            <a:pPr lvl="3" eaLnBrk="1" hangingPunct="1">
              <a:lnSpc>
                <a:spcPct val="90000"/>
              </a:lnSpc>
            </a:pPr>
            <a:r>
              <a:rPr lang="en-US" altLang="en-US" dirty="0">
                <a:solidFill>
                  <a:srgbClr val="1E1C11"/>
                </a:solidFill>
                <a:ea typeface="ＭＳ Ｐゴシック" panose="020B0600070205080204" pitchFamily="34" charset="-128"/>
              </a:rPr>
              <a:t>How about dollars of different countries? </a:t>
            </a:r>
          </a:p>
          <a:p>
            <a:pPr lvl="3" eaLnBrk="1" hangingPunct="1">
              <a:lnSpc>
                <a:spcPct val="90000"/>
              </a:lnSpc>
            </a:pPr>
            <a:r>
              <a:rPr lang="en-US" altLang="en-US" dirty="0">
                <a:solidFill>
                  <a:srgbClr val="1E1C11"/>
                </a:solidFill>
                <a:ea typeface="ＭＳ Ｐゴシック" panose="020B0600070205080204" pitchFamily="34" charset="-128"/>
              </a:rPr>
              <a:t>Correct exchange rate?</a:t>
            </a:r>
          </a:p>
          <a:p>
            <a:pPr lvl="2" eaLnBrk="1" hangingPunct="1">
              <a:lnSpc>
                <a:spcPct val="90000"/>
              </a:lnSpc>
              <a:buFont typeface="Arial" panose="020B0604020202020204" pitchFamily="34" charset="0"/>
              <a:buNone/>
            </a:pPr>
            <a:endParaRPr lang="en-US" altLang="en-US" dirty="0">
              <a:solidFill>
                <a:srgbClr val="1E1C11"/>
              </a:solidFill>
              <a:ea typeface="ＭＳ Ｐゴシック" panose="020B0600070205080204" pitchFamily="34" charset="-128"/>
            </a:endParaRPr>
          </a:p>
          <a:p>
            <a:pPr lvl="2" eaLnBrk="1" hangingPunct="1">
              <a:lnSpc>
                <a:spcPct val="90000"/>
              </a:lnSpc>
              <a:buFont typeface="Arial" panose="020B0604020202020204" pitchFamily="34" charset="0"/>
              <a:buNone/>
            </a:pPr>
            <a:endParaRPr lang="en-US" altLang="en-US" dirty="0">
              <a:solidFill>
                <a:srgbClr val="1E1C11"/>
              </a:solidFill>
              <a:ea typeface="ＭＳ Ｐゴシック" panose="020B0600070205080204" pitchFamily="34" charset="-128"/>
            </a:endParaRPr>
          </a:p>
          <a:p>
            <a:pPr lvl="2" eaLnBrk="1" hangingPunct="1">
              <a:lnSpc>
                <a:spcPct val="90000"/>
              </a:lnSpc>
              <a:buFont typeface="Arial" panose="020B0604020202020204" pitchFamily="34" charset="0"/>
              <a:buNone/>
            </a:pPr>
            <a:endParaRPr lang="en-US" altLang="en-US" dirty="0">
              <a:solidFill>
                <a:srgbClr val="1E1C11"/>
              </a:solidFill>
              <a:ea typeface="ＭＳ Ｐゴシック" panose="020B0600070205080204" pitchFamily="34" charset="-128"/>
            </a:endParaRPr>
          </a:p>
          <a:p>
            <a:pPr eaLnBrk="1" hangingPunct="1">
              <a:lnSpc>
                <a:spcPct val="90000"/>
              </a:lnSpc>
            </a:pPr>
            <a:endParaRPr lang="en-US" altLang="en-US" dirty="0">
              <a:solidFill>
                <a:srgbClr val="1E1C11"/>
              </a:solidFill>
              <a:ea typeface="ＭＳ Ｐゴシック" panose="020B0600070205080204" pitchFamily="34" charset="-128"/>
            </a:endParaRPr>
          </a:p>
        </p:txBody>
      </p:sp>
      <p:sp>
        <p:nvSpPr>
          <p:cNvPr id="64516" name="Slide Number Placeholder 3">
            <a:extLst>
              <a:ext uri="{FF2B5EF4-FFF2-40B4-BE49-F238E27FC236}">
                <a16:creationId xmlns:a16="http://schemas.microsoft.com/office/drawing/2014/main" id="{0B80C2A7-89BF-4BAE-A2F5-FABF8E3266D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1A81E4A6-A59E-4EC1-BEF3-9C55BCE712CF}" type="slidenum">
              <a:rPr lang="en-US" altLang="en-US" sz="1200">
                <a:solidFill>
                  <a:srgbClr val="898989"/>
                </a:solidFill>
                <a:latin typeface="Calibri" panose="020F0502020204030204" pitchFamily="34" charset="0"/>
              </a:rPr>
              <a:pPr eaLnBrk="1" hangingPunct="1"/>
              <a:t>30</a:t>
            </a:fld>
            <a:endParaRPr lang="en-US" altLang="en-US" sz="1200">
              <a:solidFill>
                <a:srgbClr val="898989"/>
              </a:solidFill>
              <a:latin typeface="Calibri" panose="020F0502020204030204" pitchFamily="34" charset="0"/>
            </a:endParaRPr>
          </a:p>
        </p:txBody>
      </p:sp>
      <p:grpSp>
        <p:nvGrpSpPr>
          <p:cNvPr id="3" name="Group 8">
            <a:extLst>
              <a:ext uri="{FF2B5EF4-FFF2-40B4-BE49-F238E27FC236}">
                <a16:creationId xmlns:a16="http://schemas.microsoft.com/office/drawing/2014/main" id="{DBDEE759-E775-4F57-B42B-F96F724C97E9}"/>
              </a:ext>
            </a:extLst>
          </p:cNvPr>
          <p:cNvGrpSpPr>
            <a:grpSpLocks/>
          </p:cNvGrpSpPr>
          <p:nvPr/>
        </p:nvGrpSpPr>
        <p:grpSpPr bwMode="auto">
          <a:xfrm>
            <a:off x="4038600" y="1295400"/>
            <a:ext cx="4419600" cy="1219200"/>
            <a:chOff x="6934200" y="2286000"/>
            <a:chExt cx="4419600" cy="1219200"/>
          </a:xfrm>
        </p:grpSpPr>
        <p:sp>
          <p:nvSpPr>
            <p:cNvPr id="7" name="Cloud Callout 6">
              <a:extLst>
                <a:ext uri="{FF2B5EF4-FFF2-40B4-BE49-F238E27FC236}">
                  <a16:creationId xmlns:a16="http://schemas.microsoft.com/office/drawing/2014/main" id="{D3FC9346-9DC9-470E-BBDC-25D0FFBBD43F}"/>
                </a:ext>
              </a:extLst>
            </p:cNvPr>
            <p:cNvSpPr/>
            <p:nvPr/>
          </p:nvSpPr>
          <p:spPr>
            <a:xfrm>
              <a:off x="6934200" y="2286000"/>
              <a:ext cx="4419600" cy="1219200"/>
            </a:xfrm>
            <a:prstGeom prst="cloudCallout">
              <a:avLst>
                <a:gd name="adj1" fmla="val -20568"/>
                <a:gd name="adj2" fmla="val 106421"/>
              </a:avLst>
            </a:prstGeom>
            <a:solidFill>
              <a:schemeClr val="bg2">
                <a:lumMod val="25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cs typeface="Arial" pitchFamily="34" charset="0"/>
              </a:endParaRPr>
            </a:p>
          </p:txBody>
        </p:sp>
        <p:sp>
          <p:nvSpPr>
            <p:cNvPr id="64520" name="TextBox 5">
              <a:extLst>
                <a:ext uri="{FF2B5EF4-FFF2-40B4-BE49-F238E27FC236}">
                  <a16:creationId xmlns:a16="http://schemas.microsoft.com/office/drawing/2014/main" id="{4B43ED46-6A9D-461B-BD6E-6A3E27746680}"/>
                </a:ext>
              </a:extLst>
            </p:cNvPr>
            <p:cNvSpPr txBox="1">
              <a:spLocks noChangeArrowheads="1"/>
            </p:cNvSpPr>
            <p:nvPr/>
          </p:nvSpPr>
          <p:spPr bwMode="auto">
            <a:xfrm>
              <a:off x="7435644" y="2446988"/>
              <a:ext cx="38862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400" b="1" dirty="0">
                  <a:solidFill>
                    <a:srgbClr val="FFFF00"/>
                  </a:solidFill>
                  <a:latin typeface="Calibri" panose="020F0502020204030204" pitchFamily="34" charset="0"/>
                </a:rPr>
                <a:t>Where is (or was) that system located?</a:t>
              </a:r>
            </a:p>
            <a:p>
              <a:pPr eaLnBrk="1" hangingPunct="1"/>
              <a:r>
                <a:rPr lang="en-US" altLang="en-US" sz="1400" b="1" dirty="0">
                  <a:solidFill>
                    <a:srgbClr val="FFFF00"/>
                  </a:solidFill>
                  <a:latin typeface="Calibri" panose="020F0502020204030204" pitchFamily="34" charset="0"/>
                </a:rPr>
                <a:t>What was the state of that physical system?</a:t>
              </a:r>
            </a:p>
            <a:p>
              <a:pPr eaLnBrk="1" hangingPunct="1"/>
              <a:r>
                <a:rPr lang="en-US" altLang="en-US" sz="1400" b="1" dirty="0">
                  <a:solidFill>
                    <a:srgbClr val="FFFF00"/>
                  </a:solidFill>
                  <a:latin typeface="Calibri" panose="020F0502020204030204" pitchFamily="34" charset="0"/>
                </a:rPr>
                <a:t>How would a customer or auditor verify that info?</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FBE45-E80D-4FE9-BC7A-698ABFC6EB55}"/>
              </a:ext>
            </a:extLst>
          </p:cNvPr>
          <p:cNvSpPr>
            <a:spLocks noGrp="1"/>
          </p:cNvSpPr>
          <p:nvPr>
            <p:ph type="title"/>
          </p:nvPr>
        </p:nvSpPr>
        <p:spPr/>
        <p:txBody>
          <a:bodyPr/>
          <a:lstStyle/>
          <a:p>
            <a:pPr eaLnBrk="1" hangingPunct="1"/>
            <a:r>
              <a:rPr lang="en-US" altLang="en-US">
                <a:solidFill>
                  <a:srgbClr val="1E1C11"/>
                </a:solidFill>
                <a:ea typeface="ＭＳ Ｐゴシック" panose="020B0600070205080204" pitchFamily="34" charset="-128"/>
              </a:rPr>
              <a:t>Data Security and Storage</a:t>
            </a:r>
          </a:p>
        </p:txBody>
      </p:sp>
      <p:sp>
        <p:nvSpPr>
          <p:cNvPr id="66563" name="Content Placeholder 2">
            <a:extLst>
              <a:ext uri="{FF2B5EF4-FFF2-40B4-BE49-F238E27FC236}">
                <a16:creationId xmlns:a16="http://schemas.microsoft.com/office/drawing/2014/main" id="{0AE653B8-FF0D-4A54-A4C8-7DFEFBE11382}"/>
              </a:ext>
            </a:extLst>
          </p:cNvPr>
          <p:cNvSpPr>
            <a:spLocks noGrp="1"/>
          </p:cNvSpPr>
          <p:nvPr>
            <p:ph idx="1"/>
          </p:nvPr>
        </p:nvSpPr>
        <p:spPr/>
        <p:txBody>
          <a:bodyPr/>
          <a:lstStyle/>
          <a:p>
            <a:pPr marL="342900" lvl="1" indent="-342900" eaLnBrk="1" hangingPunct="1">
              <a:lnSpc>
                <a:spcPct val="90000"/>
              </a:lnSpc>
              <a:buFont typeface="Arial" panose="020B0604020202020204" pitchFamily="34" charset="0"/>
              <a:buChar char="•"/>
            </a:pPr>
            <a:r>
              <a:rPr lang="en-US" altLang="en-US" sz="2200">
                <a:solidFill>
                  <a:srgbClr val="1E1C11"/>
                </a:solidFill>
                <a:ea typeface="ＭＳ Ｐゴシック" panose="020B0600070205080204" pitchFamily="34" charset="-128"/>
              </a:rPr>
              <a:t>Data remanence</a:t>
            </a:r>
          </a:p>
          <a:p>
            <a:pPr marL="342900" lvl="1" indent="-342900" eaLnBrk="1" hangingPunct="1">
              <a:lnSpc>
                <a:spcPct val="90000"/>
              </a:lnSpc>
            </a:pPr>
            <a:r>
              <a:rPr lang="en-US" altLang="en-US" sz="2200">
                <a:solidFill>
                  <a:srgbClr val="1E1C11"/>
                </a:solidFill>
                <a:ea typeface="ＭＳ Ｐゴシック" panose="020B0600070205080204" pitchFamily="34" charset="-128"/>
              </a:rPr>
              <a:t>Inadvertent disclosure of sensitive information is possible</a:t>
            </a:r>
          </a:p>
          <a:p>
            <a:pPr eaLnBrk="1" hangingPunct="1">
              <a:lnSpc>
                <a:spcPct val="90000"/>
              </a:lnSpc>
            </a:pPr>
            <a:r>
              <a:rPr lang="en-US" altLang="en-US" sz="2200">
                <a:solidFill>
                  <a:srgbClr val="1E1C11"/>
                </a:solidFill>
                <a:ea typeface="ＭＳ Ｐゴシック" panose="020B0600070205080204" pitchFamily="34" charset="-128"/>
              </a:rPr>
              <a:t>Data security mitigation?</a:t>
            </a:r>
          </a:p>
          <a:p>
            <a:pPr marL="342900" lvl="1" indent="-342900" eaLnBrk="1" hangingPunct="1">
              <a:lnSpc>
                <a:spcPct val="90000"/>
              </a:lnSpc>
            </a:pPr>
            <a:r>
              <a:rPr lang="en-US" altLang="en-US" sz="2200">
                <a:solidFill>
                  <a:srgbClr val="1E1C11"/>
                </a:solidFill>
                <a:ea typeface="ＭＳ Ｐゴシック" panose="020B0600070205080204" pitchFamily="34" charset="-128"/>
              </a:rPr>
              <a:t>Do not place any sensitive data in a public cloud</a:t>
            </a:r>
          </a:p>
          <a:p>
            <a:pPr marL="342900" lvl="1" indent="-342900" eaLnBrk="1" hangingPunct="1">
              <a:lnSpc>
                <a:spcPct val="90000"/>
              </a:lnSpc>
            </a:pPr>
            <a:r>
              <a:rPr lang="en-US" altLang="en-US" sz="2200">
                <a:solidFill>
                  <a:srgbClr val="1E1C11"/>
                </a:solidFill>
                <a:ea typeface="ＭＳ Ｐゴシック" panose="020B0600070205080204" pitchFamily="34" charset="-128"/>
              </a:rPr>
              <a:t>Encrypted data is placed into the cloud?</a:t>
            </a:r>
          </a:p>
          <a:p>
            <a:pPr eaLnBrk="1" hangingPunct="1">
              <a:lnSpc>
                <a:spcPct val="90000"/>
              </a:lnSpc>
            </a:pPr>
            <a:r>
              <a:rPr lang="en-US" altLang="en-US" sz="2200">
                <a:solidFill>
                  <a:srgbClr val="1E1C11"/>
                </a:solidFill>
                <a:ea typeface="ＭＳ Ｐゴシック" panose="020B0600070205080204" pitchFamily="34" charset="-128"/>
              </a:rPr>
              <a:t>Provider data and its security: storage</a:t>
            </a:r>
          </a:p>
          <a:p>
            <a:pPr marL="342900" lvl="1" indent="-342900" eaLnBrk="1" hangingPunct="1">
              <a:lnSpc>
                <a:spcPct val="90000"/>
              </a:lnSpc>
            </a:pPr>
            <a:r>
              <a:rPr lang="en-GB" altLang="en-US" sz="2200">
                <a:solidFill>
                  <a:srgbClr val="1E1C11"/>
                </a:solidFill>
                <a:ea typeface="ＭＳ Ｐゴシック" panose="020B0600070205080204" pitchFamily="34" charset="-128"/>
              </a:rPr>
              <a:t>To the extent that quantities of data from many companies are centralized, this collection can become an attractive target for criminals  </a:t>
            </a:r>
          </a:p>
          <a:p>
            <a:pPr marL="342900" lvl="1" indent="-342900" eaLnBrk="1" hangingPunct="1">
              <a:lnSpc>
                <a:spcPct val="90000"/>
              </a:lnSpc>
            </a:pPr>
            <a:r>
              <a:rPr lang="en-GB" altLang="en-US" sz="2200">
                <a:solidFill>
                  <a:srgbClr val="1E1C11"/>
                </a:solidFill>
                <a:ea typeface="ＭＳ Ｐゴシック" panose="020B0600070205080204" pitchFamily="34" charset="-128"/>
              </a:rPr>
              <a:t>Moreover, the physical security of the data center and the trustworthiness of system administrators take on new importance.</a:t>
            </a:r>
          </a:p>
          <a:p>
            <a:pPr eaLnBrk="1" hangingPunct="1">
              <a:lnSpc>
                <a:spcPct val="90000"/>
              </a:lnSpc>
              <a:buFont typeface="Arial" panose="020B0604020202020204" pitchFamily="34" charset="0"/>
              <a:buNone/>
            </a:pPr>
            <a:endParaRPr lang="en-US" altLang="en-US" sz="2200">
              <a:solidFill>
                <a:srgbClr val="1E1C11"/>
              </a:solidFill>
              <a:ea typeface="ＭＳ Ｐゴシック" panose="020B0600070205080204" pitchFamily="34" charset="-128"/>
            </a:endParaRPr>
          </a:p>
        </p:txBody>
      </p:sp>
      <p:sp>
        <p:nvSpPr>
          <p:cNvPr id="66564" name="Slide Number Placeholder 3">
            <a:extLst>
              <a:ext uri="{FF2B5EF4-FFF2-40B4-BE49-F238E27FC236}">
                <a16:creationId xmlns:a16="http://schemas.microsoft.com/office/drawing/2014/main" id="{72CA1B55-AF99-4260-8A24-88098F5408E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444BF45A-3AA9-4036-BBED-E50064FF76D6}" type="slidenum">
              <a:rPr lang="en-US" altLang="en-US" sz="1200">
                <a:solidFill>
                  <a:srgbClr val="898989"/>
                </a:solidFill>
                <a:latin typeface="Calibri" panose="020F0502020204030204" pitchFamily="34" charset="0"/>
              </a:rPr>
              <a:pPr eaLnBrk="1" hangingPunct="1"/>
              <a:t>31</a:t>
            </a:fld>
            <a:endParaRPr lang="en-US" altLang="en-US" sz="1200">
              <a:solidFill>
                <a:srgbClr val="898989"/>
              </a:solidFill>
              <a:latin typeface="Calibri" panose="020F0502020204030204" pitchFamily="34" charset="0"/>
            </a:endParaRPr>
          </a:p>
        </p:txBody>
      </p:sp>
      <p:sp>
        <p:nvSpPr>
          <p:cNvPr id="66565" name="Rectangle 4">
            <a:extLst>
              <a:ext uri="{FF2B5EF4-FFF2-40B4-BE49-F238E27FC236}">
                <a16:creationId xmlns:a16="http://schemas.microsoft.com/office/drawing/2014/main" id="{C6F874CF-CA03-4672-89A0-964F369717B5}"/>
              </a:ext>
            </a:extLst>
          </p:cNvPr>
          <p:cNvSpPr>
            <a:spLocks noChangeArrowheads="1"/>
          </p:cNvSpPr>
          <p:nvPr/>
        </p:nvSpPr>
        <p:spPr bwMode="auto">
          <a:xfrm>
            <a:off x="3657600" y="6200775"/>
            <a:ext cx="51054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a:latin typeface="Comic Sans MS" panose="030F0702030302020204" pitchFamily="66" charset="0"/>
              </a:rPr>
              <a:t>From [6] Cloud Security and Privacy by Mather and Kumaraswamy</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03CFA-26CB-46E4-A34C-974DEF561D49}"/>
              </a:ext>
            </a:extLst>
          </p:cNvPr>
          <p:cNvSpPr>
            <a:spLocks noGrp="1"/>
          </p:cNvSpPr>
          <p:nvPr>
            <p:ph type="title"/>
          </p:nvPr>
        </p:nvSpPr>
        <p:spPr/>
        <p:txBody>
          <a:bodyPr rtlCol="0"/>
          <a:lstStyle/>
          <a:p>
            <a:pPr eaLnBrk="1" fontAlgn="auto" hangingPunct="1">
              <a:spcAft>
                <a:spcPts val="0"/>
              </a:spcAft>
              <a:defRPr/>
            </a:pPr>
            <a:r>
              <a:rPr lang="en-US" dirty="0">
                <a:ea typeface="+mj-ea"/>
              </a:rPr>
              <a:t>Why IAM?</a:t>
            </a:r>
          </a:p>
        </p:txBody>
      </p:sp>
      <p:sp>
        <p:nvSpPr>
          <p:cNvPr id="68611" name="Content Placeholder 2">
            <a:extLst>
              <a:ext uri="{FF2B5EF4-FFF2-40B4-BE49-F238E27FC236}">
                <a16:creationId xmlns:a16="http://schemas.microsoft.com/office/drawing/2014/main" id="{77561D5D-34BB-4A38-961D-474D317F2B75}"/>
              </a:ext>
            </a:extLst>
          </p:cNvPr>
          <p:cNvSpPr>
            <a:spLocks noGrp="1"/>
          </p:cNvSpPr>
          <p:nvPr>
            <p:ph idx="1"/>
          </p:nvPr>
        </p:nvSpPr>
        <p:spPr/>
        <p:txBody>
          <a:bodyPr/>
          <a:lstStyle/>
          <a:p>
            <a:pPr eaLnBrk="1" hangingPunct="1">
              <a:lnSpc>
                <a:spcPct val="90000"/>
              </a:lnSpc>
            </a:pPr>
            <a:r>
              <a:rPr lang="en-US" altLang="en-US" sz="2000">
                <a:solidFill>
                  <a:srgbClr val="1E1C11"/>
                </a:solidFill>
                <a:ea typeface="ＭＳ Ｐゴシック" panose="020B0600070205080204" pitchFamily="34" charset="-128"/>
              </a:rPr>
              <a:t>Organization’s trust boundary will become dynamic and will move beyond the control and will extend into the service provider domain. </a:t>
            </a:r>
          </a:p>
          <a:p>
            <a:pPr eaLnBrk="1" hangingPunct="1">
              <a:lnSpc>
                <a:spcPct val="90000"/>
              </a:lnSpc>
            </a:pPr>
            <a:r>
              <a:rPr lang="en-US" altLang="en-US" sz="2000">
                <a:solidFill>
                  <a:srgbClr val="1E1C11"/>
                </a:solidFill>
                <a:ea typeface="ＭＳ Ｐゴシック" panose="020B0600070205080204" pitchFamily="34" charset="-128"/>
              </a:rPr>
              <a:t>Managing access for diverse user populations (employees, contractors, partners, etc.) </a:t>
            </a:r>
          </a:p>
          <a:p>
            <a:pPr eaLnBrk="1" hangingPunct="1">
              <a:lnSpc>
                <a:spcPct val="90000"/>
              </a:lnSpc>
            </a:pPr>
            <a:r>
              <a:rPr lang="en-US" altLang="en-US" sz="2000">
                <a:solidFill>
                  <a:srgbClr val="1E1C11"/>
                </a:solidFill>
                <a:ea typeface="ＭＳ Ｐゴシック" panose="020B0600070205080204" pitchFamily="34" charset="-128"/>
              </a:rPr>
              <a:t>Increased demand for authentication</a:t>
            </a:r>
          </a:p>
          <a:p>
            <a:pPr lvl="1" eaLnBrk="1" hangingPunct="1">
              <a:lnSpc>
                <a:spcPct val="90000"/>
              </a:lnSpc>
            </a:pPr>
            <a:r>
              <a:rPr lang="en-US" altLang="en-US" sz="2000">
                <a:solidFill>
                  <a:srgbClr val="1E1C11"/>
                </a:solidFill>
                <a:ea typeface="ＭＳ Ｐゴシック" panose="020B0600070205080204" pitchFamily="34" charset="-128"/>
              </a:rPr>
              <a:t>personal, financial, medical data will now be hosted in the cloud</a:t>
            </a:r>
          </a:p>
          <a:p>
            <a:pPr lvl="1" eaLnBrk="1" hangingPunct="1">
              <a:lnSpc>
                <a:spcPct val="90000"/>
              </a:lnSpc>
            </a:pPr>
            <a:r>
              <a:rPr lang="en-US" altLang="en-US" sz="2000">
                <a:solidFill>
                  <a:srgbClr val="1E1C11"/>
                </a:solidFill>
                <a:ea typeface="ＭＳ Ｐゴシック" panose="020B0600070205080204" pitchFamily="34" charset="-128"/>
              </a:rPr>
              <a:t>S/W applications hosted in the cloud requires access control</a:t>
            </a:r>
          </a:p>
          <a:p>
            <a:pPr eaLnBrk="1" hangingPunct="1">
              <a:lnSpc>
                <a:spcPct val="90000"/>
              </a:lnSpc>
            </a:pPr>
            <a:r>
              <a:rPr lang="en-US" altLang="en-US" sz="2000">
                <a:solidFill>
                  <a:srgbClr val="1E1C11"/>
                </a:solidFill>
                <a:ea typeface="ＭＳ Ｐゴシック" panose="020B0600070205080204" pitchFamily="34" charset="-128"/>
              </a:rPr>
              <a:t>Need for higher-assurance authentication</a:t>
            </a:r>
          </a:p>
          <a:p>
            <a:pPr lvl="1" eaLnBrk="1" hangingPunct="1">
              <a:lnSpc>
                <a:spcPct val="90000"/>
              </a:lnSpc>
            </a:pPr>
            <a:r>
              <a:rPr lang="en-US" altLang="en-US" sz="2000">
                <a:solidFill>
                  <a:srgbClr val="1E1C11"/>
                </a:solidFill>
                <a:ea typeface="ＭＳ Ｐゴシック" panose="020B0600070205080204" pitchFamily="34" charset="-128"/>
              </a:rPr>
              <a:t>authentication in the cloud may mean authentication outside F/W</a:t>
            </a:r>
          </a:p>
          <a:p>
            <a:pPr lvl="1" eaLnBrk="1" hangingPunct="1">
              <a:lnSpc>
                <a:spcPct val="90000"/>
              </a:lnSpc>
            </a:pPr>
            <a:r>
              <a:rPr lang="en-US" altLang="en-US" sz="2000">
                <a:solidFill>
                  <a:srgbClr val="1E1C11"/>
                </a:solidFill>
                <a:ea typeface="ＭＳ Ｐゴシック" panose="020B0600070205080204" pitchFamily="34" charset="-128"/>
              </a:rPr>
              <a:t> Limits of password authentication</a:t>
            </a:r>
          </a:p>
          <a:p>
            <a:pPr eaLnBrk="1" hangingPunct="1">
              <a:lnSpc>
                <a:spcPct val="90000"/>
              </a:lnSpc>
            </a:pPr>
            <a:r>
              <a:rPr lang="en-US" altLang="en-US" sz="2000">
                <a:solidFill>
                  <a:srgbClr val="1E1C11"/>
                </a:solidFill>
                <a:ea typeface="ＭＳ Ｐゴシック" panose="020B0600070205080204" pitchFamily="34" charset="-128"/>
              </a:rPr>
              <a:t>Need for authentication from mobile devices</a:t>
            </a:r>
          </a:p>
          <a:p>
            <a:pPr eaLnBrk="1" hangingPunct="1">
              <a:lnSpc>
                <a:spcPct val="90000"/>
              </a:lnSpc>
            </a:pPr>
            <a:endParaRPr lang="en-US" altLang="en-US" sz="2000">
              <a:solidFill>
                <a:srgbClr val="1E1C11"/>
              </a:solidFill>
              <a:ea typeface="ＭＳ Ｐゴシック" panose="020B0600070205080204" pitchFamily="34" charset="-128"/>
            </a:endParaRPr>
          </a:p>
          <a:p>
            <a:pPr eaLnBrk="1" hangingPunct="1">
              <a:lnSpc>
                <a:spcPct val="90000"/>
              </a:lnSpc>
            </a:pPr>
            <a:endParaRPr lang="en-US" altLang="en-US" sz="2000">
              <a:solidFill>
                <a:srgbClr val="1E1C11"/>
              </a:solidFill>
              <a:ea typeface="ＭＳ Ｐゴシック" panose="020B0600070205080204" pitchFamily="34" charset="-128"/>
            </a:endParaRPr>
          </a:p>
        </p:txBody>
      </p:sp>
      <p:sp>
        <p:nvSpPr>
          <p:cNvPr id="68612" name="Slide Number Placeholder 3">
            <a:extLst>
              <a:ext uri="{FF2B5EF4-FFF2-40B4-BE49-F238E27FC236}">
                <a16:creationId xmlns:a16="http://schemas.microsoft.com/office/drawing/2014/main" id="{90F8D6F2-A693-4A5B-B106-6AD694E0310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6C569E0A-E25C-409C-BE2E-A2582D41D3A5}" type="slidenum">
              <a:rPr lang="en-US" altLang="en-US" sz="1200">
                <a:solidFill>
                  <a:srgbClr val="898989"/>
                </a:solidFill>
                <a:latin typeface="Calibri" panose="020F0502020204030204" pitchFamily="34" charset="0"/>
              </a:rPr>
              <a:pPr eaLnBrk="1" hangingPunct="1"/>
              <a:t>32</a:t>
            </a:fld>
            <a:endParaRPr lang="en-US" altLang="en-US" sz="1200">
              <a:solidFill>
                <a:srgbClr val="898989"/>
              </a:solidFill>
              <a:latin typeface="Calibri" panose="020F0502020204030204" pitchFamily="34" charset="0"/>
            </a:endParaRPr>
          </a:p>
        </p:txBody>
      </p:sp>
      <p:sp>
        <p:nvSpPr>
          <p:cNvPr id="68613" name="Rectangle 4">
            <a:extLst>
              <a:ext uri="{FF2B5EF4-FFF2-40B4-BE49-F238E27FC236}">
                <a16:creationId xmlns:a16="http://schemas.microsoft.com/office/drawing/2014/main" id="{6FE17F76-E9EA-4C75-85FA-D6F4D93CCBB2}"/>
              </a:ext>
            </a:extLst>
          </p:cNvPr>
          <p:cNvSpPr>
            <a:spLocks noChangeArrowheads="1"/>
          </p:cNvSpPr>
          <p:nvPr/>
        </p:nvSpPr>
        <p:spPr bwMode="auto">
          <a:xfrm>
            <a:off x="3657600" y="6124575"/>
            <a:ext cx="51054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a:latin typeface="Comic Sans MS" panose="030F0702030302020204" pitchFamily="66" charset="0"/>
              </a:rPr>
              <a:t>From [6] Cloud Security and Privacy by Mather and Kumaraswamy</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AFE86-B89C-4F41-BFFD-FB73744825AE}"/>
              </a:ext>
            </a:extLst>
          </p:cNvPr>
          <p:cNvSpPr>
            <a:spLocks noGrp="1"/>
          </p:cNvSpPr>
          <p:nvPr>
            <p:ph type="title"/>
          </p:nvPr>
        </p:nvSpPr>
        <p:spPr/>
        <p:txBody>
          <a:bodyPr/>
          <a:lstStyle/>
          <a:p>
            <a:pPr eaLnBrk="1" hangingPunct="1"/>
            <a:r>
              <a:rPr lang="en-US" altLang="en-US">
                <a:solidFill>
                  <a:srgbClr val="1E1C11"/>
                </a:solidFill>
                <a:ea typeface="ＭＳ Ｐゴシック" panose="020B0600070205080204" pitchFamily="34" charset="-128"/>
              </a:rPr>
              <a:t>IAM considerations </a:t>
            </a:r>
          </a:p>
        </p:txBody>
      </p:sp>
      <p:sp>
        <p:nvSpPr>
          <p:cNvPr id="69635" name="Content Placeholder 2">
            <a:extLst>
              <a:ext uri="{FF2B5EF4-FFF2-40B4-BE49-F238E27FC236}">
                <a16:creationId xmlns:a16="http://schemas.microsoft.com/office/drawing/2014/main" id="{C2589B98-7174-4DCA-9FEC-240228842A1B}"/>
              </a:ext>
            </a:extLst>
          </p:cNvPr>
          <p:cNvSpPr>
            <a:spLocks noGrp="1"/>
          </p:cNvSpPr>
          <p:nvPr>
            <p:ph idx="1"/>
          </p:nvPr>
        </p:nvSpPr>
        <p:spPr/>
        <p:txBody>
          <a:bodyPr/>
          <a:lstStyle/>
          <a:p>
            <a:pPr eaLnBrk="1" hangingPunct="1"/>
            <a:r>
              <a:rPr lang="en-GB" altLang="en-US" sz="2200">
                <a:solidFill>
                  <a:srgbClr val="1E1C11"/>
                </a:solidFill>
                <a:ea typeface="ＭＳ Ｐゴシック" panose="020B0600070205080204" pitchFamily="34" charset="-128"/>
              </a:rPr>
              <a:t>The strength of authentication system should be reasonably balanced with the need to protect the privacy of the users of the system </a:t>
            </a:r>
          </a:p>
          <a:p>
            <a:pPr lvl="1" eaLnBrk="1" hangingPunct="1"/>
            <a:r>
              <a:rPr lang="en-GB" altLang="en-US" sz="2200">
                <a:solidFill>
                  <a:srgbClr val="1E1C11"/>
                </a:solidFill>
                <a:ea typeface="ＭＳ Ｐゴシック" panose="020B0600070205080204" pitchFamily="34" charset="-128"/>
              </a:rPr>
              <a:t>The system should allow strong claims to be transmitted and verified w/o revealing more information than is necessary for any given transaction or connection within the service</a:t>
            </a:r>
          </a:p>
          <a:p>
            <a:pPr eaLnBrk="1" hangingPunct="1"/>
            <a:r>
              <a:rPr lang="en-US" altLang="en-US" sz="2200">
                <a:solidFill>
                  <a:srgbClr val="1E1C11"/>
                </a:solidFill>
                <a:ea typeface="ＭＳ Ｐゴシック" panose="020B0600070205080204" pitchFamily="34" charset="-128"/>
              </a:rPr>
              <a:t>Case Study: S3 outage</a:t>
            </a:r>
          </a:p>
          <a:p>
            <a:pPr lvl="1" eaLnBrk="1" hangingPunct="1"/>
            <a:r>
              <a:rPr lang="en-US" altLang="en-US" sz="2200">
                <a:solidFill>
                  <a:srgbClr val="1E1C11"/>
                </a:solidFill>
                <a:ea typeface="ＭＳ Ｐゴシック" panose="020B0600070205080204" pitchFamily="34" charset="-128"/>
              </a:rPr>
              <a:t>authentication service overload leading to unavailability</a:t>
            </a:r>
          </a:p>
          <a:p>
            <a:pPr lvl="2" eaLnBrk="1" hangingPunct="1"/>
            <a:r>
              <a:rPr lang="en-US" altLang="en-US" sz="1900">
                <a:solidFill>
                  <a:srgbClr val="1E1C11"/>
                </a:solidFill>
                <a:ea typeface="ＭＳ Ｐゴシック" panose="020B0600070205080204" pitchFamily="34" charset="-128"/>
              </a:rPr>
              <a:t>2 hours 2/15/08</a:t>
            </a:r>
          </a:p>
          <a:p>
            <a:pPr lvl="2" eaLnBrk="1" hangingPunct="1"/>
            <a:r>
              <a:rPr lang="en-US" altLang="en-US" sz="1900">
                <a:solidFill>
                  <a:srgbClr val="1E1C11"/>
                </a:solidFill>
                <a:ea typeface="ＭＳ Ｐゴシック" panose="020B0600070205080204" pitchFamily="34" charset="-128"/>
              </a:rPr>
              <a:t>http://www.centernetworks.com/amazon-s3-downtime-update</a:t>
            </a:r>
          </a:p>
          <a:p>
            <a:pPr lvl="1" eaLnBrk="1" hangingPunct="1"/>
            <a:endParaRPr lang="en-US" altLang="en-US" sz="2200">
              <a:solidFill>
                <a:srgbClr val="1E1C11"/>
              </a:solidFill>
              <a:ea typeface="ＭＳ Ｐゴシック" panose="020B0600070205080204" pitchFamily="34" charset="-128"/>
            </a:endParaRPr>
          </a:p>
          <a:p>
            <a:pPr eaLnBrk="1" hangingPunct="1"/>
            <a:endParaRPr lang="en-US" altLang="en-US" sz="2200">
              <a:solidFill>
                <a:srgbClr val="1E1C11"/>
              </a:solidFill>
              <a:ea typeface="ＭＳ Ｐゴシック" panose="020B0600070205080204" pitchFamily="34" charset="-128"/>
            </a:endParaRPr>
          </a:p>
          <a:p>
            <a:pPr eaLnBrk="1" hangingPunct="1"/>
            <a:endParaRPr lang="en-US" altLang="en-US" sz="2200">
              <a:solidFill>
                <a:srgbClr val="1E1C11"/>
              </a:solidFill>
              <a:ea typeface="ＭＳ Ｐゴシック" panose="020B0600070205080204" pitchFamily="34" charset="-128"/>
            </a:endParaRPr>
          </a:p>
        </p:txBody>
      </p:sp>
      <p:sp>
        <p:nvSpPr>
          <p:cNvPr id="69636" name="Slide Number Placeholder 3">
            <a:extLst>
              <a:ext uri="{FF2B5EF4-FFF2-40B4-BE49-F238E27FC236}">
                <a16:creationId xmlns:a16="http://schemas.microsoft.com/office/drawing/2014/main" id="{62EE9CD4-891F-4014-85A8-E61F932EF6D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B7A931A8-6E13-44EA-99DF-9F9BB4C8A37F}" type="slidenum">
              <a:rPr lang="en-US" altLang="en-US" sz="1200">
                <a:solidFill>
                  <a:srgbClr val="898989"/>
                </a:solidFill>
                <a:latin typeface="Calibri" panose="020F0502020204030204" pitchFamily="34" charset="0"/>
              </a:rPr>
              <a:pPr eaLnBrk="1" hangingPunct="1"/>
              <a:t>33</a:t>
            </a:fld>
            <a:endParaRPr lang="en-US" altLang="en-US" sz="1200">
              <a:solidFill>
                <a:srgbClr val="898989"/>
              </a:solidFill>
              <a:latin typeface="Calibri" panose="020F0502020204030204" pitchFamily="34" charset="0"/>
            </a:endParaRPr>
          </a:p>
        </p:txBody>
      </p:sp>
      <p:pic>
        <p:nvPicPr>
          <p:cNvPr id="5" name="Picture 4">
            <a:extLst>
              <a:ext uri="{FF2B5EF4-FFF2-40B4-BE49-F238E27FC236}">
                <a16:creationId xmlns:a16="http://schemas.microsoft.com/office/drawing/2014/main" id="{A95996E5-1D27-4BF1-89F9-774447B3E2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0"/>
            <a:ext cx="8180388"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2A1D8-3FAF-4891-8D8E-FF8306A0B0B2}"/>
              </a:ext>
            </a:extLst>
          </p:cNvPr>
          <p:cNvSpPr>
            <a:spLocks noGrp="1"/>
          </p:cNvSpPr>
          <p:nvPr>
            <p:ph type="title"/>
          </p:nvPr>
        </p:nvSpPr>
        <p:spPr/>
        <p:txBody>
          <a:bodyPr/>
          <a:lstStyle/>
          <a:p>
            <a:pPr eaLnBrk="1" hangingPunct="1"/>
            <a:r>
              <a:rPr lang="en-US" altLang="en-US">
                <a:solidFill>
                  <a:srgbClr val="1E1C11"/>
                </a:solidFill>
                <a:ea typeface="ＭＳ Ｐゴシック" panose="020B0600070205080204" pitchFamily="34" charset="-128"/>
              </a:rPr>
              <a:t>What is Privacy?</a:t>
            </a:r>
          </a:p>
        </p:txBody>
      </p:sp>
      <p:sp>
        <p:nvSpPr>
          <p:cNvPr id="71683" name="Content Placeholder 2">
            <a:extLst>
              <a:ext uri="{FF2B5EF4-FFF2-40B4-BE49-F238E27FC236}">
                <a16:creationId xmlns:a16="http://schemas.microsoft.com/office/drawing/2014/main" id="{8F02EA2A-405F-42EC-A1CB-E5F3F018CB92}"/>
              </a:ext>
            </a:extLst>
          </p:cNvPr>
          <p:cNvSpPr>
            <a:spLocks noGrp="1"/>
          </p:cNvSpPr>
          <p:nvPr>
            <p:ph idx="1"/>
          </p:nvPr>
        </p:nvSpPr>
        <p:spPr/>
        <p:txBody>
          <a:bodyPr/>
          <a:lstStyle/>
          <a:p>
            <a:pPr eaLnBrk="1" hangingPunct="1"/>
            <a:r>
              <a:rPr lang="en-US" altLang="en-US" sz="2200">
                <a:solidFill>
                  <a:srgbClr val="1E1C11"/>
                </a:solidFill>
                <a:ea typeface="ＭＳ Ｐゴシック" panose="020B0600070205080204" pitchFamily="34" charset="-128"/>
              </a:rPr>
              <a:t>The concept of privacy varies widely among (and sometimes within) countries, cultures, and jurisdictions. </a:t>
            </a:r>
          </a:p>
          <a:p>
            <a:pPr eaLnBrk="1" hangingPunct="1"/>
            <a:r>
              <a:rPr lang="en-US" altLang="en-US" sz="2200">
                <a:solidFill>
                  <a:srgbClr val="1E1C11"/>
                </a:solidFill>
                <a:ea typeface="ＭＳ Ｐゴシック" panose="020B0600070205080204" pitchFamily="34" charset="-128"/>
              </a:rPr>
              <a:t>It is shaped by public expectations and legal interpretations; as such, a concise definition is elusive if not impossible. </a:t>
            </a:r>
          </a:p>
          <a:p>
            <a:pPr eaLnBrk="1" hangingPunct="1"/>
            <a:r>
              <a:rPr lang="en-US" altLang="en-US" sz="2200">
                <a:solidFill>
                  <a:srgbClr val="1E1C11"/>
                </a:solidFill>
                <a:ea typeface="ＭＳ Ｐゴシック" panose="020B0600070205080204" pitchFamily="34" charset="-128"/>
              </a:rPr>
              <a:t>Privacy rights or obligations are related to the collection, use, disclosure, storage, and destruction of personal data (or Personally Identifiable Information—PII). </a:t>
            </a:r>
          </a:p>
          <a:p>
            <a:pPr eaLnBrk="1" hangingPunct="1"/>
            <a:r>
              <a:rPr lang="en-US" altLang="en-US" sz="2200">
                <a:solidFill>
                  <a:srgbClr val="1E1C11"/>
                </a:solidFill>
                <a:ea typeface="ＭＳ Ｐゴシック" panose="020B0600070205080204" pitchFamily="34" charset="-128"/>
              </a:rPr>
              <a:t>At the end of the day, privacy is about the accountability of organizations to data subjects, as well as the transparency to an organization’s practice around personal information.</a:t>
            </a:r>
          </a:p>
          <a:p>
            <a:pPr eaLnBrk="1" hangingPunct="1"/>
            <a:endParaRPr lang="en-US" altLang="en-US" sz="2200">
              <a:solidFill>
                <a:srgbClr val="1E1C11"/>
              </a:solidFill>
              <a:ea typeface="ＭＳ Ｐゴシック" panose="020B0600070205080204" pitchFamily="34" charset="-128"/>
            </a:endParaRPr>
          </a:p>
        </p:txBody>
      </p:sp>
      <p:sp>
        <p:nvSpPr>
          <p:cNvPr id="71684" name="Slide Number Placeholder 3">
            <a:extLst>
              <a:ext uri="{FF2B5EF4-FFF2-40B4-BE49-F238E27FC236}">
                <a16:creationId xmlns:a16="http://schemas.microsoft.com/office/drawing/2014/main" id="{486026D8-001E-4FA1-B243-8BD9AEB5D8D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67239D24-D3C1-4F12-88F4-2FD3417A9693}" type="slidenum">
              <a:rPr lang="en-US" altLang="en-US" sz="1200">
                <a:solidFill>
                  <a:srgbClr val="898989"/>
                </a:solidFill>
                <a:latin typeface="Calibri" panose="020F0502020204030204" pitchFamily="34" charset="0"/>
              </a:rPr>
              <a:pPr eaLnBrk="1" hangingPunct="1"/>
              <a:t>34</a:t>
            </a:fld>
            <a:endParaRPr lang="en-US" altLang="en-US" sz="1200">
              <a:solidFill>
                <a:srgbClr val="898989"/>
              </a:solidFill>
              <a:latin typeface="Calibri" panose="020F0502020204030204" pitchFamily="34" charset="0"/>
            </a:endParaRPr>
          </a:p>
        </p:txBody>
      </p:sp>
      <p:sp>
        <p:nvSpPr>
          <p:cNvPr id="71685" name="Rectangle 4">
            <a:extLst>
              <a:ext uri="{FF2B5EF4-FFF2-40B4-BE49-F238E27FC236}">
                <a16:creationId xmlns:a16="http://schemas.microsoft.com/office/drawing/2014/main" id="{73493C3D-CE1F-4A38-A5B2-8D9262B1190E}"/>
              </a:ext>
            </a:extLst>
          </p:cNvPr>
          <p:cNvSpPr>
            <a:spLocks noChangeArrowheads="1"/>
          </p:cNvSpPr>
          <p:nvPr/>
        </p:nvSpPr>
        <p:spPr bwMode="auto">
          <a:xfrm>
            <a:off x="3657600" y="6353175"/>
            <a:ext cx="51054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a:latin typeface="Comic Sans MS" panose="030F0702030302020204" pitchFamily="66" charset="0"/>
              </a:rPr>
              <a:t>From [6] Cloud Security and Privacy by Mather and Kumaraswamy</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4DF01-DB01-4FA2-B1FD-962E8EEB45BF}"/>
              </a:ext>
            </a:extLst>
          </p:cNvPr>
          <p:cNvSpPr>
            <a:spLocks noGrp="1"/>
          </p:cNvSpPr>
          <p:nvPr>
            <p:ph type="title"/>
          </p:nvPr>
        </p:nvSpPr>
        <p:spPr>
          <a:xfrm>
            <a:off x="628650" y="365127"/>
            <a:ext cx="7886700" cy="930274"/>
          </a:xfrm>
        </p:spPr>
        <p:txBody>
          <a:bodyPr>
            <a:normAutofit/>
          </a:bodyPr>
          <a:lstStyle/>
          <a:p>
            <a:pPr eaLnBrk="1" hangingPunct="1"/>
            <a:r>
              <a:rPr lang="en-US" altLang="en-US" sz="3600" dirty="0">
                <a:solidFill>
                  <a:srgbClr val="1E1C11"/>
                </a:solidFill>
                <a:ea typeface="ＭＳ Ｐゴシック" panose="020B0600070205080204" pitchFamily="34" charset="-128"/>
              </a:rPr>
              <a:t>What is the data life cycle?</a:t>
            </a:r>
          </a:p>
        </p:txBody>
      </p:sp>
      <p:pic>
        <p:nvPicPr>
          <p:cNvPr id="72707" name="Content Placeholder 4" descr="dataLifeCycle.PNG">
            <a:extLst>
              <a:ext uri="{FF2B5EF4-FFF2-40B4-BE49-F238E27FC236}">
                <a16:creationId xmlns:a16="http://schemas.microsoft.com/office/drawing/2014/main" id="{D0B1F53A-FB7B-4775-B368-5FF7D8A2732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838200" y="1143000"/>
            <a:ext cx="8075613" cy="5075238"/>
          </a:xfrm>
        </p:spPr>
      </p:pic>
      <p:sp>
        <p:nvSpPr>
          <p:cNvPr id="72708" name="Slide Number Placeholder 3">
            <a:extLst>
              <a:ext uri="{FF2B5EF4-FFF2-40B4-BE49-F238E27FC236}">
                <a16:creationId xmlns:a16="http://schemas.microsoft.com/office/drawing/2014/main" id="{BE6EE34F-E40A-4CC8-BF3F-F303D755185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5627B063-4B4E-46DD-9EE8-08C879FB3A0A}" type="slidenum">
              <a:rPr lang="en-US" altLang="en-US" sz="1200">
                <a:solidFill>
                  <a:srgbClr val="898989"/>
                </a:solidFill>
                <a:latin typeface="Calibri" panose="020F0502020204030204" pitchFamily="34" charset="0"/>
              </a:rPr>
              <a:pPr eaLnBrk="1" hangingPunct="1"/>
              <a:t>35</a:t>
            </a:fld>
            <a:endParaRPr lang="en-US" altLang="en-US" sz="1200">
              <a:solidFill>
                <a:srgbClr val="898989"/>
              </a:solidFill>
              <a:latin typeface="Calibri" panose="020F0502020204030204" pitchFamily="34" charset="0"/>
            </a:endParaRPr>
          </a:p>
        </p:txBody>
      </p:sp>
      <p:sp>
        <p:nvSpPr>
          <p:cNvPr id="72709" name="Rectangle 5">
            <a:extLst>
              <a:ext uri="{FF2B5EF4-FFF2-40B4-BE49-F238E27FC236}">
                <a16:creationId xmlns:a16="http://schemas.microsoft.com/office/drawing/2014/main" id="{215EDF99-2626-453C-BBCC-596D471FDB14}"/>
              </a:ext>
            </a:extLst>
          </p:cNvPr>
          <p:cNvSpPr>
            <a:spLocks noChangeArrowheads="1"/>
          </p:cNvSpPr>
          <p:nvPr/>
        </p:nvSpPr>
        <p:spPr bwMode="auto">
          <a:xfrm>
            <a:off x="2286000" y="4416425"/>
            <a:ext cx="4572000"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1313" indent="-341313"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Arial" panose="020B0604020202020204" pitchFamily="34" charset="0"/>
                <a:cs typeface="Arial" panose="020B0604020202020204" pitchFamily="34" charset="0"/>
              </a:defRPr>
            </a:lvl1pPr>
            <a:lvl2pPr marL="37931725" indent="-37474525"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Arial" panose="020B0604020202020204" pitchFamily="34" charset="0"/>
                <a:cs typeface="Arial" panose="020B0604020202020204" pitchFamily="34" charset="0"/>
              </a:defRPr>
            </a:lvl2pPr>
            <a:lvl3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Arial" panose="020B0604020202020204" pitchFamily="34" charset="0"/>
                <a:cs typeface="Arial" panose="020B0604020202020204" pitchFamily="34" charset="0"/>
              </a:defRPr>
            </a:lvl3pPr>
            <a:lvl4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Arial" panose="020B0604020202020204" pitchFamily="34" charset="0"/>
                <a:cs typeface="Arial" panose="020B0604020202020204" pitchFamily="34" charset="0"/>
              </a:defRPr>
            </a:lvl4pPr>
            <a:lvl5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Arial" panose="020B0604020202020204" pitchFamily="34" charset="0"/>
                <a:cs typeface="Arial" panose="020B0604020202020204" pitchFamily="34" charset="0"/>
              </a:defRPr>
            </a:lvl9pPr>
          </a:lstStyle>
          <a:p>
            <a:pPr eaLnBrk="1" hangingPunct="1">
              <a:spcBef>
                <a:spcPts val="600"/>
              </a:spcBef>
              <a:buClr>
                <a:srgbClr val="1E1C11"/>
              </a:buClr>
              <a:buFont typeface="Arial" panose="020B0604020202020204" pitchFamily="34" charset="0"/>
              <a:buChar char="•"/>
            </a:pPr>
            <a:r>
              <a:rPr lang="en-US" altLang="en-US" sz="1800">
                <a:solidFill>
                  <a:srgbClr val="1E1C11"/>
                </a:solidFill>
                <a:latin typeface="Comic Sans MS" panose="030F0702030302020204" pitchFamily="66" charset="0"/>
              </a:rPr>
              <a:t>Personal information should be managed as part of the data used by the organization</a:t>
            </a:r>
          </a:p>
          <a:p>
            <a:pPr eaLnBrk="1" hangingPunct="1">
              <a:spcBef>
                <a:spcPts val="600"/>
              </a:spcBef>
              <a:buClr>
                <a:srgbClr val="1E1C11"/>
              </a:buClr>
              <a:buFont typeface="Arial" panose="020B0604020202020204" pitchFamily="34" charset="0"/>
              <a:buChar char="•"/>
            </a:pPr>
            <a:r>
              <a:rPr lang="en-US" altLang="en-US" sz="1800">
                <a:solidFill>
                  <a:srgbClr val="1E1C11"/>
                </a:solidFill>
                <a:latin typeface="Comic Sans MS" panose="030F0702030302020204" pitchFamily="66" charset="0"/>
              </a:rPr>
              <a:t>Protection of personal information should consider the impact of the cloud on each phase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2C134-058B-4043-844F-0242153A390A}"/>
              </a:ext>
            </a:extLst>
          </p:cNvPr>
          <p:cNvSpPr>
            <a:spLocks noGrp="1"/>
          </p:cNvSpPr>
          <p:nvPr>
            <p:ph type="title"/>
          </p:nvPr>
        </p:nvSpPr>
        <p:spPr>
          <a:xfrm>
            <a:off x="628650" y="381000"/>
            <a:ext cx="7886700" cy="1325563"/>
          </a:xfrm>
        </p:spPr>
        <p:txBody>
          <a:bodyPr/>
          <a:lstStyle/>
          <a:p>
            <a:pPr eaLnBrk="1" hangingPunct="1"/>
            <a:r>
              <a:rPr lang="en-US" altLang="en-US" dirty="0">
                <a:solidFill>
                  <a:srgbClr val="1E1C11"/>
                </a:solidFill>
                <a:ea typeface="ＭＳ Ｐゴシック" panose="020B0600070205080204" pitchFamily="34" charset="-128"/>
              </a:rPr>
              <a:t>What Are the Key Privacy Concerns?</a:t>
            </a:r>
          </a:p>
        </p:txBody>
      </p:sp>
      <p:sp>
        <p:nvSpPr>
          <p:cNvPr id="73731" name="Content Placeholder 2">
            <a:extLst>
              <a:ext uri="{FF2B5EF4-FFF2-40B4-BE49-F238E27FC236}">
                <a16:creationId xmlns:a16="http://schemas.microsoft.com/office/drawing/2014/main" id="{7DC507B6-0FFA-4E16-9606-1AD7D552EE45}"/>
              </a:ext>
            </a:extLst>
          </p:cNvPr>
          <p:cNvSpPr>
            <a:spLocks noGrp="1"/>
          </p:cNvSpPr>
          <p:nvPr>
            <p:ph idx="1"/>
          </p:nvPr>
        </p:nvSpPr>
        <p:spPr>
          <a:xfrm>
            <a:off x="628650" y="1900576"/>
            <a:ext cx="7886700" cy="4351338"/>
          </a:xfrm>
        </p:spPr>
        <p:txBody>
          <a:bodyPr>
            <a:normAutofit/>
          </a:bodyPr>
          <a:lstStyle/>
          <a:p>
            <a:pPr eaLnBrk="1" hangingPunct="1"/>
            <a:r>
              <a:rPr lang="en-US" altLang="en-US" sz="2800">
                <a:solidFill>
                  <a:srgbClr val="1E1C11"/>
                </a:solidFill>
                <a:ea typeface="ＭＳ Ｐゴシック" panose="020B0600070205080204" pitchFamily="34" charset="-128"/>
              </a:rPr>
              <a:t>Typically mix security and privacy</a:t>
            </a:r>
          </a:p>
          <a:p>
            <a:pPr eaLnBrk="1" hangingPunct="1"/>
            <a:r>
              <a:rPr lang="en-US" altLang="en-US" sz="2800">
                <a:solidFill>
                  <a:srgbClr val="1E1C11"/>
                </a:solidFill>
                <a:ea typeface="ＭＳ Ｐゴシック" panose="020B0600070205080204" pitchFamily="34" charset="-128"/>
              </a:rPr>
              <a:t>Some considerations to be aware of:</a:t>
            </a:r>
          </a:p>
          <a:p>
            <a:pPr lvl="1" eaLnBrk="1" hangingPunct="1"/>
            <a:r>
              <a:rPr lang="en-US" altLang="en-US" sz="2400">
                <a:solidFill>
                  <a:srgbClr val="1E1C11"/>
                </a:solidFill>
                <a:ea typeface="ＭＳ Ｐゴシック" panose="020B0600070205080204" pitchFamily="34" charset="-128"/>
              </a:rPr>
              <a:t>Storage</a:t>
            </a:r>
          </a:p>
          <a:p>
            <a:pPr lvl="1" eaLnBrk="1" hangingPunct="1"/>
            <a:r>
              <a:rPr lang="en-US" altLang="en-US" sz="2400">
                <a:solidFill>
                  <a:srgbClr val="1E1C11"/>
                </a:solidFill>
                <a:ea typeface="ＭＳ Ｐゴシック" panose="020B0600070205080204" pitchFamily="34" charset="-128"/>
              </a:rPr>
              <a:t>Retention</a:t>
            </a:r>
          </a:p>
          <a:p>
            <a:pPr lvl="1" eaLnBrk="1" hangingPunct="1"/>
            <a:r>
              <a:rPr lang="en-US" altLang="en-US" sz="2400">
                <a:solidFill>
                  <a:srgbClr val="1E1C11"/>
                </a:solidFill>
                <a:ea typeface="ＭＳ Ｐゴシック" panose="020B0600070205080204" pitchFamily="34" charset="-128"/>
              </a:rPr>
              <a:t>Destruction</a:t>
            </a:r>
          </a:p>
          <a:p>
            <a:pPr lvl="1" eaLnBrk="1" hangingPunct="1"/>
            <a:r>
              <a:rPr lang="en-US" altLang="en-US" sz="2400">
                <a:solidFill>
                  <a:srgbClr val="1E1C11"/>
                </a:solidFill>
                <a:ea typeface="ＭＳ Ｐゴシック" panose="020B0600070205080204" pitchFamily="34" charset="-128"/>
              </a:rPr>
              <a:t>Auditing, monitoring and risk management</a:t>
            </a:r>
          </a:p>
          <a:p>
            <a:pPr lvl="1" eaLnBrk="1" hangingPunct="1"/>
            <a:r>
              <a:rPr lang="en-US" altLang="en-US" sz="2400">
                <a:solidFill>
                  <a:srgbClr val="1E1C11"/>
                </a:solidFill>
                <a:ea typeface="ＭＳ Ｐゴシック" panose="020B0600070205080204" pitchFamily="34" charset="-128"/>
              </a:rPr>
              <a:t>Privacy breaches</a:t>
            </a:r>
          </a:p>
          <a:p>
            <a:pPr lvl="1" eaLnBrk="1" hangingPunct="1"/>
            <a:r>
              <a:rPr lang="en-US" altLang="en-US" sz="2400">
                <a:solidFill>
                  <a:srgbClr val="1E1C11"/>
                </a:solidFill>
                <a:ea typeface="ＭＳ Ｐゴシック" panose="020B0600070205080204" pitchFamily="34" charset="-128"/>
              </a:rPr>
              <a:t>Who is responsible for protecting privacy?</a:t>
            </a:r>
          </a:p>
          <a:p>
            <a:pPr lvl="1" eaLnBrk="1" hangingPunct="1"/>
            <a:endParaRPr lang="en-US" altLang="en-US" sz="2400">
              <a:solidFill>
                <a:srgbClr val="1E1C11"/>
              </a:solidFill>
              <a:ea typeface="ＭＳ Ｐゴシック" panose="020B0600070205080204" pitchFamily="34" charset="-128"/>
            </a:endParaRPr>
          </a:p>
        </p:txBody>
      </p:sp>
      <p:sp>
        <p:nvSpPr>
          <p:cNvPr id="73732" name="Slide Number Placeholder 3">
            <a:extLst>
              <a:ext uri="{FF2B5EF4-FFF2-40B4-BE49-F238E27FC236}">
                <a16:creationId xmlns:a16="http://schemas.microsoft.com/office/drawing/2014/main" id="{D4E274FE-54A1-4DC3-A11E-351AFDBB47A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4ADE26E7-773B-45AC-B3AD-4A5EF51AACD0}" type="slidenum">
              <a:rPr lang="en-US" altLang="en-US" sz="1200">
                <a:solidFill>
                  <a:srgbClr val="898989"/>
                </a:solidFill>
                <a:latin typeface="Calibri" panose="020F0502020204030204" pitchFamily="34" charset="0"/>
              </a:rPr>
              <a:pPr eaLnBrk="1" hangingPunct="1"/>
              <a:t>36</a:t>
            </a:fld>
            <a:endParaRPr lang="en-US" altLang="en-US" sz="1200">
              <a:solidFill>
                <a:srgbClr val="898989"/>
              </a:solidFill>
              <a:latin typeface="Calibri" panose="020F050202020403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84BF9-B2D7-4576-B664-36EDE72FB7E7}"/>
              </a:ext>
            </a:extLst>
          </p:cNvPr>
          <p:cNvSpPr>
            <a:spLocks noGrp="1"/>
          </p:cNvSpPr>
          <p:nvPr>
            <p:ph type="title"/>
          </p:nvPr>
        </p:nvSpPr>
        <p:spPr>
          <a:xfrm>
            <a:off x="628650" y="290694"/>
            <a:ext cx="7886700" cy="1325563"/>
          </a:xfrm>
        </p:spPr>
        <p:txBody>
          <a:bodyPr>
            <a:normAutofit/>
          </a:bodyPr>
          <a:lstStyle/>
          <a:p>
            <a:pPr eaLnBrk="1" hangingPunct="1"/>
            <a:r>
              <a:rPr lang="en-US" altLang="en-US" sz="6000">
                <a:solidFill>
                  <a:srgbClr val="1E1C11"/>
                </a:solidFill>
                <a:ea typeface="ＭＳ Ｐゴシック" panose="020B0600070205080204" pitchFamily="34" charset="-128"/>
              </a:rPr>
              <a:t>Storage</a:t>
            </a:r>
          </a:p>
        </p:txBody>
      </p:sp>
      <p:sp>
        <p:nvSpPr>
          <p:cNvPr id="74755" name="Content Placeholder 2">
            <a:extLst>
              <a:ext uri="{FF2B5EF4-FFF2-40B4-BE49-F238E27FC236}">
                <a16:creationId xmlns:a16="http://schemas.microsoft.com/office/drawing/2014/main" id="{A992BAE6-5E13-4756-8C56-371C0FB312A8}"/>
              </a:ext>
            </a:extLst>
          </p:cNvPr>
          <p:cNvSpPr>
            <a:spLocks noGrp="1"/>
          </p:cNvSpPr>
          <p:nvPr>
            <p:ph idx="1"/>
          </p:nvPr>
        </p:nvSpPr>
        <p:spPr/>
        <p:txBody>
          <a:bodyPr>
            <a:normAutofit lnSpcReduction="10000"/>
          </a:bodyPr>
          <a:lstStyle/>
          <a:p>
            <a:pPr eaLnBrk="1" hangingPunct="1"/>
            <a:r>
              <a:rPr lang="en-US" altLang="en-US" sz="2800" dirty="0">
                <a:solidFill>
                  <a:srgbClr val="1E1C11"/>
                </a:solidFill>
                <a:ea typeface="ＭＳ Ｐゴシック" panose="020B0600070205080204" pitchFamily="34" charset="-128"/>
              </a:rPr>
              <a:t>Is it commingled with information from other organizations that use the same CSP? </a:t>
            </a:r>
          </a:p>
          <a:p>
            <a:pPr eaLnBrk="1" hangingPunct="1"/>
            <a:r>
              <a:rPr lang="en-GB" altLang="en-US" sz="2800" dirty="0">
                <a:solidFill>
                  <a:srgbClr val="1E1C11"/>
                </a:solidFill>
                <a:ea typeface="ＭＳ Ｐゴシック" panose="020B0600070205080204" pitchFamily="34" charset="-128"/>
              </a:rPr>
              <a:t>The aggregation of data raises new privacy issues</a:t>
            </a:r>
          </a:p>
          <a:p>
            <a:pPr lvl="1" eaLnBrk="1" hangingPunct="1"/>
            <a:r>
              <a:rPr lang="en-GB" altLang="en-US" sz="2400" dirty="0">
                <a:solidFill>
                  <a:srgbClr val="1E1C11"/>
                </a:solidFill>
                <a:ea typeface="ＭＳ Ｐゴシック" panose="020B0600070205080204" pitchFamily="34" charset="-128"/>
              </a:rPr>
              <a:t>Some governments may decide to search through data without necessarily notifying the data owner, depending on where the data resides </a:t>
            </a:r>
          </a:p>
          <a:p>
            <a:pPr eaLnBrk="1" hangingPunct="1"/>
            <a:r>
              <a:rPr lang="en-GB" altLang="en-US" sz="2800" dirty="0">
                <a:solidFill>
                  <a:srgbClr val="1E1C11"/>
                </a:solidFill>
                <a:ea typeface="ＭＳ Ｐゴシック" panose="020B0600070205080204" pitchFamily="34" charset="-128"/>
              </a:rPr>
              <a:t>Whether the cloud provider itself has any right to see and access customer data?</a:t>
            </a:r>
          </a:p>
          <a:p>
            <a:pPr eaLnBrk="1" hangingPunct="1"/>
            <a:r>
              <a:rPr lang="en-GB" altLang="en-US" sz="2800" dirty="0">
                <a:solidFill>
                  <a:srgbClr val="1E1C11"/>
                </a:solidFill>
                <a:ea typeface="ＭＳ Ｐゴシック" panose="020B0600070205080204" pitchFamily="34" charset="-128"/>
              </a:rPr>
              <a:t>Some services today track user behaviour for a range of purposes, from sending targeted advertising to improving services</a:t>
            </a:r>
            <a:endParaRPr lang="en-US" altLang="en-US" sz="2800" dirty="0">
              <a:solidFill>
                <a:srgbClr val="FF0000"/>
              </a:solidFill>
              <a:ea typeface="ＭＳ Ｐゴシック" panose="020B0600070205080204" pitchFamily="34" charset="-128"/>
            </a:endParaRPr>
          </a:p>
          <a:p>
            <a:pPr eaLnBrk="1" hangingPunct="1"/>
            <a:endParaRPr lang="en-US" altLang="en-US" sz="2800" dirty="0">
              <a:solidFill>
                <a:srgbClr val="1E1C11"/>
              </a:solidFill>
              <a:ea typeface="ＭＳ Ｐゴシック" panose="020B0600070205080204" pitchFamily="34" charset="-128"/>
            </a:endParaRPr>
          </a:p>
        </p:txBody>
      </p:sp>
      <p:sp>
        <p:nvSpPr>
          <p:cNvPr id="74756" name="Slide Number Placeholder 3">
            <a:extLst>
              <a:ext uri="{FF2B5EF4-FFF2-40B4-BE49-F238E27FC236}">
                <a16:creationId xmlns:a16="http://schemas.microsoft.com/office/drawing/2014/main" id="{06C60D97-3D3C-4F32-A05E-A6EF35DBFAE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37D4CD3D-5F0D-48D3-BD06-9A1B0FA34FCB}" type="slidenum">
              <a:rPr lang="en-US" altLang="en-US" sz="1200">
                <a:solidFill>
                  <a:srgbClr val="898989"/>
                </a:solidFill>
                <a:latin typeface="Calibri" panose="020F0502020204030204" pitchFamily="34" charset="0"/>
              </a:rPr>
              <a:pPr eaLnBrk="1" hangingPunct="1"/>
              <a:t>37</a:t>
            </a:fld>
            <a:endParaRPr lang="en-US" altLang="en-US" sz="1200">
              <a:solidFill>
                <a:srgbClr val="898989"/>
              </a:solidFill>
              <a:latin typeface="Calibri" panose="020F050202020403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9B765-35FC-4C0F-AD06-57F2DC572013}"/>
              </a:ext>
            </a:extLst>
          </p:cNvPr>
          <p:cNvSpPr>
            <a:spLocks noGrp="1"/>
          </p:cNvSpPr>
          <p:nvPr>
            <p:ph type="title"/>
          </p:nvPr>
        </p:nvSpPr>
        <p:spPr/>
        <p:txBody>
          <a:bodyPr/>
          <a:lstStyle/>
          <a:p>
            <a:pPr eaLnBrk="1" hangingPunct="1"/>
            <a:r>
              <a:rPr lang="en-US" altLang="en-US">
                <a:solidFill>
                  <a:srgbClr val="1E1C11"/>
                </a:solidFill>
                <a:ea typeface="ＭＳ Ｐゴシック" panose="020B0600070205080204" pitchFamily="34" charset="-128"/>
              </a:rPr>
              <a:t>Retention</a:t>
            </a:r>
          </a:p>
        </p:txBody>
      </p:sp>
      <p:sp>
        <p:nvSpPr>
          <p:cNvPr id="75779" name="Content Placeholder 2">
            <a:extLst>
              <a:ext uri="{FF2B5EF4-FFF2-40B4-BE49-F238E27FC236}">
                <a16:creationId xmlns:a16="http://schemas.microsoft.com/office/drawing/2014/main" id="{745FC634-6F9D-423C-AD11-D1881B2F2CD2}"/>
              </a:ext>
            </a:extLst>
          </p:cNvPr>
          <p:cNvSpPr>
            <a:spLocks noGrp="1"/>
          </p:cNvSpPr>
          <p:nvPr>
            <p:ph idx="1"/>
          </p:nvPr>
        </p:nvSpPr>
        <p:spPr>
          <a:xfrm>
            <a:off x="628650" y="1914394"/>
            <a:ext cx="7886700" cy="4351338"/>
          </a:xfrm>
        </p:spPr>
        <p:txBody>
          <a:bodyPr>
            <a:normAutofit/>
          </a:bodyPr>
          <a:lstStyle/>
          <a:p>
            <a:pPr eaLnBrk="1" hangingPunct="1"/>
            <a:r>
              <a:rPr lang="en-US" altLang="en-US" sz="2800">
                <a:solidFill>
                  <a:srgbClr val="1E1C11"/>
                </a:solidFill>
                <a:ea typeface="ＭＳ Ｐゴシック" panose="020B0600070205080204" pitchFamily="34" charset="-128"/>
              </a:rPr>
              <a:t>How long is personal information (that is transferred to the cloud) retained?</a:t>
            </a:r>
          </a:p>
          <a:p>
            <a:pPr eaLnBrk="1" hangingPunct="1"/>
            <a:r>
              <a:rPr lang="en-US" altLang="en-US" sz="2800">
                <a:solidFill>
                  <a:srgbClr val="1E1C11"/>
                </a:solidFill>
                <a:ea typeface="ＭＳ Ｐゴシック" panose="020B0600070205080204" pitchFamily="34" charset="-128"/>
              </a:rPr>
              <a:t>Which retention policy governs the data? </a:t>
            </a:r>
          </a:p>
          <a:p>
            <a:pPr eaLnBrk="1" hangingPunct="1"/>
            <a:r>
              <a:rPr lang="en-US" altLang="en-US" sz="2800">
                <a:solidFill>
                  <a:srgbClr val="1E1C11"/>
                </a:solidFill>
                <a:ea typeface="ＭＳ Ｐゴシック" panose="020B0600070205080204" pitchFamily="34" charset="-128"/>
              </a:rPr>
              <a:t>Does the organization own the data, or the CSP? </a:t>
            </a:r>
          </a:p>
          <a:p>
            <a:pPr eaLnBrk="1" hangingPunct="1"/>
            <a:r>
              <a:rPr lang="en-US" altLang="en-US" sz="2800">
                <a:solidFill>
                  <a:srgbClr val="1E1C11"/>
                </a:solidFill>
                <a:ea typeface="ＭＳ Ｐゴシック" panose="020B0600070205080204" pitchFamily="34" charset="-128"/>
              </a:rPr>
              <a:t>Who enforces the retention policy in the cloud, and how are exceptions to this policy (such as litigation holds) managed?</a:t>
            </a:r>
          </a:p>
          <a:p>
            <a:pPr eaLnBrk="1" hangingPunct="1"/>
            <a:endParaRPr lang="en-US" altLang="en-US" sz="2800">
              <a:solidFill>
                <a:srgbClr val="1E1C11"/>
              </a:solidFill>
              <a:ea typeface="ＭＳ Ｐゴシック" panose="020B0600070205080204" pitchFamily="34" charset="-128"/>
            </a:endParaRPr>
          </a:p>
        </p:txBody>
      </p:sp>
      <p:sp>
        <p:nvSpPr>
          <p:cNvPr id="75780" name="Slide Number Placeholder 3">
            <a:extLst>
              <a:ext uri="{FF2B5EF4-FFF2-40B4-BE49-F238E27FC236}">
                <a16:creationId xmlns:a16="http://schemas.microsoft.com/office/drawing/2014/main" id="{552C4816-417D-44EE-9F62-3694D51C6F0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F31D5C09-9675-44D8-B60A-EA8827170E8D}" type="slidenum">
              <a:rPr lang="en-US" altLang="en-US" sz="1200">
                <a:solidFill>
                  <a:srgbClr val="898989"/>
                </a:solidFill>
                <a:latin typeface="Calibri" panose="020F0502020204030204" pitchFamily="34" charset="0"/>
              </a:rPr>
              <a:pPr eaLnBrk="1" hangingPunct="1"/>
              <a:t>38</a:t>
            </a:fld>
            <a:endParaRPr lang="en-US" altLang="en-US" sz="1200">
              <a:solidFill>
                <a:srgbClr val="898989"/>
              </a:solidFill>
              <a:latin typeface="Calibri" panose="020F050202020403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29B10-99DC-47C7-BE37-688BD284C54C}"/>
              </a:ext>
            </a:extLst>
          </p:cNvPr>
          <p:cNvSpPr>
            <a:spLocks noGrp="1"/>
          </p:cNvSpPr>
          <p:nvPr>
            <p:ph type="title"/>
          </p:nvPr>
        </p:nvSpPr>
        <p:spPr>
          <a:xfrm>
            <a:off x="628650" y="-76200"/>
            <a:ext cx="7886700" cy="1325563"/>
          </a:xfrm>
        </p:spPr>
        <p:txBody>
          <a:bodyPr/>
          <a:lstStyle/>
          <a:p>
            <a:pPr eaLnBrk="1" hangingPunct="1"/>
            <a:r>
              <a:rPr lang="en-US" altLang="en-US">
                <a:solidFill>
                  <a:srgbClr val="1E1C11"/>
                </a:solidFill>
                <a:ea typeface="ＭＳ Ｐゴシック" panose="020B0600070205080204" pitchFamily="34" charset="-128"/>
              </a:rPr>
              <a:t>Destruction</a:t>
            </a:r>
          </a:p>
        </p:txBody>
      </p:sp>
      <p:sp>
        <p:nvSpPr>
          <p:cNvPr id="76803" name="Content Placeholder 2">
            <a:extLst>
              <a:ext uri="{FF2B5EF4-FFF2-40B4-BE49-F238E27FC236}">
                <a16:creationId xmlns:a16="http://schemas.microsoft.com/office/drawing/2014/main" id="{5A0C45A3-1BC6-40E6-A494-510504A6A9D2}"/>
              </a:ext>
            </a:extLst>
          </p:cNvPr>
          <p:cNvSpPr>
            <a:spLocks noGrp="1"/>
          </p:cNvSpPr>
          <p:nvPr>
            <p:ph idx="1"/>
          </p:nvPr>
        </p:nvSpPr>
        <p:spPr>
          <a:xfrm>
            <a:off x="228600" y="1189038"/>
            <a:ext cx="8610600" cy="5211762"/>
          </a:xfrm>
        </p:spPr>
        <p:txBody>
          <a:bodyPr>
            <a:normAutofit/>
          </a:bodyPr>
          <a:lstStyle/>
          <a:p>
            <a:pPr eaLnBrk="1" hangingPunct="1"/>
            <a:r>
              <a:rPr lang="en-US" altLang="en-US" sz="2400" dirty="0">
                <a:solidFill>
                  <a:srgbClr val="1E1C11"/>
                </a:solidFill>
                <a:ea typeface="ＭＳ Ｐゴシック" panose="020B0600070205080204" pitchFamily="34" charset="-128"/>
              </a:rPr>
              <a:t>How does the cloud provider destroy PII at the end of the retention period? </a:t>
            </a:r>
          </a:p>
          <a:p>
            <a:pPr eaLnBrk="1" hangingPunct="1"/>
            <a:r>
              <a:rPr lang="en-US" altLang="en-US" sz="2400" dirty="0">
                <a:solidFill>
                  <a:srgbClr val="1E1C11"/>
                </a:solidFill>
                <a:ea typeface="ＭＳ Ｐゴシック" panose="020B0600070205080204" pitchFamily="34" charset="-128"/>
              </a:rPr>
              <a:t>How do organizations ensure that their PII is destroyed by the CSP at the right point and is not available to other cloud users? </a:t>
            </a:r>
          </a:p>
          <a:p>
            <a:pPr eaLnBrk="1" hangingPunct="1"/>
            <a:r>
              <a:rPr lang="en-US" altLang="en-US" sz="2400" dirty="0">
                <a:solidFill>
                  <a:srgbClr val="1E1C11"/>
                </a:solidFill>
                <a:ea typeface="ＭＳ Ｐゴシック" panose="020B0600070205080204" pitchFamily="34" charset="-128"/>
              </a:rPr>
              <a:t>Cloud storage providers usually replicate the data across multiple systems and sites—increased availability is one of the benefits they provide. </a:t>
            </a:r>
          </a:p>
          <a:p>
            <a:pPr lvl="1" eaLnBrk="1" hangingPunct="1"/>
            <a:r>
              <a:rPr lang="en-US" altLang="en-US" sz="2400" dirty="0">
                <a:solidFill>
                  <a:srgbClr val="1E1C11"/>
                </a:solidFill>
                <a:ea typeface="ＭＳ Ｐゴシック" panose="020B0600070205080204" pitchFamily="34" charset="-128"/>
              </a:rPr>
              <a:t>How do you know that the CSP didn’t retain additional copies? </a:t>
            </a:r>
          </a:p>
          <a:p>
            <a:pPr lvl="1" eaLnBrk="1" hangingPunct="1"/>
            <a:r>
              <a:rPr lang="en-US" altLang="en-US" sz="2400" dirty="0">
                <a:solidFill>
                  <a:srgbClr val="1E1C11"/>
                </a:solidFill>
                <a:ea typeface="ＭＳ Ｐゴシック" panose="020B0600070205080204" pitchFamily="34" charset="-128"/>
              </a:rPr>
              <a:t>Did the CSP really destroy the data, or just make it inaccessible to the organization? </a:t>
            </a:r>
          </a:p>
          <a:p>
            <a:pPr lvl="1" eaLnBrk="1" hangingPunct="1"/>
            <a:r>
              <a:rPr lang="en-US" altLang="en-US" sz="2400" dirty="0">
                <a:solidFill>
                  <a:srgbClr val="1E1C11"/>
                </a:solidFill>
                <a:ea typeface="ＭＳ Ｐゴシック" panose="020B0600070205080204" pitchFamily="34" charset="-128"/>
              </a:rPr>
              <a:t>Is the CSP keeping the information longer than necessary so that it can mine the data for its own use?</a:t>
            </a:r>
          </a:p>
        </p:txBody>
      </p:sp>
      <p:sp>
        <p:nvSpPr>
          <p:cNvPr id="76804" name="Slide Number Placeholder 3">
            <a:extLst>
              <a:ext uri="{FF2B5EF4-FFF2-40B4-BE49-F238E27FC236}">
                <a16:creationId xmlns:a16="http://schemas.microsoft.com/office/drawing/2014/main" id="{D5743F00-6028-4389-97D2-5A90900EED57}"/>
              </a:ext>
            </a:extLst>
          </p:cNvPr>
          <p:cNvSpPr>
            <a:spLocks noGrp="1"/>
          </p:cNvSpPr>
          <p:nvPr>
            <p:ph type="sldNum" sz="quarter" idx="12"/>
          </p:nvPr>
        </p:nvSpPr>
        <p:spPr bwMode="auto">
          <a:xfrm>
            <a:off x="6457950" y="6431302"/>
            <a:ext cx="20574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757168EE-D642-4D0B-A821-0C06FD06492F}" type="slidenum">
              <a:rPr lang="en-US" altLang="en-US" sz="1200">
                <a:solidFill>
                  <a:srgbClr val="898989"/>
                </a:solidFill>
                <a:latin typeface="Calibri" panose="020F0502020204030204" pitchFamily="34" charset="0"/>
              </a:rPr>
              <a:pPr eaLnBrk="1" hangingPunct="1"/>
              <a:t>39</a:t>
            </a:fld>
            <a:endParaRPr lang="en-US" altLang="en-US" sz="1200">
              <a:solidFill>
                <a:srgbClr val="898989"/>
              </a:solidFill>
              <a:latin typeface="Calibri" panose="020F050202020403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628D9DD0-B264-4D19-8F53-940D395D12CA}"/>
              </a:ext>
            </a:extLst>
          </p:cNvPr>
          <p:cNvSpPr>
            <a:spLocks noGrp="1" noChangeArrowheads="1"/>
          </p:cNvSpPr>
          <p:nvPr>
            <p:ph type="title" idx="4294967295"/>
          </p:nvPr>
        </p:nvSpPr>
        <p:spPr>
          <a:xfrm>
            <a:off x="0" y="193804"/>
            <a:ext cx="8229600" cy="1143000"/>
          </a:xfrm>
        </p:spPr>
        <p:txBody>
          <a:bodyPr/>
          <a:lstStyle/>
          <a:p>
            <a:pPr eaLnBrk="1" hangingPunct="1"/>
            <a:r>
              <a:rPr lang="en-US" altLang="en-US" dirty="0">
                <a:ea typeface="ＭＳ Ｐゴシック" panose="020B0600070205080204" pitchFamily="34" charset="-128"/>
              </a:rPr>
              <a:t>Causes of Problems Associated  with Cloud Computing</a:t>
            </a:r>
          </a:p>
        </p:txBody>
      </p:sp>
      <p:sp>
        <p:nvSpPr>
          <p:cNvPr id="29699" name="Rectangle 3">
            <a:extLst>
              <a:ext uri="{FF2B5EF4-FFF2-40B4-BE49-F238E27FC236}">
                <a16:creationId xmlns:a16="http://schemas.microsoft.com/office/drawing/2014/main" id="{4496ABFB-BA0A-4680-8E8C-1EC13EBC0D62}"/>
              </a:ext>
            </a:extLst>
          </p:cNvPr>
          <p:cNvSpPr>
            <a:spLocks noGrp="1" noChangeArrowheads="1"/>
          </p:cNvSpPr>
          <p:nvPr>
            <p:ph type="body" idx="4294967295"/>
          </p:nvPr>
        </p:nvSpPr>
        <p:spPr>
          <a:xfrm>
            <a:off x="14990" y="1603948"/>
            <a:ext cx="8214610" cy="4522215"/>
          </a:xfrm>
        </p:spPr>
        <p:txBody>
          <a:bodyPr>
            <a:normAutofit/>
          </a:bodyPr>
          <a:lstStyle/>
          <a:p>
            <a:pPr eaLnBrk="1" hangingPunct="1"/>
            <a:r>
              <a:rPr lang="en-US" altLang="en-US" sz="3600" dirty="0">
                <a:ea typeface="ＭＳ Ｐゴシック" panose="020B0600070205080204" pitchFamily="34" charset="-128"/>
              </a:rPr>
              <a:t>Most security problems stem from:</a:t>
            </a:r>
          </a:p>
          <a:p>
            <a:pPr lvl="1" eaLnBrk="1" hangingPunct="1"/>
            <a:r>
              <a:rPr lang="en-US" altLang="en-US" sz="2400" dirty="0">
                <a:ea typeface="ＭＳ Ｐゴシック" panose="020B0600070205080204" pitchFamily="34" charset="-128"/>
              </a:rPr>
              <a:t>Loss of control</a:t>
            </a:r>
          </a:p>
          <a:p>
            <a:pPr lvl="1" eaLnBrk="1" hangingPunct="1"/>
            <a:r>
              <a:rPr lang="en-US" altLang="en-US" sz="2400" dirty="0">
                <a:ea typeface="ＭＳ Ｐゴシック" panose="020B0600070205080204" pitchFamily="34" charset="-128"/>
              </a:rPr>
              <a:t>Lack of trust (mechanisms)</a:t>
            </a:r>
          </a:p>
          <a:p>
            <a:pPr lvl="1" eaLnBrk="1" hangingPunct="1"/>
            <a:r>
              <a:rPr lang="en-US" altLang="en-US" sz="2400" dirty="0">
                <a:ea typeface="ＭＳ Ｐゴシック" panose="020B0600070205080204" pitchFamily="34" charset="-128"/>
              </a:rPr>
              <a:t>Multi-tenancy</a:t>
            </a:r>
          </a:p>
          <a:p>
            <a:pPr eaLnBrk="1" hangingPunct="1"/>
            <a:r>
              <a:rPr lang="en-US" altLang="en-US" sz="3600" dirty="0">
                <a:ea typeface="ＭＳ Ｐゴシック" panose="020B0600070205080204" pitchFamily="34" charset="-128"/>
              </a:rPr>
              <a:t>These problems exist mainly in 3</a:t>
            </a:r>
            <a:r>
              <a:rPr lang="en-US" altLang="en-US" sz="3600" baseline="30000" dirty="0">
                <a:ea typeface="ＭＳ Ｐゴシック" panose="020B0600070205080204" pitchFamily="34" charset="-128"/>
              </a:rPr>
              <a:t>rd</a:t>
            </a:r>
            <a:r>
              <a:rPr lang="en-US" altLang="en-US" sz="3600" dirty="0">
                <a:ea typeface="ＭＳ Ｐゴシック" panose="020B0600070205080204" pitchFamily="34" charset="-128"/>
              </a:rPr>
              <a:t> party management models</a:t>
            </a:r>
          </a:p>
          <a:p>
            <a:pPr lvl="1" eaLnBrk="1" hangingPunct="1"/>
            <a:r>
              <a:rPr lang="en-US" altLang="en-US" sz="2400" dirty="0">
                <a:ea typeface="ＭＳ Ｐゴシック" panose="020B0600070205080204" pitchFamily="34" charset="-128"/>
              </a:rPr>
              <a:t>Self-managed clouds still have security issues, but not related to above</a:t>
            </a:r>
          </a:p>
          <a:p>
            <a:pPr lvl="1" eaLnBrk="1" hangingPunct="1">
              <a:buFontTx/>
              <a:buNone/>
            </a:pPr>
            <a:endParaRPr lang="en-US" altLang="en-US" sz="2400" dirty="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63FE1768-6807-4BFD-AD62-482048FCCCE6}"/>
              </a:ext>
            </a:extLst>
          </p:cNvPr>
          <p:cNvSpPr>
            <a:spLocks noGrp="1"/>
          </p:cNvSpPr>
          <p:nvPr>
            <p:ph type="sldNum" sz="quarter" idx="12"/>
          </p:nvPr>
        </p:nvSpPr>
        <p:spPr/>
        <p:txBody>
          <a:bodyPr/>
          <a:lstStyle/>
          <a:p>
            <a:fld id="{BBF34CF1-6414-4F2C-B722-07A3458596E1}" type="slidenum">
              <a:rPr lang="en-US" altLang="en-US" smtClean="0"/>
              <a:pPr/>
              <a:t>4</a:t>
            </a:fld>
            <a:endParaRPr lang="en-US"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CE424-A4FE-4FF8-8234-C2E13ED9C771}"/>
              </a:ext>
            </a:extLst>
          </p:cNvPr>
          <p:cNvSpPr>
            <a:spLocks noGrp="1"/>
          </p:cNvSpPr>
          <p:nvPr>
            <p:ph type="title"/>
          </p:nvPr>
        </p:nvSpPr>
        <p:spPr/>
        <p:txBody>
          <a:bodyPr/>
          <a:lstStyle/>
          <a:p>
            <a:pPr eaLnBrk="1" hangingPunct="1"/>
            <a:r>
              <a:rPr lang="en-US" altLang="en-US">
                <a:solidFill>
                  <a:srgbClr val="1E1C11"/>
                </a:solidFill>
                <a:ea typeface="ＭＳ Ｐゴシック" panose="020B0600070205080204" pitchFamily="34" charset="-128"/>
              </a:rPr>
              <a:t>Auditing, monitoring and risk management</a:t>
            </a:r>
          </a:p>
        </p:txBody>
      </p:sp>
      <p:sp>
        <p:nvSpPr>
          <p:cNvPr id="78851" name="Content Placeholder 2">
            <a:extLst>
              <a:ext uri="{FF2B5EF4-FFF2-40B4-BE49-F238E27FC236}">
                <a16:creationId xmlns:a16="http://schemas.microsoft.com/office/drawing/2014/main" id="{0C1D10CA-A031-442A-8637-935A2E8AD07E}"/>
              </a:ext>
            </a:extLst>
          </p:cNvPr>
          <p:cNvSpPr>
            <a:spLocks noGrp="1"/>
          </p:cNvSpPr>
          <p:nvPr>
            <p:ph idx="1"/>
          </p:nvPr>
        </p:nvSpPr>
        <p:spPr/>
        <p:txBody>
          <a:bodyPr/>
          <a:lstStyle/>
          <a:p>
            <a:pPr eaLnBrk="1" hangingPunct="1">
              <a:lnSpc>
                <a:spcPct val="90000"/>
              </a:lnSpc>
            </a:pPr>
            <a:r>
              <a:rPr lang="en-US" altLang="en-US">
                <a:solidFill>
                  <a:srgbClr val="1E1C11"/>
                </a:solidFill>
                <a:ea typeface="ＭＳ Ｐゴシック" panose="020B0600070205080204" pitchFamily="34" charset="-128"/>
              </a:rPr>
              <a:t>How can organizations monitor their CSP and provide assurance to relevant stakeholders that privacy requirements are met when their PII is in the cloud?</a:t>
            </a:r>
          </a:p>
          <a:p>
            <a:pPr eaLnBrk="1" hangingPunct="1">
              <a:lnSpc>
                <a:spcPct val="90000"/>
              </a:lnSpc>
            </a:pPr>
            <a:r>
              <a:rPr lang="en-GB" altLang="en-US">
                <a:solidFill>
                  <a:srgbClr val="1E1C11"/>
                </a:solidFill>
                <a:ea typeface="ＭＳ Ｐゴシック" panose="020B0600070205080204" pitchFamily="34" charset="-128"/>
              </a:rPr>
              <a:t>Are they regularly audited?  </a:t>
            </a:r>
          </a:p>
          <a:p>
            <a:pPr eaLnBrk="1" hangingPunct="1">
              <a:lnSpc>
                <a:spcPct val="90000"/>
              </a:lnSpc>
            </a:pPr>
            <a:r>
              <a:rPr lang="en-GB" altLang="en-US">
                <a:solidFill>
                  <a:srgbClr val="1E1C11"/>
                </a:solidFill>
                <a:ea typeface="ＭＳ Ｐゴシック" panose="020B0600070205080204" pitchFamily="34" charset="-128"/>
              </a:rPr>
              <a:t>What happens in the event of an incident?</a:t>
            </a:r>
          </a:p>
          <a:p>
            <a:pPr eaLnBrk="1" hangingPunct="1">
              <a:lnSpc>
                <a:spcPct val="90000"/>
              </a:lnSpc>
            </a:pPr>
            <a:r>
              <a:rPr lang="en-GB" altLang="en-US">
                <a:solidFill>
                  <a:srgbClr val="1E1C11"/>
                </a:solidFill>
                <a:ea typeface="ＭＳ Ｐゴシック" panose="020B0600070205080204" pitchFamily="34" charset="-128"/>
              </a:rPr>
              <a:t>If business-critical processes are migrated to a cloud computing model, internal security processes need to evolve to allow multiple cloud providers to participate in those processes, as needed. </a:t>
            </a:r>
          </a:p>
          <a:p>
            <a:pPr lvl="1" eaLnBrk="1" hangingPunct="1">
              <a:lnSpc>
                <a:spcPct val="90000"/>
              </a:lnSpc>
            </a:pPr>
            <a:r>
              <a:rPr lang="en-GB" altLang="en-US">
                <a:solidFill>
                  <a:srgbClr val="1E1C11"/>
                </a:solidFill>
                <a:ea typeface="ＭＳ Ｐゴシック" panose="020B0600070205080204" pitchFamily="34" charset="-128"/>
              </a:rPr>
              <a:t>These include processes such as security monitoring, auditing, forensics, incident response, and business continuity</a:t>
            </a:r>
          </a:p>
          <a:p>
            <a:pPr eaLnBrk="1" hangingPunct="1">
              <a:lnSpc>
                <a:spcPct val="90000"/>
              </a:lnSpc>
            </a:pPr>
            <a:endParaRPr lang="en-US" altLang="en-US">
              <a:solidFill>
                <a:srgbClr val="1E1C11"/>
              </a:solidFill>
              <a:ea typeface="ＭＳ Ｐゴシック" panose="020B0600070205080204" pitchFamily="34" charset="-128"/>
            </a:endParaRPr>
          </a:p>
          <a:p>
            <a:pPr eaLnBrk="1" hangingPunct="1">
              <a:lnSpc>
                <a:spcPct val="90000"/>
              </a:lnSpc>
            </a:pPr>
            <a:endParaRPr lang="en-US" altLang="en-US">
              <a:solidFill>
                <a:srgbClr val="1E1C11"/>
              </a:solidFill>
              <a:ea typeface="ＭＳ Ｐゴシック" panose="020B0600070205080204" pitchFamily="34" charset="-128"/>
            </a:endParaRPr>
          </a:p>
          <a:p>
            <a:pPr eaLnBrk="1" hangingPunct="1">
              <a:lnSpc>
                <a:spcPct val="90000"/>
              </a:lnSpc>
            </a:pPr>
            <a:endParaRPr lang="en-US" altLang="en-US">
              <a:solidFill>
                <a:srgbClr val="1E1C11"/>
              </a:solidFill>
              <a:ea typeface="ＭＳ Ｐゴシック" panose="020B0600070205080204" pitchFamily="34" charset="-128"/>
            </a:endParaRPr>
          </a:p>
        </p:txBody>
      </p:sp>
      <p:sp>
        <p:nvSpPr>
          <p:cNvPr id="78852" name="Slide Number Placeholder 3">
            <a:extLst>
              <a:ext uri="{FF2B5EF4-FFF2-40B4-BE49-F238E27FC236}">
                <a16:creationId xmlns:a16="http://schemas.microsoft.com/office/drawing/2014/main" id="{1669D07E-3087-4356-A33A-167DFAE877C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C1B065F2-31D2-476E-BAA7-9203002B0B4A}" type="slidenum">
              <a:rPr lang="en-US" altLang="en-US" sz="1200">
                <a:solidFill>
                  <a:srgbClr val="898989"/>
                </a:solidFill>
                <a:latin typeface="Calibri" panose="020F0502020204030204" pitchFamily="34" charset="0"/>
              </a:rPr>
              <a:pPr eaLnBrk="1" hangingPunct="1"/>
              <a:t>40</a:t>
            </a:fld>
            <a:endParaRPr lang="en-US" altLang="en-US" sz="1200">
              <a:solidFill>
                <a:srgbClr val="898989"/>
              </a:solidFill>
              <a:latin typeface="Calibri" panose="020F050202020403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8C834-968E-459E-957F-F1C2A6FD1CE1}"/>
              </a:ext>
            </a:extLst>
          </p:cNvPr>
          <p:cNvSpPr>
            <a:spLocks noGrp="1"/>
          </p:cNvSpPr>
          <p:nvPr>
            <p:ph type="title"/>
          </p:nvPr>
        </p:nvSpPr>
        <p:spPr/>
        <p:txBody>
          <a:bodyPr/>
          <a:lstStyle/>
          <a:p>
            <a:pPr eaLnBrk="1" hangingPunct="1"/>
            <a:r>
              <a:rPr lang="en-US" altLang="en-US">
                <a:solidFill>
                  <a:srgbClr val="1E1C11"/>
                </a:solidFill>
                <a:ea typeface="ＭＳ Ｐゴシック" panose="020B0600070205080204" pitchFamily="34" charset="-128"/>
              </a:rPr>
              <a:t>Privacy breaches</a:t>
            </a:r>
          </a:p>
        </p:txBody>
      </p:sp>
      <p:sp>
        <p:nvSpPr>
          <p:cNvPr id="79875" name="Content Placeholder 2">
            <a:extLst>
              <a:ext uri="{FF2B5EF4-FFF2-40B4-BE49-F238E27FC236}">
                <a16:creationId xmlns:a16="http://schemas.microsoft.com/office/drawing/2014/main" id="{DA4B69DE-3EC8-49B7-B466-828974599594}"/>
              </a:ext>
            </a:extLst>
          </p:cNvPr>
          <p:cNvSpPr>
            <a:spLocks noGrp="1"/>
          </p:cNvSpPr>
          <p:nvPr>
            <p:ph idx="1"/>
          </p:nvPr>
        </p:nvSpPr>
        <p:spPr/>
        <p:txBody>
          <a:bodyPr/>
          <a:lstStyle/>
          <a:p>
            <a:pPr eaLnBrk="1" hangingPunct="1"/>
            <a:r>
              <a:rPr lang="en-US" altLang="en-US">
                <a:solidFill>
                  <a:srgbClr val="1E1C11"/>
                </a:solidFill>
                <a:ea typeface="ＭＳ Ｐゴシック" panose="020B0600070205080204" pitchFamily="34" charset="-128"/>
              </a:rPr>
              <a:t>How do you know that a breach has occurred?</a:t>
            </a:r>
          </a:p>
          <a:p>
            <a:pPr eaLnBrk="1" hangingPunct="1"/>
            <a:r>
              <a:rPr lang="en-US" altLang="en-US">
                <a:solidFill>
                  <a:srgbClr val="1E1C11"/>
                </a:solidFill>
                <a:ea typeface="ＭＳ Ｐゴシック" panose="020B0600070205080204" pitchFamily="34" charset="-128"/>
              </a:rPr>
              <a:t>How do you ensure that the CSP notifies you when a breach occurs?</a:t>
            </a:r>
          </a:p>
          <a:p>
            <a:pPr eaLnBrk="1" hangingPunct="1"/>
            <a:r>
              <a:rPr lang="en-US" altLang="en-US">
                <a:solidFill>
                  <a:srgbClr val="1E1C11"/>
                </a:solidFill>
                <a:ea typeface="ＭＳ Ｐゴシック" panose="020B0600070205080204" pitchFamily="34" charset="-128"/>
              </a:rPr>
              <a:t>Who is responsible for managing the breach notification process (and costs associated with the process)?</a:t>
            </a:r>
          </a:p>
          <a:p>
            <a:pPr eaLnBrk="1" hangingPunct="1"/>
            <a:r>
              <a:rPr lang="en-US" altLang="en-US">
                <a:solidFill>
                  <a:srgbClr val="1E1C11"/>
                </a:solidFill>
                <a:ea typeface="ＭＳ Ｐゴシック" panose="020B0600070205080204" pitchFamily="34" charset="-128"/>
              </a:rPr>
              <a:t> If contracts include liability for breaches resulting from negligence of the CSP?</a:t>
            </a:r>
          </a:p>
          <a:p>
            <a:pPr lvl="1" eaLnBrk="1" hangingPunct="1"/>
            <a:r>
              <a:rPr lang="en-US" altLang="en-US">
                <a:solidFill>
                  <a:srgbClr val="1E1C11"/>
                </a:solidFill>
                <a:ea typeface="ＭＳ Ｐゴシック" panose="020B0600070205080204" pitchFamily="34" charset="-128"/>
              </a:rPr>
              <a:t>How is the contract enforced?</a:t>
            </a:r>
          </a:p>
          <a:p>
            <a:pPr lvl="1" eaLnBrk="1" hangingPunct="1"/>
            <a:r>
              <a:rPr lang="en-US" altLang="en-US">
                <a:solidFill>
                  <a:srgbClr val="1E1C11"/>
                </a:solidFill>
                <a:ea typeface="ＭＳ Ｐゴシック" panose="020B0600070205080204" pitchFamily="34" charset="-128"/>
              </a:rPr>
              <a:t>How is it determined who is at fault?</a:t>
            </a:r>
          </a:p>
          <a:p>
            <a:pPr eaLnBrk="1" hangingPunct="1"/>
            <a:endParaRPr lang="en-US" altLang="en-US">
              <a:solidFill>
                <a:srgbClr val="1E1C11"/>
              </a:solidFill>
              <a:ea typeface="ＭＳ Ｐゴシック" panose="020B0600070205080204" pitchFamily="34" charset="-128"/>
            </a:endParaRPr>
          </a:p>
        </p:txBody>
      </p:sp>
      <p:sp>
        <p:nvSpPr>
          <p:cNvPr id="79876" name="Slide Number Placeholder 3">
            <a:extLst>
              <a:ext uri="{FF2B5EF4-FFF2-40B4-BE49-F238E27FC236}">
                <a16:creationId xmlns:a16="http://schemas.microsoft.com/office/drawing/2014/main" id="{CEEFEE66-E9D2-4191-8842-4C1EE3EC04E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F4972999-26D3-42DB-9CB2-290DB3C41831}" type="slidenum">
              <a:rPr lang="en-US" altLang="en-US" sz="1200">
                <a:solidFill>
                  <a:srgbClr val="898989"/>
                </a:solidFill>
                <a:latin typeface="Calibri" panose="020F0502020204030204" pitchFamily="34" charset="0"/>
              </a:rPr>
              <a:pPr eaLnBrk="1" hangingPunct="1"/>
              <a:t>41</a:t>
            </a:fld>
            <a:endParaRPr lang="en-US" altLang="en-US" sz="1200">
              <a:solidFill>
                <a:srgbClr val="898989"/>
              </a:solidFill>
              <a:latin typeface="Calibri" panose="020F0502020204030204" pitchFamily="34" charset="0"/>
            </a:endParaRPr>
          </a:p>
        </p:txBody>
      </p:sp>
      <p:sp>
        <p:nvSpPr>
          <p:cNvPr id="79877" name="Rectangle 4">
            <a:extLst>
              <a:ext uri="{FF2B5EF4-FFF2-40B4-BE49-F238E27FC236}">
                <a16:creationId xmlns:a16="http://schemas.microsoft.com/office/drawing/2014/main" id="{E1B3B193-1E09-43E9-BF55-F246A2B0AF6E}"/>
              </a:ext>
            </a:extLst>
          </p:cNvPr>
          <p:cNvSpPr>
            <a:spLocks noChangeArrowheads="1"/>
          </p:cNvSpPr>
          <p:nvPr/>
        </p:nvSpPr>
        <p:spPr bwMode="auto">
          <a:xfrm>
            <a:off x="3733800" y="6353175"/>
            <a:ext cx="51054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a:latin typeface="Comic Sans MS" panose="030F0702030302020204" pitchFamily="66" charset="0"/>
              </a:rPr>
              <a:t>From [6] Cloud Security and Privacy by Mather and Kumaraswamy</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F11DB-BB17-4B21-A6FC-631B59F0C1E0}"/>
              </a:ext>
            </a:extLst>
          </p:cNvPr>
          <p:cNvSpPr>
            <a:spLocks noGrp="1"/>
          </p:cNvSpPr>
          <p:nvPr>
            <p:ph type="title"/>
          </p:nvPr>
        </p:nvSpPr>
        <p:spPr>
          <a:xfrm>
            <a:off x="0" y="274638"/>
            <a:ext cx="9144000" cy="1143000"/>
          </a:xfrm>
        </p:spPr>
        <p:txBody>
          <a:bodyPr/>
          <a:lstStyle/>
          <a:p>
            <a:pPr eaLnBrk="1" hangingPunct="1"/>
            <a:r>
              <a:rPr lang="en-US" altLang="en-US">
                <a:solidFill>
                  <a:srgbClr val="1E1C11"/>
                </a:solidFill>
                <a:ea typeface="ＭＳ Ｐゴシック" panose="020B0600070205080204" pitchFamily="34" charset="-128"/>
              </a:rPr>
              <a:t>Who is responsible for protecting privacy?</a:t>
            </a:r>
          </a:p>
        </p:txBody>
      </p:sp>
      <p:sp>
        <p:nvSpPr>
          <p:cNvPr id="80899" name="Content Placeholder 2">
            <a:extLst>
              <a:ext uri="{FF2B5EF4-FFF2-40B4-BE49-F238E27FC236}">
                <a16:creationId xmlns:a16="http://schemas.microsoft.com/office/drawing/2014/main" id="{7485F608-4082-484B-B3CF-B2EEA3C20604}"/>
              </a:ext>
            </a:extLst>
          </p:cNvPr>
          <p:cNvSpPr>
            <a:spLocks noGrp="1"/>
          </p:cNvSpPr>
          <p:nvPr>
            <p:ph idx="1"/>
          </p:nvPr>
        </p:nvSpPr>
        <p:spPr>
          <a:xfrm>
            <a:off x="628650" y="4396579"/>
            <a:ext cx="7886700" cy="2087563"/>
          </a:xfrm>
        </p:spPr>
        <p:txBody>
          <a:bodyPr>
            <a:normAutofit/>
          </a:bodyPr>
          <a:lstStyle/>
          <a:p>
            <a:pPr eaLnBrk="1" hangingPunct="1">
              <a:lnSpc>
                <a:spcPct val="90000"/>
              </a:lnSpc>
            </a:pPr>
            <a:r>
              <a:rPr lang="en-US" altLang="en-US" sz="1400" dirty="0">
                <a:solidFill>
                  <a:srgbClr val="1E1C11"/>
                </a:solidFill>
                <a:ea typeface="ＭＳ Ｐゴシック" panose="020B0600070205080204" pitchFamily="34" charset="-128"/>
              </a:rPr>
              <a:t>Data breaches have a cascading effect</a:t>
            </a:r>
          </a:p>
          <a:p>
            <a:pPr eaLnBrk="1" hangingPunct="1">
              <a:lnSpc>
                <a:spcPct val="90000"/>
              </a:lnSpc>
            </a:pPr>
            <a:r>
              <a:rPr lang="en-US" altLang="en-US" sz="1400" dirty="0">
                <a:solidFill>
                  <a:srgbClr val="1E1C11"/>
                </a:solidFill>
                <a:ea typeface="ＭＳ Ｐゴシック" panose="020B0600070205080204" pitchFamily="34" charset="-128"/>
              </a:rPr>
              <a:t>Full reliance on a third party to protect personal data?</a:t>
            </a:r>
          </a:p>
          <a:p>
            <a:pPr eaLnBrk="1" hangingPunct="1">
              <a:lnSpc>
                <a:spcPct val="90000"/>
              </a:lnSpc>
            </a:pPr>
            <a:r>
              <a:rPr lang="en-US" altLang="en-US" sz="1400" dirty="0">
                <a:solidFill>
                  <a:srgbClr val="1E1C11"/>
                </a:solidFill>
                <a:ea typeface="ＭＳ Ｐゴシック" panose="020B0600070205080204" pitchFamily="34" charset="-128"/>
              </a:rPr>
              <a:t>In-depth understanding of responsible data stewardship</a:t>
            </a:r>
          </a:p>
          <a:p>
            <a:pPr eaLnBrk="1" hangingPunct="1">
              <a:lnSpc>
                <a:spcPct val="90000"/>
              </a:lnSpc>
            </a:pPr>
            <a:r>
              <a:rPr lang="en-US" altLang="en-US" sz="1400" dirty="0">
                <a:solidFill>
                  <a:srgbClr val="1E1C11"/>
                </a:solidFill>
                <a:ea typeface="ＭＳ Ｐゴシック" panose="020B0600070205080204" pitchFamily="34" charset="-128"/>
              </a:rPr>
              <a:t>Organizations can transfer liability, but not accountability</a:t>
            </a:r>
          </a:p>
          <a:p>
            <a:pPr eaLnBrk="1" hangingPunct="1">
              <a:lnSpc>
                <a:spcPct val="90000"/>
              </a:lnSpc>
            </a:pPr>
            <a:r>
              <a:rPr lang="en-US" altLang="en-US" sz="1400" dirty="0">
                <a:solidFill>
                  <a:srgbClr val="1E1C11"/>
                </a:solidFill>
                <a:ea typeface="ＭＳ Ｐゴシック" panose="020B0600070205080204" pitchFamily="34" charset="-128"/>
              </a:rPr>
              <a:t>Risk assessment and mitigation throughout the data life cycle is critical.</a:t>
            </a:r>
          </a:p>
          <a:p>
            <a:pPr eaLnBrk="1" hangingPunct="1">
              <a:lnSpc>
                <a:spcPct val="90000"/>
              </a:lnSpc>
            </a:pPr>
            <a:r>
              <a:rPr lang="en-US" altLang="en-US" sz="1400" dirty="0">
                <a:solidFill>
                  <a:srgbClr val="1E1C11"/>
                </a:solidFill>
                <a:ea typeface="ＭＳ Ｐゴシック" panose="020B0600070205080204" pitchFamily="34" charset="-128"/>
              </a:rPr>
              <a:t>Many new risks and unknowns</a:t>
            </a:r>
          </a:p>
          <a:p>
            <a:pPr lvl="1" eaLnBrk="1" hangingPunct="1">
              <a:lnSpc>
                <a:spcPct val="90000"/>
              </a:lnSpc>
            </a:pPr>
            <a:r>
              <a:rPr lang="en-US" altLang="en-US" sz="1100" dirty="0">
                <a:solidFill>
                  <a:srgbClr val="1E1C11"/>
                </a:solidFill>
                <a:ea typeface="ＭＳ Ｐゴシック" panose="020B0600070205080204" pitchFamily="34" charset="-128"/>
              </a:rPr>
              <a:t>The overall complexity of privacy protection in the cloud represents a bigger challenge.</a:t>
            </a:r>
          </a:p>
          <a:p>
            <a:pPr eaLnBrk="1" hangingPunct="1">
              <a:lnSpc>
                <a:spcPct val="90000"/>
              </a:lnSpc>
            </a:pPr>
            <a:endParaRPr lang="en-US" altLang="en-US" sz="1400" dirty="0">
              <a:solidFill>
                <a:srgbClr val="1E1C11"/>
              </a:solidFill>
              <a:ea typeface="ＭＳ Ｐゴシック" panose="020B0600070205080204" pitchFamily="34" charset="-128"/>
            </a:endParaRPr>
          </a:p>
          <a:p>
            <a:pPr eaLnBrk="1" hangingPunct="1">
              <a:lnSpc>
                <a:spcPct val="90000"/>
              </a:lnSpc>
            </a:pPr>
            <a:endParaRPr lang="en-US" altLang="en-US" sz="1400" dirty="0">
              <a:solidFill>
                <a:srgbClr val="1E1C11"/>
              </a:solidFill>
              <a:ea typeface="ＭＳ Ｐゴシック" panose="020B0600070205080204" pitchFamily="34" charset="-128"/>
            </a:endParaRPr>
          </a:p>
          <a:p>
            <a:pPr eaLnBrk="1" hangingPunct="1">
              <a:lnSpc>
                <a:spcPct val="90000"/>
              </a:lnSpc>
            </a:pPr>
            <a:endParaRPr lang="en-US" altLang="en-US" sz="1400" dirty="0">
              <a:solidFill>
                <a:srgbClr val="1E1C11"/>
              </a:solidFill>
              <a:ea typeface="ＭＳ Ｐゴシック" panose="020B0600070205080204" pitchFamily="34" charset="-128"/>
            </a:endParaRPr>
          </a:p>
        </p:txBody>
      </p:sp>
      <p:sp>
        <p:nvSpPr>
          <p:cNvPr id="80900" name="Slide Number Placeholder 3">
            <a:extLst>
              <a:ext uri="{FF2B5EF4-FFF2-40B4-BE49-F238E27FC236}">
                <a16:creationId xmlns:a16="http://schemas.microsoft.com/office/drawing/2014/main" id="{7ED52B82-923D-4106-98BA-DDA3888CCC6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B6293B98-EF99-4888-B339-C4CCB19F5D5C}" type="slidenum">
              <a:rPr lang="en-US" altLang="en-US" sz="1200">
                <a:solidFill>
                  <a:srgbClr val="898989"/>
                </a:solidFill>
                <a:latin typeface="Calibri" panose="020F0502020204030204" pitchFamily="34" charset="0"/>
              </a:rPr>
              <a:pPr eaLnBrk="1" hangingPunct="1"/>
              <a:t>42</a:t>
            </a:fld>
            <a:endParaRPr lang="en-US" altLang="en-US" sz="1200">
              <a:solidFill>
                <a:srgbClr val="898989"/>
              </a:solidFill>
              <a:latin typeface="Calibri" panose="020F0502020204030204" pitchFamily="34" charset="0"/>
            </a:endParaRPr>
          </a:p>
        </p:txBody>
      </p:sp>
      <p:sp>
        <p:nvSpPr>
          <p:cNvPr id="80904" name="TextBox 7">
            <a:extLst>
              <a:ext uri="{FF2B5EF4-FFF2-40B4-BE49-F238E27FC236}">
                <a16:creationId xmlns:a16="http://schemas.microsoft.com/office/drawing/2014/main" id="{7F8CFC4F-CEFE-40B6-80B1-1FB672D57CC0}"/>
              </a:ext>
            </a:extLst>
          </p:cNvPr>
          <p:cNvSpPr txBox="1">
            <a:spLocks noChangeArrowheads="1"/>
          </p:cNvSpPr>
          <p:nvPr/>
        </p:nvSpPr>
        <p:spPr bwMode="auto">
          <a:xfrm>
            <a:off x="2514600" y="1417638"/>
            <a:ext cx="5829300" cy="2677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GB" altLang="en-US" sz="1400" b="1" dirty="0">
                <a:solidFill>
                  <a:srgbClr val="00B0F0"/>
                </a:solidFill>
                <a:latin typeface="Calibri" panose="020F0502020204030204" pitchFamily="34" charset="0"/>
              </a:rPr>
              <a:t>e.g., Suppose a hacker breaks into Cloud Provider A and steals data from Company X.  </a:t>
            </a:r>
          </a:p>
          <a:p>
            <a:pPr eaLnBrk="1" hangingPunct="1"/>
            <a:r>
              <a:rPr lang="en-GB" altLang="en-US" sz="1400" b="1" dirty="0">
                <a:solidFill>
                  <a:srgbClr val="00B0F0"/>
                </a:solidFill>
                <a:latin typeface="Calibri" panose="020F0502020204030204" pitchFamily="34" charset="0"/>
              </a:rPr>
              <a:t>Assume that the compromised server also contained data from Companies Y and Z.</a:t>
            </a:r>
          </a:p>
          <a:p>
            <a:pPr eaLnBrk="1" hangingPunct="1"/>
            <a:r>
              <a:rPr lang="en-GB" altLang="en-US" sz="1400" b="1" dirty="0">
                <a:solidFill>
                  <a:srgbClr val="00B0F0"/>
                </a:solidFill>
                <a:latin typeface="Calibri" panose="020F0502020204030204" pitchFamily="34" charset="0"/>
              </a:rPr>
              <a:t>  </a:t>
            </a:r>
          </a:p>
          <a:p>
            <a:pPr eaLnBrk="1" hangingPunct="1">
              <a:buFont typeface="Arial" panose="020B0604020202020204" pitchFamily="34" charset="0"/>
              <a:buChar char="•"/>
            </a:pPr>
            <a:r>
              <a:rPr lang="en-GB" altLang="en-US" sz="1400" b="1" dirty="0">
                <a:solidFill>
                  <a:srgbClr val="00B0F0"/>
                </a:solidFill>
                <a:latin typeface="Calibri" panose="020F0502020204030204" pitchFamily="34" charset="0"/>
              </a:rPr>
              <a:t> Who investigates this crime?  </a:t>
            </a:r>
          </a:p>
          <a:p>
            <a:pPr eaLnBrk="1" hangingPunct="1">
              <a:buFont typeface="Arial" panose="020B0604020202020204" pitchFamily="34" charset="0"/>
              <a:buChar char="•"/>
            </a:pPr>
            <a:r>
              <a:rPr lang="en-GB" altLang="en-US" sz="1400" b="1" dirty="0">
                <a:solidFill>
                  <a:srgbClr val="00B0F0"/>
                </a:solidFill>
                <a:latin typeface="Calibri" panose="020F0502020204030204" pitchFamily="34" charset="0"/>
              </a:rPr>
              <a:t> Is it the Cloud Provider, even though Company X may fear that </a:t>
            </a:r>
          </a:p>
          <a:p>
            <a:pPr eaLnBrk="1" hangingPunct="1"/>
            <a:r>
              <a:rPr lang="en-GB" altLang="en-US" sz="1400" b="1" dirty="0">
                <a:solidFill>
                  <a:srgbClr val="00B0F0"/>
                </a:solidFill>
                <a:latin typeface="Calibri" panose="020F0502020204030204" pitchFamily="34" charset="0"/>
              </a:rPr>
              <a:t>   the provider will try to absolve itself from responsibility?  </a:t>
            </a:r>
          </a:p>
          <a:p>
            <a:pPr eaLnBrk="1" hangingPunct="1">
              <a:buFont typeface="Arial" panose="020B0604020202020204" pitchFamily="34" charset="0"/>
              <a:buChar char="•"/>
            </a:pPr>
            <a:r>
              <a:rPr lang="en-GB" altLang="en-US" sz="1400" b="1" dirty="0">
                <a:solidFill>
                  <a:srgbClr val="00B0F0"/>
                </a:solidFill>
                <a:latin typeface="Calibri" panose="020F0502020204030204" pitchFamily="34" charset="0"/>
              </a:rPr>
              <a:t> Is it Company X and, if so, does it have the right to see other data on that server, </a:t>
            </a:r>
          </a:p>
          <a:p>
            <a:pPr eaLnBrk="1" hangingPunct="1"/>
            <a:r>
              <a:rPr lang="en-GB" altLang="en-US" sz="1400" b="1" dirty="0">
                <a:solidFill>
                  <a:srgbClr val="00B0F0"/>
                </a:solidFill>
                <a:latin typeface="Calibri" panose="020F0502020204030204" pitchFamily="34" charset="0"/>
              </a:rPr>
              <a:t>   including logs that may show access to the data of Companies Y and Z?</a:t>
            </a:r>
            <a:endParaRPr lang="en-US" altLang="en-US" sz="1400" b="1" dirty="0">
              <a:solidFill>
                <a:srgbClr val="00B0F0"/>
              </a:solidFill>
              <a:latin typeface="Calibri" panose="020F0502020204030204" pitchFamily="34" charset="0"/>
            </a:endParaRPr>
          </a:p>
          <a:p>
            <a:pPr eaLnBrk="1" hangingPunct="1"/>
            <a:endParaRPr lang="en-US" altLang="en-US" sz="1400" dirty="0">
              <a:solidFill>
                <a:srgbClr val="00B0F0"/>
              </a:solidFill>
              <a:latin typeface="Calibri" panose="020F050202020403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504B3-2B3F-4FAB-AABE-A95A507A1295}"/>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Part III. Possible Solutions</a:t>
            </a:r>
          </a:p>
        </p:txBody>
      </p:sp>
      <p:sp>
        <p:nvSpPr>
          <p:cNvPr id="82947" name="Content Placeholder 2">
            <a:extLst>
              <a:ext uri="{FF2B5EF4-FFF2-40B4-BE49-F238E27FC236}">
                <a16:creationId xmlns:a16="http://schemas.microsoft.com/office/drawing/2014/main" id="{F5B8405E-CC00-4B9B-9558-49A6566DB0A0}"/>
              </a:ext>
            </a:extLst>
          </p:cNvPr>
          <p:cNvSpPr>
            <a:spLocks noGrp="1"/>
          </p:cNvSpPr>
          <p:nvPr>
            <p:ph idx="1"/>
          </p:nvPr>
        </p:nvSpPr>
        <p:spPr/>
        <p:txBody>
          <a:bodyPr/>
          <a:lstStyle/>
          <a:p>
            <a:pPr eaLnBrk="1" hangingPunct="1"/>
            <a:r>
              <a:rPr lang="en-US" altLang="en-US">
                <a:solidFill>
                  <a:srgbClr val="1E1C11"/>
                </a:solidFill>
                <a:ea typeface="ＭＳ Ｐゴシック" panose="020B0600070205080204" pitchFamily="34" charset="-128"/>
              </a:rPr>
              <a:t>Minimize Lack of Trust</a:t>
            </a:r>
          </a:p>
          <a:p>
            <a:pPr lvl="1" eaLnBrk="1" hangingPunct="1"/>
            <a:r>
              <a:rPr lang="en-US" altLang="en-US">
                <a:solidFill>
                  <a:srgbClr val="1E1C11"/>
                </a:solidFill>
                <a:ea typeface="ＭＳ Ｐゴシック" panose="020B0600070205080204" pitchFamily="34" charset="-128"/>
              </a:rPr>
              <a:t>Policy Language</a:t>
            </a:r>
          </a:p>
          <a:p>
            <a:pPr lvl="1" eaLnBrk="1" hangingPunct="1"/>
            <a:r>
              <a:rPr lang="en-US" altLang="en-US">
                <a:solidFill>
                  <a:srgbClr val="1E1C11"/>
                </a:solidFill>
                <a:ea typeface="ＭＳ Ｐゴシック" panose="020B0600070205080204" pitchFamily="34" charset="-128"/>
              </a:rPr>
              <a:t>Certification</a:t>
            </a:r>
          </a:p>
          <a:p>
            <a:pPr eaLnBrk="1" hangingPunct="1"/>
            <a:r>
              <a:rPr lang="en-US" altLang="en-US">
                <a:solidFill>
                  <a:srgbClr val="1E1C11"/>
                </a:solidFill>
                <a:ea typeface="ＭＳ Ｐゴシック" panose="020B0600070205080204" pitchFamily="34" charset="-128"/>
              </a:rPr>
              <a:t>Minimize Loss of Control </a:t>
            </a:r>
          </a:p>
          <a:p>
            <a:pPr lvl="1" eaLnBrk="1" hangingPunct="1"/>
            <a:r>
              <a:rPr lang="en-US" altLang="en-US">
                <a:solidFill>
                  <a:srgbClr val="1E1C11"/>
                </a:solidFill>
                <a:ea typeface="ＭＳ Ｐゴシック" panose="020B0600070205080204" pitchFamily="34" charset="-128"/>
              </a:rPr>
              <a:t>Monitoring</a:t>
            </a:r>
          </a:p>
          <a:p>
            <a:pPr lvl="1" eaLnBrk="1" hangingPunct="1"/>
            <a:r>
              <a:rPr lang="en-US" altLang="en-US">
                <a:solidFill>
                  <a:srgbClr val="1E1C11"/>
                </a:solidFill>
                <a:ea typeface="ＭＳ Ｐゴシック" panose="020B0600070205080204" pitchFamily="34" charset="-128"/>
              </a:rPr>
              <a:t>Utilizing different clouds</a:t>
            </a:r>
          </a:p>
          <a:p>
            <a:pPr lvl="1" eaLnBrk="1" hangingPunct="1"/>
            <a:r>
              <a:rPr lang="en-US" altLang="en-US">
                <a:solidFill>
                  <a:srgbClr val="1E1C11"/>
                </a:solidFill>
                <a:ea typeface="ＭＳ Ｐゴシック" panose="020B0600070205080204" pitchFamily="34" charset="-128"/>
              </a:rPr>
              <a:t>Access control management</a:t>
            </a:r>
          </a:p>
          <a:p>
            <a:pPr lvl="1" eaLnBrk="1" hangingPunct="1"/>
            <a:r>
              <a:rPr lang="en-US" altLang="en-US">
                <a:solidFill>
                  <a:srgbClr val="1E1C11"/>
                </a:solidFill>
                <a:ea typeface="ＭＳ Ｐゴシック" panose="020B0600070205080204" pitchFamily="34" charset="-128"/>
              </a:rPr>
              <a:t>Identity Management (IDM)</a:t>
            </a:r>
          </a:p>
          <a:p>
            <a:pPr eaLnBrk="1" hangingPunct="1"/>
            <a:r>
              <a:rPr lang="en-US" altLang="en-US">
                <a:solidFill>
                  <a:srgbClr val="1E1C11"/>
                </a:solidFill>
                <a:ea typeface="ＭＳ Ｐゴシック" panose="020B0600070205080204" pitchFamily="34" charset="-128"/>
              </a:rPr>
              <a:t>Minimize Multi-tenancy</a:t>
            </a:r>
          </a:p>
          <a:p>
            <a:endParaRPr lang="en-US" altLang="en-US">
              <a:solidFill>
                <a:srgbClr val="1E1C11"/>
              </a:solidFill>
              <a:ea typeface="ＭＳ Ｐゴシック" panose="020B0600070205080204" pitchFamily="34" charset="-128"/>
            </a:endParaRPr>
          </a:p>
        </p:txBody>
      </p:sp>
      <p:sp>
        <p:nvSpPr>
          <p:cNvPr id="82948" name="Slide Number Placeholder 3">
            <a:extLst>
              <a:ext uri="{FF2B5EF4-FFF2-40B4-BE49-F238E27FC236}">
                <a16:creationId xmlns:a16="http://schemas.microsoft.com/office/drawing/2014/main" id="{B05A42AF-0E45-4C81-ACF5-FB39B0210A0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6A85A8FA-3EB5-4D76-8761-D490061C65CA}" type="slidenum">
              <a:rPr lang="en-US" altLang="en-US" sz="1200">
                <a:solidFill>
                  <a:srgbClr val="898989"/>
                </a:solidFill>
                <a:latin typeface="Calibri" panose="020F0502020204030204" pitchFamily="34" charset="0"/>
              </a:rPr>
              <a:pPr eaLnBrk="1" hangingPunct="1"/>
              <a:t>43</a:t>
            </a:fld>
            <a:endParaRPr lang="en-US" altLang="en-US" sz="1200">
              <a:solidFill>
                <a:srgbClr val="898989"/>
              </a:solidFill>
              <a:latin typeface="Calibri" panose="020F0502020204030204"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A02D94FF-440C-40EA-9359-BCBE24628FF2}"/>
              </a:ext>
            </a:extLst>
          </p:cNvPr>
          <p:cNvSpPr>
            <a:spLocks noGrp="1" noChangeArrowheads="1"/>
          </p:cNvSpPr>
          <p:nvPr>
            <p:ph type="title"/>
          </p:nvPr>
        </p:nvSpPr>
        <p:spPr/>
        <p:txBody>
          <a:bodyPr/>
          <a:lstStyle/>
          <a:p>
            <a:pPr eaLnBrk="1" hangingPunct="1">
              <a:defRPr/>
            </a:pPr>
            <a:r>
              <a:rPr lang="en-US" dirty="0">
                <a:ea typeface="+mj-ea"/>
              </a:rPr>
              <a:t>Security Issues in the Cloud</a:t>
            </a:r>
          </a:p>
        </p:txBody>
      </p:sp>
      <p:sp>
        <p:nvSpPr>
          <p:cNvPr id="83971" name="Rectangle 3">
            <a:extLst>
              <a:ext uri="{FF2B5EF4-FFF2-40B4-BE49-F238E27FC236}">
                <a16:creationId xmlns:a16="http://schemas.microsoft.com/office/drawing/2014/main" id="{90A1A9CE-1545-4A57-85D5-459F7A2C0286}"/>
              </a:ext>
            </a:extLst>
          </p:cNvPr>
          <p:cNvSpPr>
            <a:spLocks noGrp="1" noChangeArrowheads="1"/>
          </p:cNvSpPr>
          <p:nvPr>
            <p:ph idx="1"/>
          </p:nvPr>
        </p:nvSpPr>
        <p:spPr/>
        <p:txBody>
          <a:bodyPr>
            <a:normAutofit lnSpcReduction="10000"/>
          </a:bodyPr>
          <a:lstStyle/>
          <a:p>
            <a:pPr eaLnBrk="1" hangingPunct="1">
              <a:lnSpc>
                <a:spcPct val="80000"/>
              </a:lnSpc>
            </a:pPr>
            <a:r>
              <a:rPr lang="en-US" altLang="en-US">
                <a:solidFill>
                  <a:srgbClr val="1E1C11"/>
                </a:solidFill>
                <a:ea typeface="ＭＳ Ｐゴシック" panose="020B0600070205080204" pitchFamily="34" charset="-128"/>
              </a:rPr>
              <a:t>In theory, minimizing any of the issues would help:</a:t>
            </a:r>
          </a:p>
          <a:p>
            <a:pPr lvl="1" eaLnBrk="1" hangingPunct="1">
              <a:lnSpc>
                <a:spcPct val="80000"/>
              </a:lnSpc>
            </a:pPr>
            <a:r>
              <a:rPr lang="en-US" altLang="en-US" sz="2000">
                <a:solidFill>
                  <a:srgbClr val="1E1C11"/>
                </a:solidFill>
                <a:ea typeface="ＭＳ Ｐゴシック" panose="020B0600070205080204" pitchFamily="34" charset="-128"/>
              </a:rPr>
              <a:t>Third Party Cloud Computing</a:t>
            </a:r>
            <a:endParaRPr lang="en-US" altLang="en-US">
              <a:solidFill>
                <a:srgbClr val="1E1C11"/>
              </a:solidFill>
              <a:ea typeface="ＭＳ Ｐゴシック" panose="020B0600070205080204" pitchFamily="34" charset="-128"/>
            </a:endParaRPr>
          </a:p>
          <a:p>
            <a:pPr lvl="1" eaLnBrk="1" hangingPunct="1">
              <a:lnSpc>
                <a:spcPct val="80000"/>
              </a:lnSpc>
            </a:pPr>
            <a:r>
              <a:rPr lang="en-US" altLang="en-US" sz="2000">
                <a:solidFill>
                  <a:srgbClr val="1E1C11"/>
                </a:solidFill>
                <a:ea typeface="ＭＳ Ｐゴシック" panose="020B0600070205080204" pitchFamily="34" charset="-128"/>
              </a:rPr>
              <a:t>Loss of Control</a:t>
            </a:r>
          </a:p>
          <a:p>
            <a:pPr lvl="2" eaLnBrk="1" hangingPunct="1">
              <a:lnSpc>
                <a:spcPct val="80000"/>
              </a:lnSpc>
            </a:pPr>
            <a:r>
              <a:rPr lang="en-US" altLang="en-US" sz="1800">
                <a:solidFill>
                  <a:srgbClr val="1E1C11"/>
                </a:solidFill>
                <a:ea typeface="ＭＳ Ｐゴシック" panose="020B0600070205080204" pitchFamily="34" charset="-128"/>
              </a:rPr>
              <a:t>Take back control</a:t>
            </a:r>
          </a:p>
          <a:p>
            <a:pPr lvl="3" eaLnBrk="1" hangingPunct="1">
              <a:lnSpc>
                <a:spcPct val="80000"/>
              </a:lnSpc>
            </a:pPr>
            <a:r>
              <a:rPr lang="en-US" altLang="en-US" sz="1600">
                <a:solidFill>
                  <a:srgbClr val="1E1C11"/>
                </a:solidFill>
                <a:ea typeface="ＭＳ Ｐゴシック" panose="020B0600070205080204" pitchFamily="34" charset="-128"/>
              </a:rPr>
              <a:t>Data and apps may still need to be on the cloud</a:t>
            </a:r>
          </a:p>
          <a:p>
            <a:pPr lvl="3" eaLnBrk="1" hangingPunct="1">
              <a:lnSpc>
                <a:spcPct val="80000"/>
              </a:lnSpc>
            </a:pPr>
            <a:r>
              <a:rPr lang="en-US" altLang="en-US" sz="1600">
                <a:solidFill>
                  <a:srgbClr val="1E1C11"/>
                </a:solidFill>
                <a:ea typeface="ＭＳ Ｐゴシック" panose="020B0600070205080204" pitchFamily="34" charset="-128"/>
              </a:rPr>
              <a:t>But can they be managed in some way by the consumer?</a:t>
            </a:r>
          </a:p>
          <a:p>
            <a:pPr lvl="1" eaLnBrk="1" hangingPunct="1">
              <a:lnSpc>
                <a:spcPct val="80000"/>
              </a:lnSpc>
            </a:pPr>
            <a:r>
              <a:rPr lang="en-US" altLang="en-US" sz="2000">
                <a:solidFill>
                  <a:srgbClr val="1E1C11"/>
                </a:solidFill>
                <a:ea typeface="ＭＳ Ｐゴシック" panose="020B0600070205080204" pitchFamily="34" charset="-128"/>
              </a:rPr>
              <a:t>Lack of trust</a:t>
            </a:r>
          </a:p>
          <a:p>
            <a:pPr lvl="2" eaLnBrk="1" hangingPunct="1">
              <a:lnSpc>
                <a:spcPct val="80000"/>
              </a:lnSpc>
            </a:pPr>
            <a:r>
              <a:rPr lang="en-US" altLang="en-US" sz="1800">
                <a:solidFill>
                  <a:srgbClr val="1E1C11"/>
                </a:solidFill>
                <a:ea typeface="ＭＳ Ｐゴシック" panose="020B0600070205080204" pitchFamily="34" charset="-128"/>
              </a:rPr>
              <a:t>Increase trust (mechanisms)</a:t>
            </a:r>
          </a:p>
          <a:p>
            <a:pPr lvl="3" eaLnBrk="1" hangingPunct="1">
              <a:lnSpc>
                <a:spcPct val="80000"/>
              </a:lnSpc>
            </a:pPr>
            <a:r>
              <a:rPr lang="en-US" altLang="en-US" sz="1600">
                <a:solidFill>
                  <a:srgbClr val="1E1C11"/>
                </a:solidFill>
                <a:ea typeface="ＭＳ Ｐゴシック" panose="020B0600070205080204" pitchFamily="34" charset="-128"/>
              </a:rPr>
              <a:t>Technology</a:t>
            </a:r>
          </a:p>
          <a:p>
            <a:pPr lvl="3" eaLnBrk="1" hangingPunct="1">
              <a:lnSpc>
                <a:spcPct val="80000"/>
              </a:lnSpc>
            </a:pPr>
            <a:r>
              <a:rPr lang="en-US" altLang="en-US" sz="1600">
                <a:solidFill>
                  <a:srgbClr val="1E1C11"/>
                </a:solidFill>
                <a:ea typeface="ＭＳ Ｐゴシック" panose="020B0600070205080204" pitchFamily="34" charset="-128"/>
              </a:rPr>
              <a:t>Policy, regulation</a:t>
            </a:r>
          </a:p>
          <a:p>
            <a:pPr lvl="3" eaLnBrk="1" hangingPunct="1">
              <a:lnSpc>
                <a:spcPct val="80000"/>
              </a:lnSpc>
            </a:pPr>
            <a:r>
              <a:rPr lang="en-US" altLang="en-US" sz="1600">
                <a:solidFill>
                  <a:srgbClr val="1E1C11"/>
                </a:solidFill>
                <a:ea typeface="ＭＳ Ｐゴシック" panose="020B0600070205080204" pitchFamily="34" charset="-128"/>
              </a:rPr>
              <a:t>Contracts (incentives): topic of a future talk</a:t>
            </a:r>
          </a:p>
          <a:p>
            <a:pPr lvl="1" eaLnBrk="1" hangingPunct="1">
              <a:lnSpc>
                <a:spcPct val="80000"/>
              </a:lnSpc>
            </a:pPr>
            <a:r>
              <a:rPr lang="en-US" altLang="en-US" sz="2000">
                <a:solidFill>
                  <a:srgbClr val="1E1C11"/>
                </a:solidFill>
                <a:ea typeface="ＭＳ Ｐゴシック" panose="020B0600070205080204" pitchFamily="34" charset="-128"/>
              </a:rPr>
              <a:t>Multi-tenancy</a:t>
            </a:r>
          </a:p>
          <a:p>
            <a:pPr lvl="2" eaLnBrk="1" hangingPunct="1">
              <a:lnSpc>
                <a:spcPct val="80000"/>
              </a:lnSpc>
            </a:pPr>
            <a:r>
              <a:rPr lang="en-US" altLang="en-US" sz="1800">
                <a:solidFill>
                  <a:srgbClr val="1E1C11"/>
                </a:solidFill>
                <a:ea typeface="ＭＳ Ｐゴシック" panose="020B0600070205080204" pitchFamily="34" charset="-128"/>
              </a:rPr>
              <a:t>Private cloud</a:t>
            </a:r>
          </a:p>
          <a:p>
            <a:pPr lvl="3" eaLnBrk="1" hangingPunct="1">
              <a:lnSpc>
                <a:spcPct val="80000"/>
              </a:lnSpc>
            </a:pPr>
            <a:r>
              <a:rPr lang="en-US" altLang="en-US" sz="1600">
                <a:solidFill>
                  <a:srgbClr val="1E1C11"/>
                </a:solidFill>
                <a:ea typeface="ＭＳ Ｐゴシック" panose="020B0600070205080204" pitchFamily="34" charset="-128"/>
              </a:rPr>
              <a:t>Takes away the reasons to use a cloud in the first place</a:t>
            </a:r>
          </a:p>
          <a:p>
            <a:pPr lvl="2" eaLnBrk="1" hangingPunct="1">
              <a:lnSpc>
                <a:spcPct val="80000"/>
              </a:lnSpc>
            </a:pPr>
            <a:r>
              <a:rPr lang="en-US" altLang="en-US" sz="1800">
                <a:solidFill>
                  <a:srgbClr val="1E1C11"/>
                </a:solidFill>
                <a:ea typeface="ＭＳ Ｐゴシック" panose="020B0600070205080204" pitchFamily="34" charset="-128"/>
              </a:rPr>
              <a:t>VPC: its still not a separate system </a:t>
            </a:r>
          </a:p>
          <a:p>
            <a:pPr lvl="2" eaLnBrk="1" hangingPunct="1">
              <a:lnSpc>
                <a:spcPct val="80000"/>
              </a:lnSpc>
            </a:pPr>
            <a:r>
              <a:rPr lang="en-US" altLang="en-US" sz="1800">
                <a:solidFill>
                  <a:srgbClr val="1E1C11"/>
                </a:solidFill>
                <a:ea typeface="ＭＳ Ｐゴシック" panose="020B0600070205080204" pitchFamily="34" charset="-128"/>
              </a:rPr>
              <a:t>Strong separation</a:t>
            </a:r>
          </a:p>
          <a:p>
            <a:pPr eaLnBrk="1" hangingPunct="1">
              <a:lnSpc>
                <a:spcPct val="80000"/>
              </a:lnSpc>
            </a:pPr>
            <a:endParaRPr lang="en-US" altLang="en-US">
              <a:solidFill>
                <a:srgbClr val="1E1C11"/>
              </a:solidFill>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742EDA0A-B8C9-4DB0-9171-9FEA797B6CCB}"/>
              </a:ext>
            </a:extLst>
          </p:cNvPr>
          <p:cNvSpPr>
            <a:spLocks noGrp="1"/>
          </p:cNvSpPr>
          <p:nvPr>
            <p:ph type="sldNum" sz="quarter" idx="12"/>
          </p:nvPr>
        </p:nvSpPr>
        <p:spPr/>
        <p:txBody>
          <a:bodyPr/>
          <a:lstStyle/>
          <a:p>
            <a:fld id="{C3802F7D-CE2A-4257-9499-27268CCBAA3C}" type="slidenum">
              <a:rPr lang="en-US" altLang="en-US" smtClean="0"/>
              <a:pPr/>
              <a:t>44</a:t>
            </a:fld>
            <a:endParaRPr lang="en-US"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Title 2">
            <a:extLst>
              <a:ext uri="{FF2B5EF4-FFF2-40B4-BE49-F238E27FC236}">
                <a16:creationId xmlns:a16="http://schemas.microsoft.com/office/drawing/2014/main" id="{932F3C2C-AF78-466F-817F-9639C3EB3811}"/>
              </a:ext>
            </a:extLst>
          </p:cNvPr>
          <p:cNvSpPr>
            <a:spLocks noGrp="1"/>
          </p:cNvSpPr>
          <p:nvPr>
            <p:ph type="title"/>
          </p:nvPr>
        </p:nvSpPr>
        <p:spPr/>
        <p:txBody>
          <a:bodyPr/>
          <a:lstStyle/>
          <a:p>
            <a:pPr>
              <a:defRPr/>
            </a:pPr>
            <a:r>
              <a:rPr lang="en-US"/>
              <a:t>Third Party Cloud Computing</a:t>
            </a:r>
          </a:p>
        </p:txBody>
      </p:sp>
      <p:sp>
        <p:nvSpPr>
          <p:cNvPr id="14338" name="Content Placeholder 1">
            <a:extLst>
              <a:ext uri="{FF2B5EF4-FFF2-40B4-BE49-F238E27FC236}">
                <a16:creationId xmlns:a16="http://schemas.microsoft.com/office/drawing/2014/main" id="{511D0C8F-C91B-4D84-A466-1A50677E6548}"/>
              </a:ext>
            </a:extLst>
          </p:cNvPr>
          <p:cNvSpPr>
            <a:spLocks noGrp="1"/>
          </p:cNvSpPr>
          <p:nvPr>
            <p:ph idx="1"/>
          </p:nvPr>
        </p:nvSpPr>
        <p:spPr/>
        <p:txBody>
          <a:bodyPr/>
          <a:lstStyle/>
          <a:p>
            <a:pPr>
              <a:buFont typeface="Wingdings 3" panose="05040102010807070707" pitchFamily="18" charset="2"/>
              <a:buNone/>
            </a:pPr>
            <a:r>
              <a:rPr lang="en-US" altLang="en-US" sz="2800">
                <a:solidFill>
                  <a:srgbClr val="1E1C11"/>
                </a:solidFill>
                <a:ea typeface="ＭＳ Ｐゴシック" panose="020B0600070205080204" pitchFamily="34" charset="-128"/>
              </a:rPr>
              <a:t>Like Amazon’s EC2, Microsoft’s Azure</a:t>
            </a:r>
          </a:p>
          <a:p>
            <a:pPr>
              <a:buFont typeface="Wingdings 3" panose="05040102010807070707" pitchFamily="18" charset="2"/>
              <a:buNone/>
            </a:pPr>
            <a:endParaRPr lang="en-US" altLang="en-US" sz="2800">
              <a:solidFill>
                <a:srgbClr val="1E1C11"/>
              </a:solidFill>
              <a:ea typeface="ＭＳ Ｐゴシック" panose="020B0600070205080204" pitchFamily="34" charset="-128"/>
            </a:endParaRPr>
          </a:p>
          <a:p>
            <a:r>
              <a:rPr lang="en-US" altLang="en-US" sz="2800">
                <a:solidFill>
                  <a:srgbClr val="1E1C11"/>
                </a:solidFill>
                <a:ea typeface="ＭＳ Ｐゴシック" panose="020B0600070205080204" pitchFamily="34" charset="-128"/>
              </a:rPr>
              <a:t>Allow users to instantiate Virtual Machines</a:t>
            </a:r>
          </a:p>
          <a:p>
            <a:r>
              <a:rPr lang="en-US" altLang="en-US" sz="2800">
                <a:solidFill>
                  <a:srgbClr val="1E1C11"/>
                </a:solidFill>
                <a:ea typeface="ＭＳ Ｐゴシック" panose="020B0600070205080204" pitchFamily="34" charset="-128"/>
              </a:rPr>
              <a:t>Allow users to purchase required quantity when required </a:t>
            </a:r>
          </a:p>
          <a:p>
            <a:r>
              <a:rPr lang="en-US" altLang="en-US" sz="2800">
                <a:solidFill>
                  <a:srgbClr val="1E1C11"/>
                </a:solidFill>
                <a:ea typeface="ＭＳ Ｐゴシック" panose="020B0600070205080204" pitchFamily="34" charset="-128"/>
              </a:rPr>
              <a:t>Allow service providers to maximize the utilization of sunk capital costs </a:t>
            </a:r>
          </a:p>
          <a:p>
            <a:r>
              <a:rPr lang="en-US" altLang="en-US" sz="2800">
                <a:solidFill>
                  <a:srgbClr val="1E1C11"/>
                </a:solidFill>
                <a:ea typeface="ＭＳ Ｐゴシック" panose="020B0600070205080204" pitchFamily="34" charset="-128"/>
              </a:rPr>
              <a:t>Confidentiality is very important</a:t>
            </a:r>
          </a:p>
        </p:txBody>
      </p:sp>
      <p:sp>
        <p:nvSpPr>
          <p:cNvPr id="2" name="Slide Number Placeholder 1">
            <a:extLst>
              <a:ext uri="{FF2B5EF4-FFF2-40B4-BE49-F238E27FC236}">
                <a16:creationId xmlns:a16="http://schemas.microsoft.com/office/drawing/2014/main" id="{36EAEB9E-105C-4F30-8E5F-A5198CCAA6BE}"/>
              </a:ext>
            </a:extLst>
          </p:cNvPr>
          <p:cNvSpPr>
            <a:spLocks noGrp="1"/>
          </p:cNvSpPr>
          <p:nvPr>
            <p:ph type="sldNum" sz="quarter" idx="12"/>
          </p:nvPr>
        </p:nvSpPr>
        <p:spPr/>
        <p:txBody>
          <a:bodyPr/>
          <a:lstStyle/>
          <a:p>
            <a:fld id="{C3802F7D-CE2A-4257-9499-27268CCBAA3C}" type="slidenum">
              <a:rPr lang="en-US" altLang="en-US" smtClean="0"/>
              <a:pPr/>
              <a:t>45</a:t>
            </a:fld>
            <a:endParaRPr lang="en-US"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itle 2">
            <a:extLst>
              <a:ext uri="{FF2B5EF4-FFF2-40B4-BE49-F238E27FC236}">
                <a16:creationId xmlns:a16="http://schemas.microsoft.com/office/drawing/2014/main" id="{96656CC7-8C6E-4653-BED3-B17425CE64FC}"/>
              </a:ext>
            </a:extLst>
          </p:cNvPr>
          <p:cNvSpPr>
            <a:spLocks noGrp="1"/>
          </p:cNvSpPr>
          <p:nvPr>
            <p:ph type="title"/>
          </p:nvPr>
        </p:nvSpPr>
        <p:spPr/>
        <p:txBody>
          <a:bodyPr/>
          <a:lstStyle/>
          <a:p>
            <a:pPr>
              <a:defRPr/>
            </a:pPr>
            <a:r>
              <a:rPr lang="en-US" sz="3600"/>
              <a:t>Known issues: Already exist</a:t>
            </a:r>
          </a:p>
        </p:txBody>
      </p:sp>
      <p:sp>
        <p:nvSpPr>
          <p:cNvPr id="15362" name="Content Placeholder 1">
            <a:extLst>
              <a:ext uri="{FF2B5EF4-FFF2-40B4-BE49-F238E27FC236}">
                <a16:creationId xmlns:a16="http://schemas.microsoft.com/office/drawing/2014/main" id="{D19782AB-B80B-486F-8F12-E2A58520D16E}"/>
              </a:ext>
            </a:extLst>
          </p:cNvPr>
          <p:cNvSpPr>
            <a:spLocks noGrp="1"/>
          </p:cNvSpPr>
          <p:nvPr>
            <p:ph idx="1"/>
          </p:nvPr>
        </p:nvSpPr>
        <p:spPr/>
        <p:txBody>
          <a:bodyPr>
            <a:normAutofit/>
          </a:bodyPr>
          <a:lstStyle/>
          <a:p>
            <a:endParaRPr lang="en-US" altLang="en-US" sz="2800">
              <a:solidFill>
                <a:srgbClr val="1E1C11"/>
              </a:solidFill>
              <a:ea typeface="ＭＳ Ｐゴシック" panose="020B0600070205080204" pitchFamily="34" charset="-128"/>
            </a:endParaRPr>
          </a:p>
          <a:p>
            <a:r>
              <a:rPr lang="en-US" altLang="en-US" sz="2800">
                <a:solidFill>
                  <a:srgbClr val="1E1C11"/>
                </a:solidFill>
                <a:ea typeface="ＭＳ Ｐゴシック" panose="020B0600070205080204" pitchFamily="34" charset="-128"/>
              </a:rPr>
              <a:t>Confidentiality issues</a:t>
            </a:r>
          </a:p>
          <a:p>
            <a:r>
              <a:rPr lang="en-US" altLang="en-US" sz="2800">
                <a:solidFill>
                  <a:srgbClr val="1E1C11"/>
                </a:solidFill>
                <a:ea typeface="ＭＳ Ｐゴシック" panose="020B0600070205080204" pitchFamily="34" charset="-128"/>
              </a:rPr>
              <a:t>Malicious behavior by cloud provider </a:t>
            </a:r>
          </a:p>
          <a:p>
            <a:r>
              <a:rPr lang="en-US" altLang="en-US" sz="2800">
                <a:solidFill>
                  <a:srgbClr val="1E1C11"/>
                </a:solidFill>
                <a:ea typeface="ＭＳ Ｐゴシック" panose="020B0600070205080204" pitchFamily="34" charset="-128"/>
              </a:rPr>
              <a:t>Known risks exist in any industry practicing outsourcing</a:t>
            </a:r>
          </a:p>
          <a:p>
            <a:r>
              <a:rPr lang="en-US" altLang="en-US" sz="2800">
                <a:solidFill>
                  <a:srgbClr val="1E1C11"/>
                </a:solidFill>
                <a:ea typeface="ＭＳ Ｐゴシック" panose="020B0600070205080204" pitchFamily="34" charset="-128"/>
              </a:rPr>
              <a:t>Provider and its infrastructure needs to be trusted</a:t>
            </a:r>
          </a:p>
          <a:p>
            <a:endParaRPr lang="en-US" altLang="en-US" sz="2800">
              <a:solidFill>
                <a:srgbClr val="1E1C11"/>
              </a:solidFill>
              <a:ea typeface="ＭＳ Ｐゴシック" panose="020B0600070205080204" pitchFamily="34" charset="-128"/>
            </a:endParaRPr>
          </a:p>
          <a:p>
            <a:endParaRPr lang="en-US" altLang="en-US" sz="2800">
              <a:solidFill>
                <a:srgbClr val="1E1C11"/>
              </a:solidFill>
              <a:ea typeface="ＭＳ Ｐゴシック" panose="020B0600070205080204" pitchFamily="34" charset="-128"/>
            </a:endParaRPr>
          </a:p>
          <a:p>
            <a:endParaRPr lang="en-US" altLang="en-US" sz="2800">
              <a:solidFill>
                <a:srgbClr val="1E1C11"/>
              </a:solidFill>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7B288DD8-37C6-442A-ACF9-400D78413174}"/>
              </a:ext>
            </a:extLst>
          </p:cNvPr>
          <p:cNvSpPr>
            <a:spLocks noGrp="1"/>
          </p:cNvSpPr>
          <p:nvPr>
            <p:ph type="sldNum" sz="quarter" idx="12"/>
          </p:nvPr>
        </p:nvSpPr>
        <p:spPr/>
        <p:txBody>
          <a:bodyPr/>
          <a:lstStyle/>
          <a:p>
            <a:fld id="{C3802F7D-CE2A-4257-9499-27268CCBAA3C}" type="slidenum">
              <a:rPr lang="en-US" altLang="en-US" smtClean="0"/>
              <a:pPr/>
              <a:t>46</a:t>
            </a:fld>
            <a:endParaRPr lang="en-US"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2">
            <a:extLst>
              <a:ext uri="{FF2B5EF4-FFF2-40B4-BE49-F238E27FC236}">
                <a16:creationId xmlns:a16="http://schemas.microsoft.com/office/drawing/2014/main" id="{0A0B4704-9243-4BDC-BE28-AEF0CDBEBBCD}"/>
              </a:ext>
            </a:extLst>
          </p:cNvPr>
          <p:cNvSpPr>
            <a:spLocks noGrp="1"/>
          </p:cNvSpPr>
          <p:nvPr>
            <p:ph type="title"/>
          </p:nvPr>
        </p:nvSpPr>
        <p:spPr/>
        <p:txBody>
          <a:bodyPr/>
          <a:lstStyle/>
          <a:p>
            <a:pPr>
              <a:defRPr/>
            </a:pPr>
            <a:r>
              <a:rPr lang="en-US"/>
              <a:t>New Vulnerabilities &amp; Attacks</a:t>
            </a:r>
          </a:p>
        </p:txBody>
      </p:sp>
      <p:sp>
        <p:nvSpPr>
          <p:cNvPr id="16386" name="Content Placeholder 1">
            <a:extLst>
              <a:ext uri="{FF2B5EF4-FFF2-40B4-BE49-F238E27FC236}">
                <a16:creationId xmlns:a16="http://schemas.microsoft.com/office/drawing/2014/main" id="{CD1CE03D-0B57-405C-88BC-CE2C1C574409}"/>
              </a:ext>
            </a:extLst>
          </p:cNvPr>
          <p:cNvSpPr>
            <a:spLocks noGrp="1"/>
          </p:cNvSpPr>
          <p:nvPr>
            <p:ph idx="1"/>
          </p:nvPr>
        </p:nvSpPr>
        <p:spPr>
          <a:xfrm>
            <a:off x="457200" y="1371600"/>
            <a:ext cx="8229600" cy="4525963"/>
          </a:xfrm>
        </p:spPr>
        <p:txBody>
          <a:bodyPr/>
          <a:lstStyle/>
          <a:p>
            <a:pPr>
              <a:buFont typeface="Wingdings 3" panose="05040102010807070707" pitchFamily="18" charset="2"/>
              <a:buNone/>
            </a:pPr>
            <a:r>
              <a:rPr lang="en-US" altLang="en-US" sz="2600">
                <a:solidFill>
                  <a:srgbClr val="1E1C11"/>
                </a:solidFill>
                <a:ea typeface="ＭＳ Ｐゴシック" panose="020B0600070205080204" pitchFamily="34" charset="-128"/>
              </a:rPr>
              <a:t>	</a:t>
            </a:r>
          </a:p>
          <a:p>
            <a:r>
              <a:rPr lang="en-US" altLang="en-US" sz="2600">
                <a:solidFill>
                  <a:srgbClr val="1E1C11"/>
                </a:solidFill>
                <a:ea typeface="ＭＳ Ｐゴシック" panose="020B0600070205080204" pitchFamily="34" charset="-128"/>
              </a:rPr>
              <a:t>Threats arise from other consumers </a:t>
            </a:r>
          </a:p>
          <a:p>
            <a:r>
              <a:rPr lang="en-US" altLang="en-US" sz="2600">
                <a:solidFill>
                  <a:srgbClr val="1E1C11"/>
                </a:solidFill>
                <a:ea typeface="ＭＳ Ｐゴシック" panose="020B0600070205080204" pitchFamily="34" charset="-128"/>
              </a:rPr>
              <a:t>Due to the subtleties of how physical resources can be transparently shared between VMs </a:t>
            </a:r>
          </a:p>
          <a:p>
            <a:r>
              <a:rPr lang="en-US" altLang="en-US" sz="2600">
                <a:solidFill>
                  <a:srgbClr val="1E1C11"/>
                </a:solidFill>
                <a:ea typeface="ＭＳ Ｐゴシック" panose="020B0600070205080204" pitchFamily="34" charset="-128"/>
              </a:rPr>
              <a:t>Such attacks are based on placement and extraction</a:t>
            </a:r>
          </a:p>
          <a:p>
            <a:r>
              <a:rPr lang="en-US" altLang="en-US" sz="2600">
                <a:solidFill>
                  <a:srgbClr val="1E1C11"/>
                </a:solidFill>
                <a:ea typeface="ＭＳ Ｐゴシック" panose="020B0600070205080204" pitchFamily="34" charset="-128"/>
              </a:rPr>
              <a:t>A customer VM and its adversary can be assigned to the same physical server</a:t>
            </a:r>
          </a:p>
          <a:p>
            <a:r>
              <a:rPr lang="en-US" altLang="en-US" sz="2600">
                <a:solidFill>
                  <a:srgbClr val="1E1C11"/>
                </a:solidFill>
                <a:ea typeface="ＭＳ Ｐゴシック" panose="020B0600070205080204" pitchFamily="34" charset="-128"/>
              </a:rPr>
              <a:t>Adversary can penetrate the VM and violate customer confidentiality</a:t>
            </a:r>
          </a:p>
          <a:p>
            <a:endParaRPr lang="en-US" altLang="en-US" sz="2500">
              <a:solidFill>
                <a:srgbClr val="1E1C11"/>
              </a:solidFill>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8A7BB9DD-CC28-404D-B0F2-09005B01AD07}"/>
              </a:ext>
            </a:extLst>
          </p:cNvPr>
          <p:cNvSpPr>
            <a:spLocks noGrp="1"/>
          </p:cNvSpPr>
          <p:nvPr>
            <p:ph type="sldNum" sz="quarter" idx="12"/>
          </p:nvPr>
        </p:nvSpPr>
        <p:spPr/>
        <p:txBody>
          <a:bodyPr/>
          <a:lstStyle/>
          <a:p>
            <a:fld id="{C3802F7D-CE2A-4257-9499-27268CCBAA3C}" type="slidenum">
              <a:rPr lang="en-US" altLang="en-US" smtClean="0"/>
              <a:pPr/>
              <a:t>47</a:t>
            </a:fld>
            <a:endParaRPr lang="en-US"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Title 2">
            <a:extLst>
              <a:ext uri="{FF2B5EF4-FFF2-40B4-BE49-F238E27FC236}">
                <a16:creationId xmlns:a16="http://schemas.microsoft.com/office/drawing/2014/main" id="{8B71EED8-3BD9-4CF7-A42D-6D096E512452}"/>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More on attacks…</a:t>
            </a:r>
          </a:p>
        </p:txBody>
      </p:sp>
      <p:sp>
        <p:nvSpPr>
          <p:cNvPr id="17410" name="Content Placeholder 1">
            <a:extLst>
              <a:ext uri="{FF2B5EF4-FFF2-40B4-BE49-F238E27FC236}">
                <a16:creationId xmlns:a16="http://schemas.microsoft.com/office/drawing/2014/main" id="{312703ED-3A17-436E-A7E3-ACE531E30326}"/>
              </a:ext>
            </a:extLst>
          </p:cNvPr>
          <p:cNvSpPr>
            <a:spLocks noGrp="1"/>
          </p:cNvSpPr>
          <p:nvPr>
            <p:ph idx="1"/>
          </p:nvPr>
        </p:nvSpPr>
        <p:spPr/>
        <p:txBody>
          <a:bodyPr/>
          <a:lstStyle/>
          <a:p>
            <a:pPr>
              <a:buFont typeface="Arial" charset="0"/>
              <a:buChar char="•"/>
              <a:defRPr/>
            </a:pPr>
            <a:r>
              <a:rPr lang="en-US" sz="2800"/>
              <a:t>Collaborative attacks</a:t>
            </a:r>
          </a:p>
          <a:p>
            <a:pPr>
              <a:buFont typeface="Arial" charset="0"/>
              <a:buChar char="•"/>
              <a:defRPr/>
            </a:pPr>
            <a:r>
              <a:rPr lang="en-US" sz="2800"/>
              <a:t>Mapping of internal cloud infrastructure</a:t>
            </a:r>
          </a:p>
          <a:p>
            <a:pPr>
              <a:buFont typeface="Arial" charset="0"/>
              <a:buChar char="•"/>
              <a:defRPr/>
            </a:pPr>
            <a:r>
              <a:rPr lang="en-US" sz="2800"/>
              <a:t>Identifying likely residence of a target VM</a:t>
            </a:r>
          </a:p>
          <a:p>
            <a:pPr>
              <a:buFont typeface="Arial" charset="0"/>
              <a:buChar char="•"/>
              <a:defRPr/>
            </a:pPr>
            <a:r>
              <a:rPr lang="en-US" sz="2800"/>
              <a:t>Instantiating new VMs until one gets co-resident with the target</a:t>
            </a:r>
          </a:p>
          <a:p>
            <a:pPr>
              <a:buFont typeface="Arial" charset="0"/>
              <a:buChar char="•"/>
              <a:defRPr/>
            </a:pPr>
            <a:r>
              <a:rPr lang="en-US" sz="2800"/>
              <a:t>Cross-VM side-channel attacks</a:t>
            </a:r>
          </a:p>
          <a:p>
            <a:pPr>
              <a:buFont typeface="Arial" charset="0"/>
              <a:buChar char="•"/>
              <a:defRPr/>
            </a:pPr>
            <a:r>
              <a:rPr lang="en-US" sz="2800"/>
              <a:t>Extract information from target VM on the same machine</a:t>
            </a:r>
          </a:p>
        </p:txBody>
      </p:sp>
      <p:sp>
        <p:nvSpPr>
          <p:cNvPr id="2" name="Slide Number Placeholder 1">
            <a:extLst>
              <a:ext uri="{FF2B5EF4-FFF2-40B4-BE49-F238E27FC236}">
                <a16:creationId xmlns:a16="http://schemas.microsoft.com/office/drawing/2014/main" id="{73A147DA-27A1-4A90-B6BE-1C5269759449}"/>
              </a:ext>
            </a:extLst>
          </p:cNvPr>
          <p:cNvSpPr>
            <a:spLocks noGrp="1"/>
          </p:cNvSpPr>
          <p:nvPr>
            <p:ph type="sldNum" sz="quarter" idx="12"/>
          </p:nvPr>
        </p:nvSpPr>
        <p:spPr/>
        <p:txBody>
          <a:bodyPr/>
          <a:lstStyle/>
          <a:p>
            <a:fld id="{C3802F7D-CE2A-4257-9499-27268CCBAA3C}" type="slidenum">
              <a:rPr lang="en-US" altLang="en-US" smtClean="0"/>
              <a:pPr/>
              <a:t>48</a:t>
            </a:fld>
            <a:endParaRPr lang="en-US"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itle 2">
            <a:extLst>
              <a:ext uri="{FF2B5EF4-FFF2-40B4-BE49-F238E27FC236}">
                <a16:creationId xmlns:a16="http://schemas.microsoft.com/office/drawing/2014/main" id="{76BC0B08-EABC-4444-90B1-B8E7B9CC0843}"/>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More on attacks…</a:t>
            </a:r>
          </a:p>
        </p:txBody>
      </p:sp>
      <p:sp>
        <p:nvSpPr>
          <p:cNvPr id="14338" name="Content Placeholder 1">
            <a:extLst>
              <a:ext uri="{FF2B5EF4-FFF2-40B4-BE49-F238E27FC236}">
                <a16:creationId xmlns:a16="http://schemas.microsoft.com/office/drawing/2014/main" id="{3391FD37-CD46-4759-B7F8-E068348E0A63}"/>
              </a:ext>
            </a:extLst>
          </p:cNvPr>
          <p:cNvSpPr>
            <a:spLocks noGrp="1"/>
          </p:cNvSpPr>
          <p:nvPr>
            <p:ph idx="1"/>
          </p:nvPr>
        </p:nvSpPr>
        <p:spPr/>
        <p:txBody>
          <a:bodyPr>
            <a:normAutofit/>
          </a:bodyPr>
          <a:lstStyle/>
          <a:p>
            <a:r>
              <a:rPr lang="en-US" altLang="en-US" sz="2400">
                <a:solidFill>
                  <a:srgbClr val="1E1C11"/>
                </a:solidFill>
                <a:ea typeface="ＭＳ Ｐゴシック" panose="020B0600070205080204" pitchFamily="34" charset="-128"/>
              </a:rPr>
              <a:t>Can one determine where in the cloud infrastructure an instance is located?</a:t>
            </a:r>
          </a:p>
          <a:p>
            <a:r>
              <a:rPr lang="en-US" altLang="en-US" sz="2400">
                <a:solidFill>
                  <a:srgbClr val="1E1C11"/>
                </a:solidFill>
                <a:ea typeface="ＭＳ Ｐゴシック" panose="020B0600070205080204" pitchFamily="34" charset="-128"/>
              </a:rPr>
              <a:t>Can one easily determine if two instances are co-resident on the same physical machine?</a:t>
            </a:r>
          </a:p>
          <a:p>
            <a:r>
              <a:rPr lang="en-US" altLang="en-US" sz="2400">
                <a:solidFill>
                  <a:srgbClr val="1E1C11"/>
                </a:solidFill>
                <a:ea typeface="ＭＳ Ｐゴシック" panose="020B0600070205080204" pitchFamily="34" charset="-128"/>
              </a:rPr>
              <a:t>Can an adversary launch instances that will be co-resident with other user instances?</a:t>
            </a:r>
          </a:p>
          <a:p>
            <a:r>
              <a:rPr lang="en-US" altLang="en-US" sz="2400">
                <a:solidFill>
                  <a:srgbClr val="1E1C11"/>
                </a:solidFill>
                <a:ea typeface="ＭＳ Ｐゴシック" panose="020B0600070205080204" pitchFamily="34" charset="-128"/>
              </a:rPr>
              <a:t>Can an adversary exploit cross-VM information leakage once co-resident?</a:t>
            </a:r>
          </a:p>
          <a:p>
            <a:pPr>
              <a:buFont typeface="Wingdings 3" panose="05040102010807070707" pitchFamily="18" charset="2"/>
              <a:buNone/>
            </a:pPr>
            <a:r>
              <a:rPr lang="en-US" altLang="en-US" sz="2400">
                <a:solidFill>
                  <a:srgbClr val="1E1C11"/>
                </a:solidFill>
                <a:ea typeface="ＭＳ Ｐゴシック" panose="020B0600070205080204" pitchFamily="34" charset="-128"/>
              </a:rPr>
              <a:t>Answer: Yes to all</a:t>
            </a:r>
          </a:p>
          <a:p>
            <a:pPr>
              <a:buFont typeface="Wingdings 3" panose="05040102010807070707" pitchFamily="18" charset="2"/>
              <a:buNone/>
            </a:pPr>
            <a:endParaRPr lang="en-US" altLang="en-US" sz="2400">
              <a:solidFill>
                <a:srgbClr val="1E1C11"/>
              </a:solidFill>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F2F205AA-D99E-4441-BB93-4F88E4918CC7}"/>
              </a:ext>
            </a:extLst>
          </p:cNvPr>
          <p:cNvSpPr>
            <a:spLocks noGrp="1"/>
          </p:cNvSpPr>
          <p:nvPr>
            <p:ph type="sldNum" sz="quarter" idx="12"/>
          </p:nvPr>
        </p:nvSpPr>
        <p:spPr/>
        <p:txBody>
          <a:bodyPr/>
          <a:lstStyle/>
          <a:p>
            <a:fld id="{C3802F7D-CE2A-4257-9499-27268CCBAA3C}" type="slidenum">
              <a:rPr lang="en-US" altLang="en-US" smtClean="0"/>
              <a:pPr/>
              <a:t>49</a:t>
            </a:fld>
            <a:endParaRPr lang="en-US"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016EFEA-3F9D-4EA2-9BBA-1329A7DFDAA0}"/>
              </a:ext>
            </a:extLst>
          </p:cNvPr>
          <p:cNvSpPr>
            <a:spLocks noGrp="1" noChangeArrowheads="1"/>
          </p:cNvSpPr>
          <p:nvPr>
            <p:ph type="title"/>
          </p:nvPr>
        </p:nvSpPr>
        <p:spPr/>
        <p:txBody>
          <a:bodyPr/>
          <a:lstStyle/>
          <a:p>
            <a:pPr eaLnBrk="1" hangingPunct="1">
              <a:defRPr/>
            </a:pPr>
            <a:r>
              <a:rPr lang="en-US" dirty="0">
                <a:ea typeface="+mj-ea"/>
              </a:rPr>
              <a:t>Loss of Control in the Cloud</a:t>
            </a:r>
          </a:p>
        </p:txBody>
      </p:sp>
      <p:sp>
        <p:nvSpPr>
          <p:cNvPr id="31747" name="Rectangle 3">
            <a:extLst>
              <a:ext uri="{FF2B5EF4-FFF2-40B4-BE49-F238E27FC236}">
                <a16:creationId xmlns:a16="http://schemas.microsoft.com/office/drawing/2014/main" id="{108A1BBB-B6E6-4772-BA42-EDDFAB260F94}"/>
              </a:ext>
            </a:extLst>
          </p:cNvPr>
          <p:cNvSpPr>
            <a:spLocks noGrp="1" noChangeArrowheads="1"/>
          </p:cNvSpPr>
          <p:nvPr>
            <p:ph idx="1"/>
          </p:nvPr>
        </p:nvSpPr>
        <p:spPr>
          <a:xfrm>
            <a:off x="628650" y="1900576"/>
            <a:ext cx="7886700" cy="4351338"/>
          </a:xfrm>
        </p:spPr>
        <p:txBody>
          <a:bodyPr>
            <a:normAutofit fontScale="92500" lnSpcReduction="20000"/>
          </a:bodyPr>
          <a:lstStyle/>
          <a:p>
            <a:pPr eaLnBrk="1" hangingPunct="1"/>
            <a:r>
              <a:rPr lang="en-US" altLang="en-US" sz="4400">
                <a:solidFill>
                  <a:srgbClr val="1E1C11"/>
                </a:solidFill>
                <a:ea typeface="ＭＳ Ｐゴシック" panose="020B0600070205080204" pitchFamily="34" charset="-128"/>
              </a:rPr>
              <a:t>Consumer’s loss of control</a:t>
            </a:r>
          </a:p>
          <a:p>
            <a:pPr lvl="1" eaLnBrk="1" hangingPunct="1"/>
            <a:r>
              <a:rPr lang="en-US" altLang="en-US" sz="3200">
                <a:solidFill>
                  <a:srgbClr val="1E1C11"/>
                </a:solidFill>
                <a:ea typeface="ＭＳ Ｐゴシック" panose="020B0600070205080204" pitchFamily="34" charset="-128"/>
              </a:rPr>
              <a:t>Data, applications, resources are located with provider</a:t>
            </a:r>
          </a:p>
          <a:p>
            <a:pPr lvl="1" eaLnBrk="1" hangingPunct="1"/>
            <a:r>
              <a:rPr lang="en-US" altLang="en-US" sz="3200">
                <a:solidFill>
                  <a:srgbClr val="1E1C11"/>
                </a:solidFill>
                <a:ea typeface="ＭＳ Ｐゴシック" panose="020B0600070205080204" pitchFamily="34" charset="-128"/>
              </a:rPr>
              <a:t>User identity management is handled by the cloud</a:t>
            </a:r>
          </a:p>
          <a:p>
            <a:pPr lvl="1" eaLnBrk="1" hangingPunct="1"/>
            <a:r>
              <a:rPr lang="en-US" altLang="en-US" sz="3200">
                <a:solidFill>
                  <a:srgbClr val="1E1C11"/>
                </a:solidFill>
                <a:ea typeface="ＭＳ Ｐゴシック" panose="020B0600070205080204" pitchFamily="34" charset="-128"/>
              </a:rPr>
              <a:t>User access control rules, security policies and enforcement are managed by the cloud provider</a:t>
            </a:r>
          </a:p>
          <a:p>
            <a:pPr lvl="1" eaLnBrk="1" hangingPunct="1"/>
            <a:r>
              <a:rPr lang="en-US" altLang="en-US" sz="3200">
                <a:solidFill>
                  <a:srgbClr val="1E1C11"/>
                </a:solidFill>
                <a:ea typeface="ＭＳ Ｐゴシック" panose="020B0600070205080204" pitchFamily="34" charset="-128"/>
              </a:rPr>
              <a:t>Consumer relies on provider to ensure</a:t>
            </a:r>
          </a:p>
          <a:p>
            <a:pPr lvl="2" eaLnBrk="1" hangingPunct="1"/>
            <a:r>
              <a:rPr lang="en-US" altLang="en-US" sz="2400">
                <a:solidFill>
                  <a:srgbClr val="1E1C11"/>
                </a:solidFill>
                <a:ea typeface="ＭＳ Ｐゴシック" panose="020B0600070205080204" pitchFamily="34" charset="-128"/>
              </a:rPr>
              <a:t>Data security and privacy</a:t>
            </a:r>
          </a:p>
          <a:p>
            <a:pPr lvl="2" eaLnBrk="1" hangingPunct="1"/>
            <a:r>
              <a:rPr lang="en-US" altLang="en-US" sz="2400">
                <a:solidFill>
                  <a:srgbClr val="1E1C11"/>
                </a:solidFill>
                <a:ea typeface="ＭＳ Ｐゴシック" panose="020B0600070205080204" pitchFamily="34" charset="-128"/>
              </a:rPr>
              <a:t>Resource availability</a:t>
            </a:r>
          </a:p>
          <a:p>
            <a:pPr lvl="2" eaLnBrk="1" hangingPunct="1"/>
            <a:r>
              <a:rPr lang="en-US" altLang="en-US" sz="2400">
                <a:solidFill>
                  <a:srgbClr val="1E1C11"/>
                </a:solidFill>
                <a:ea typeface="ＭＳ Ｐゴシック" panose="020B0600070205080204" pitchFamily="34" charset="-128"/>
              </a:rPr>
              <a:t>Monitoring and repairing of services/resources</a:t>
            </a:r>
          </a:p>
          <a:p>
            <a:pPr eaLnBrk="1" hangingPunct="1"/>
            <a:endParaRPr lang="en-US" altLang="en-US" sz="4400">
              <a:solidFill>
                <a:srgbClr val="1E1C11"/>
              </a:solidFill>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7484FEBA-3241-40C6-B5A0-EB3476FF681F}"/>
              </a:ext>
            </a:extLst>
          </p:cNvPr>
          <p:cNvSpPr>
            <a:spLocks noGrp="1"/>
          </p:cNvSpPr>
          <p:nvPr>
            <p:ph type="sldNum" sz="quarter" idx="12"/>
          </p:nvPr>
        </p:nvSpPr>
        <p:spPr/>
        <p:txBody>
          <a:bodyPr/>
          <a:lstStyle/>
          <a:p>
            <a:fld id="{C3802F7D-CE2A-4257-9499-27268CCBAA3C}" type="slidenum">
              <a:rPr lang="en-US" altLang="en-US" smtClean="0"/>
              <a:pPr/>
              <a:t>5</a:t>
            </a:fld>
            <a:endParaRPr lang="en-US"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a:extLst>
              <a:ext uri="{FF2B5EF4-FFF2-40B4-BE49-F238E27FC236}">
                <a16:creationId xmlns:a16="http://schemas.microsoft.com/office/drawing/2014/main" id="{6503FB86-C46B-4957-AEF6-703DBCD820AE}"/>
              </a:ext>
            </a:extLst>
          </p:cNvPr>
          <p:cNvSpPr>
            <a:spLocks noGrp="1"/>
          </p:cNvSpPr>
          <p:nvPr>
            <p:ph type="title"/>
          </p:nvPr>
        </p:nvSpPr>
        <p:spPr/>
        <p:txBody>
          <a:bodyPr/>
          <a:lstStyle/>
          <a:p>
            <a:pPr eaLnBrk="1" hangingPunct="1"/>
            <a:r>
              <a:rPr lang="en-US" altLang="en-US" cap="none">
                <a:ea typeface="ＭＳ Ｐゴシック" panose="020B0600070205080204" pitchFamily="34" charset="-128"/>
              </a:rPr>
              <a:t>- POLICY LANGUAGE</a:t>
            </a:r>
            <a:br>
              <a:rPr lang="en-US" altLang="en-US" cap="none">
                <a:ea typeface="ＭＳ Ｐゴシック" panose="020B0600070205080204" pitchFamily="34" charset="-128"/>
              </a:rPr>
            </a:br>
            <a:r>
              <a:rPr lang="en-US" altLang="en-US" cap="none">
                <a:ea typeface="ＭＳ Ｐゴシック" panose="020B0600070205080204" pitchFamily="34" charset="-128"/>
              </a:rPr>
              <a:t>- CERTIFICATION</a:t>
            </a:r>
            <a:br>
              <a:rPr lang="en-US" altLang="en-US" cap="none">
                <a:ea typeface="ＭＳ Ｐゴシック" panose="020B0600070205080204" pitchFamily="34" charset="-128"/>
              </a:rPr>
            </a:br>
            <a:br>
              <a:rPr lang="en-US" altLang="en-US" cap="none">
                <a:ea typeface="ＭＳ Ｐゴシック" panose="020B0600070205080204" pitchFamily="34" charset="-128"/>
              </a:rPr>
            </a:br>
            <a:endParaRPr lang="en-US" altLang="en-US" cap="none">
              <a:ea typeface="ＭＳ Ｐゴシック" panose="020B0600070205080204" pitchFamily="34" charset="-128"/>
            </a:endParaRPr>
          </a:p>
        </p:txBody>
      </p:sp>
      <p:sp>
        <p:nvSpPr>
          <p:cNvPr id="3" name="Text Placeholder 2">
            <a:extLst>
              <a:ext uri="{FF2B5EF4-FFF2-40B4-BE49-F238E27FC236}">
                <a16:creationId xmlns:a16="http://schemas.microsoft.com/office/drawing/2014/main" id="{EABC359A-D05A-44FA-848D-08B38D99904E}"/>
              </a:ext>
            </a:extLst>
          </p:cNvPr>
          <p:cNvSpPr>
            <a:spLocks noGrp="1"/>
          </p:cNvSpPr>
          <p:nvPr>
            <p:ph type="body" idx="1"/>
          </p:nvPr>
        </p:nvSpPr>
        <p:spPr/>
        <p:txBody>
          <a:bodyPr/>
          <a:lstStyle/>
          <a:p>
            <a:r>
              <a:rPr lang="en-US" altLang="en-US">
                <a:solidFill>
                  <a:srgbClr val="898989"/>
                </a:solidFill>
                <a:ea typeface="ＭＳ Ｐゴシック" panose="020B0600070205080204" pitchFamily="34" charset="-128"/>
              </a:rPr>
              <a:t>Minimize Lack of Trust</a:t>
            </a:r>
          </a:p>
        </p:txBody>
      </p:sp>
      <p:sp>
        <p:nvSpPr>
          <p:cNvPr id="91140" name="Slide Number Placeholder 3">
            <a:extLst>
              <a:ext uri="{FF2B5EF4-FFF2-40B4-BE49-F238E27FC236}">
                <a16:creationId xmlns:a16="http://schemas.microsoft.com/office/drawing/2014/main" id="{E7753D72-AFB3-4AD3-A4C1-9364258829B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6B1ED542-0E88-4E3A-8990-26C08F22DAF2}" type="slidenum">
              <a:rPr lang="en-US" altLang="en-US" sz="1200">
                <a:solidFill>
                  <a:srgbClr val="898989"/>
                </a:solidFill>
                <a:latin typeface="Calibri" panose="020F0502020204030204" pitchFamily="34" charset="0"/>
              </a:rPr>
              <a:pPr eaLnBrk="1" hangingPunct="1"/>
              <a:t>50</a:t>
            </a:fld>
            <a:endParaRPr lang="en-US" altLang="en-US" sz="1200">
              <a:solidFill>
                <a:srgbClr val="898989"/>
              </a:solidFill>
              <a:latin typeface="Calibri" panose="020F050202020403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9480B152-A701-4944-AE56-F36A4DAF73B9}"/>
              </a:ext>
            </a:extLst>
          </p:cNvPr>
          <p:cNvSpPr>
            <a:spLocks noGrp="1" noChangeArrowheads="1"/>
          </p:cNvSpPr>
          <p:nvPr>
            <p:ph type="title"/>
          </p:nvPr>
        </p:nvSpPr>
        <p:spPr/>
        <p:txBody>
          <a:bodyPr/>
          <a:lstStyle/>
          <a:p>
            <a:pPr eaLnBrk="1" hangingPunct="1">
              <a:defRPr/>
            </a:pPr>
            <a:r>
              <a:rPr lang="en-US" dirty="0">
                <a:ea typeface="+mj-ea"/>
              </a:rPr>
              <a:t>Minimize Lack of Trust: </a:t>
            </a:r>
            <a:br>
              <a:rPr lang="en-US" dirty="0">
                <a:ea typeface="+mj-ea"/>
              </a:rPr>
            </a:br>
            <a:r>
              <a:rPr lang="en-US" dirty="0">
                <a:ea typeface="+mj-ea"/>
              </a:rPr>
              <a:t>Policy Language</a:t>
            </a:r>
          </a:p>
        </p:txBody>
      </p:sp>
      <p:sp>
        <p:nvSpPr>
          <p:cNvPr id="92163" name="Rectangle 3">
            <a:extLst>
              <a:ext uri="{FF2B5EF4-FFF2-40B4-BE49-F238E27FC236}">
                <a16:creationId xmlns:a16="http://schemas.microsoft.com/office/drawing/2014/main" id="{17310C83-AAAA-4335-9974-027E72FE86D8}"/>
              </a:ext>
            </a:extLst>
          </p:cNvPr>
          <p:cNvSpPr>
            <a:spLocks noGrp="1" noChangeArrowheads="1"/>
          </p:cNvSpPr>
          <p:nvPr>
            <p:ph idx="1"/>
          </p:nvPr>
        </p:nvSpPr>
        <p:spPr/>
        <p:txBody>
          <a:bodyPr/>
          <a:lstStyle/>
          <a:p>
            <a:pPr eaLnBrk="1" hangingPunct="1">
              <a:lnSpc>
                <a:spcPct val="80000"/>
              </a:lnSpc>
            </a:pPr>
            <a:r>
              <a:rPr lang="en-US" altLang="en-US">
                <a:solidFill>
                  <a:srgbClr val="1E1C11"/>
                </a:solidFill>
                <a:ea typeface="ＭＳ Ｐゴシック" panose="020B0600070205080204" pitchFamily="34" charset="-128"/>
              </a:rPr>
              <a:t>Consumers have specific security needs but don’t have a say-so in how they are handled</a:t>
            </a:r>
          </a:p>
          <a:p>
            <a:pPr lvl="1" eaLnBrk="1" hangingPunct="1">
              <a:lnSpc>
                <a:spcPct val="80000"/>
              </a:lnSpc>
            </a:pPr>
            <a:r>
              <a:rPr lang="en-US" altLang="en-US">
                <a:solidFill>
                  <a:srgbClr val="1E1C11"/>
                </a:solidFill>
                <a:ea typeface="ＭＳ Ｐゴシック" panose="020B0600070205080204" pitchFamily="34" charset="-128"/>
              </a:rPr>
              <a:t>What the heck is the provider doing for me?</a:t>
            </a:r>
          </a:p>
          <a:p>
            <a:pPr lvl="1" eaLnBrk="1" hangingPunct="1">
              <a:lnSpc>
                <a:spcPct val="80000"/>
              </a:lnSpc>
            </a:pPr>
            <a:r>
              <a:rPr lang="en-US" altLang="en-US">
                <a:solidFill>
                  <a:srgbClr val="1E1C11"/>
                </a:solidFill>
                <a:ea typeface="ＭＳ Ｐゴシック" panose="020B0600070205080204" pitchFamily="34" charset="-128"/>
              </a:rPr>
              <a:t>Currently consumers cannot dictate their requirements to the provider (SLAs are one-sided)</a:t>
            </a:r>
          </a:p>
          <a:p>
            <a:pPr eaLnBrk="1" hangingPunct="1">
              <a:lnSpc>
                <a:spcPct val="80000"/>
              </a:lnSpc>
            </a:pPr>
            <a:r>
              <a:rPr lang="en-US" altLang="en-US">
                <a:solidFill>
                  <a:srgbClr val="1E1C11"/>
                </a:solidFill>
                <a:ea typeface="ＭＳ Ｐゴシック" panose="020B0600070205080204" pitchFamily="34" charset="-128"/>
              </a:rPr>
              <a:t>Standard language to convey one’s policies and expectations</a:t>
            </a:r>
          </a:p>
          <a:p>
            <a:pPr lvl="1" eaLnBrk="1" hangingPunct="1">
              <a:lnSpc>
                <a:spcPct val="80000"/>
              </a:lnSpc>
            </a:pPr>
            <a:r>
              <a:rPr lang="en-US" altLang="en-US">
                <a:solidFill>
                  <a:srgbClr val="1E1C11"/>
                </a:solidFill>
                <a:ea typeface="ＭＳ Ｐゴシック" panose="020B0600070205080204" pitchFamily="34" charset="-128"/>
              </a:rPr>
              <a:t>Agreed upon and upheld by both parties</a:t>
            </a:r>
          </a:p>
          <a:p>
            <a:pPr lvl="1" eaLnBrk="1" hangingPunct="1">
              <a:lnSpc>
                <a:spcPct val="80000"/>
              </a:lnSpc>
            </a:pPr>
            <a:r>
              <a:rPr lang="en-US" altLang="en-US">
                <a:solidFill>
                  <a:srgbClr val="1E1C11"/>
                </a:solidFill>
                <a:ea typeface="ＭＳ Ｐゴシック" panose="020B0600070205080204" pitchFamily="34" charset="-128"/>
              </a:rPr>
              <a:t>Standard language for representing SLAs</a:t>
            </a:r>
          </a:p>
          <a:p>
            <a:pPr lvl="1" eaLnBrk="1" hangingPunct="1">
              <a:lnSpc>
                <a:spcPct val="80000"/>
              </a:lnSpc>
            </a:pPr>
            <a:r>
              <a:rPr lang="en-US" altLang="en-US">
                <a:solidFill>
                  <a:srgbClr val="1E1C11"/>
                </a:solidFill>
                <a:ea typeface="ＭＳ Ｐゴシック" panose="020B0600070205080204" pitchFamily="34" charset="-128"/>
              </a:rPr>
              <a:t>Can be used in a intra-cloud environment to realize overarching security posture</a:t>
            </a:r>
          </a:p>
        </p:txBody>
      </p:sp>
      <p:sp>
        <p:nvSpPr>
          <p:cNvPr id="2" name="Slide Number Placeholder 1">
            <a:extLst>
              <a:ext uri="{FF2B5EF4-FFF2-40B4-BE49-F238E27FC236}">
                <a16:creationId xmlns:a16="http://schemas.microsoft.com/office/drawing/2014/main" id="{5EC42FD5-666F-4B70-BBBB-C2D094D476AC}"/>
              </a:ext>
            </a:extLst>
          </p:cNvPr>
          <p:cNvSpPr>
            <a:spLocks noGrp="1"/>
          </p:cNvSpPr>
          <p:nvPr>
            <p:ph type="sldNum" sz="quarter" idx="12"/>
          </p:nvPr>
        </p:nvSpPr>
        <p:spPr/>
        <p:txBody>
          <a:bodyPr/>
          <a:lstStyle/>
          <a:p>
            <a:fld id="{C3802F7D-CE2A-4257-9499-27268CCBAA3C}" type="slidenum">
              <a:rPr lang="en-US" altLang="en-US" smtClean="0"/>
              <a:pPr/>
              <a:t>51</a:t>
            </a:fld>
            <a:endParaRPr lang="en-US"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1044B-D21F-4824-8529-E72D57BC0B93}"/>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Minimize Lack of Trust: </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Policy Language (Cont.)</a:t>
            </a:r>
          </a:p>
        </p:txBody>
      </p:sp>
      <p:sp>
        <p:nvSpPr>
          <p:cNvPr id="94211" name="Content Placeholder 2">
            <a:extLst>
              <a:ext uri="{FF2B5EF4-FFF2-40B4-BE49-F238E27FC236}">
                <a16:creationId xmlns:a16="http://schemas.microsoft.com/office/drawing/2014/main" id="{7322CD5B-B867-4E03-AA12-D30B1F5A3D3D}"/>
              </a:ext>
            </a:extLst>
          </p:cNvPr>
          <p:cNvSpPr>
            <a:spLocks noGrp="1"/>
          </p:cNvSpPr>
          <p:nvPr>
            <p:ph idx="1"/>
          </p:nvPr>
        </p:nvSpPr>
        <p:spPr/>
        <p:txBody>
          <a:bodyPr/>
          <a:lstStyle/>
          <a:p>
            <a:pPr eaLnBrk="1" hangingPunct="1">
              <a:lnSpc>
                <a:spcPct val="80000"/>
              </a:lnSpc>
            </a:pPr>
            <a:r>
              <a:rPr lang="en-US" altLang="en-US">
                <a:solidFill>
                  <a:srgbClr val="1E1C11"/>
                </a:solidFill>
                <a:ea typeface="ＭＳ Ｐゴシック" panose="020B0600070205080204" pitchFamily="34" charset="-128"/>
              </a:rPr>
              <a:t>Create policy language with the following characteristics: </a:t>
            </a:r>
          </a:p>
          <a:p>
            <a:pPr lvl="1" eaLnBrk="1" hangingPunct="1">
              <a:lnSpc>
                <a:spcPct val="80000"/>
              </a:lnSpc>
            </a:pPr>
            <a:r>
              <a:rPr lang="en-US" altLang="en-US">
                <a:solidFill>
                  <a:srgbClr val="1E1C11"/>
                </a:solidFill>
                <a:ea typeface="ＭＳ Ｐゴシック" panose="020B0600070205080204" pitchFamily="34" charset="-128"/>
              </a:rPr>
              <a:t>Machine-understandable (or at least processable), </a:t>
            </a:r>
          </a:p>
          <a:p>
            <a:pPr lvl="1" eaLnBrk="1" hangingPunct="1">
              <a:lnSpc>
                <a:spcPct val="80000"/>
              </a:lnSpc>
            </a:pPr>
            <a:r>
              <a:rPr lang="en-US" altLang="en-US">
                <a:solidFill>
                  <a:srgbClr val="1E1C11"/>
                </a:solidFill>
                <a:ea typeface="ＭＳ Ｐゴシック" panose="020B0600070205080204" pitchFamily="34" charset="-128"/>
              </a:rPr>
              <a:t>Easy to combine/merge and compare </a:t>
            </a:r>
          </a:p>
          <a:p>
            <a:pPr lvl="1" eaLnBrk="1" hangingPunct="1">
              <a:lnSpc>
                <a:spcPct val="80000"/>
              </a:lnSpc>
            </a:pPr>
            <a:r>
              <a:rPr lang="en-US" altLang="en-US">
                <a:solidFill>
                  <a:srgbClr val="1E1C11"/>
                </a:solidFill>
                <a:ea typeface="ＭＳ Ｐゴシック" panose="020B0600070205080204" pitchFamily="34" charset="-128"/>
              </a:rPr>
              <a:t>Examples of policy statements are, “requires isolation between VMs”, “requires geographical isolation between VMs”, “requires physical separation between other communities/tenants that are in the same industry,” etc. </a:t>
            </a:r>
          </a:p>
          <a:p>
            <a:pPr lvl="1" eaLnBrk="1" hangingPunct="1">
              <a:lnSpc>
                <a:spcPct val="80000"/>
              </a:lnSpc>
            </a:pPr>
            <a:r>
              <a:rPr lang="en-US" altLang="en-US">
                <a:solidFill>
                  <a:srgbClr val="1E1C11"/>
                </a:solidFill>
                <a:ea typeface="ＭＳ Ｐゴシック" panose="020B0600070205080204" pitchFamily="34" charset="-128"/>
              </a:rPr>
              <a:t>Need a validation tool to check that the policy created in the standard language correctly reflects the policy creator’s intentions (i.e. that the policy language is semantically equivalent to the user’s intentions). </a:t>
            </a:r>
          </a:p>
          <a:p>
            <a:endParaRPr lang="en-US" altLang="en-US">
              <a:solidFill>
                <a:srgbClr val="1E1C11"/>
              </a:solidFill>
              <a:ea typeface="ＭＳ Ｐゴシック" panose="020B0600070205080204" pitchFamily="34" charset="-128"/>
            </a:endParaRPr>
          </a:p>
        </p:txBody>
      </p:sp>
      <p:sp>
        <p:nvSpPr>
          <p:cNvPr id="94212" name="Slide Number Placeholder 3">
            <a:extLst>
              <a:ext uri="{FF2B5EF4-FFF2-40B4-BE49-F238E27FC236}">
                <a16:creationId xmlns:a16="http://schemas.microsoft.com/office/drawing/2014/main" id="{C162B3EF-0139-4DE6-B797-CCFFAD74AC3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4270D8F5-8257-4320-BE3C-678478B77AF1}" type="slidenum">
              <a:rPr lang="en-US" altLang="en-US" sz="1200">
                <a:solidFill>
                  <a:srgbClr val="898989"/>
                </a:solidFill>
                <a:latin typeface="Calibri" panose="020F0502020204030204" pitchFamily="34" charset="0"/>
              </a:rPr>
              <a:pPr eaLnBrk="1" hangingPunct="1"/>
              <a:t>52</a:t>
            </a:fld>
            <a:endParaRPr lang="en-US" altLang="en-US" sz="1200">
              <a:solidFill>
                <a:srgbClr val="898989"/>
              </a:solidFill>
              <a:latin typeface="Calibri" panose="020F0502020204030204" pitchFamily="3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E5E5E9D8-AAC7-480D-9750-E51CDBC1BC82}"/>
              </a:ext>
            </a:extLst>
          </p:cNvPr>
          <p:cNvSpPr>
            <a:spLocks noGrp="1" noChangeArrowheads="1"/>
          </p:cNvSpPr>
          <p:nvPr>
            <p:ph type="title"/>
          </p:nvPr>
        </p:nvSpPr>
        <p:spPr/>
        <p:txBody>
          <a:bodyPr/>
          <a:lstStyle/>
          <a:p>
            <a:pPr eaLnBrk="1" hangingPunct="1">
              <a:defRPr/>
            </a:pPr>
            <a:r>
              <a:rPr lang="en-US" dirty="0">
                <a:ea typeface="+mj-ea"/>
              </a:rPr>
              <a:t>Minimize Lack of Trust: Certification</a:t>
            </a:r>
          </a:p>
        </p:txBody>
      </p:sp>
      <p:sp>
        <p:nvSpPr>
          <p:cNvPr id="14339" name="Rectangle 3">
            <a:extLst>
              <a:ext uri="{FF2B5EF4-FFF2-40B4-BE49-F238E27FC236}">
                <a16:creationId xmlns:a16="http://schemas.microsoft.com/office/drawing/2014/main" id="{38662745-00CB-45BF-BBF0-2C0CADDC34BA}"/>
              </a:ext>
            </a:extLst>
          </p:cNvPr>
          <p:cNvSpPr>
            <a:spLocks noGrp="1" noChangeArrowheads="1"/>
          </p:cNvSpPr>
          <p:nvPr>
            <p:ph idx="1"/>
          </p:nvPr>
        </p:nvSpPr>
        <p:spPr/>
        <p:txBody>
          <a:bodyPr/>
          <a:lstStyle/>
          <a:p>
            <a:pPr eaLnBrk="1" hangingPunct="1">
              <a:lnSpc>
                <a:spcPct val="90000"/>
              </a:lnSpc>
              <a:defRPr/>
            </a:pPr>
            <a:r>
              <a:rPr lang="en-US" sz="2800" dirty="0">
                <a:ea typeface="+mn-ea"/>
                <a:cs typeface="+mn-cs"/>
              </a:rPr>
              <a:t>Certification</a:t>
            </a:r>
          </a:p>
          <a:p>
            <a:pPr lvl="1" eaLnBrk="1" hangingPunct="1">
              <a:lnSpc>
                <a:spcPct val="90000"/>
              </a:lnSpc>
              <a:defRPr/>
            </a:pPr>
            <a:r>
              <a:rPr lang="en-US" dirty="0">
                <a:ea typeface="+mn-ea"/>
              </a:rPr>
              <a:t>Some form of reputable, independent, comparable assessment and description of security features and assurance</a:t>
            </a:r>
          </a:p>
          <a:p>
            <a:pPr lvl="1" eaLnBrk="1" hangingPunct="1">
              <a:lnSpc>
                <a:spcPct val="90000"/>
              </a:lnSpc>
              <a:defRPr/>
            </a:pPr>
            <a:r>
              <a:rPr lang="en-US" dirty="0">
                <a:ea typeface="+mn-ea"/>
              </a:rPr>
              <a:t>Sarbanes-Oxley, DIACAP, DISTCAP, etc (are they sufficient for a cloud environment?)</a:t>
            </a:r>
          </a:p>
          <a:p>
            <a:pPr eaLnBrk="1" hangingPunct="1">
              <a:lnSpc>
                <a:spcPct val="90000"/>
              </a:lnSpc>
              <a:defRPr/>
            </a:pPr>
            <a:r>
              <a:rPr lang="en-US" sz="2800" dirty="0">
                <a:ea typeface="+mn-ea"/>
                <a:cs typeface="+mn-cs"/>
              </a:rPr>
              <a:t>Risk assessment</a:t>
            </a:r>
          </a:p>
          <a:p>
            <a:pPr lvl="1" eaLnBrk="1" hangingPunct="1">
              <a:lnSpc>
                <a:spcPct val="90000"/>
              </a:lnSpc>
              <a:defRPr/>
            </a:pPr>
            <a:r>
              <a:rPr lang="en-US" dirty="0">
                <a:ea typeface="+mn-ea"/>
              </a:rPr>
              <a:t>Performed by certified third parties</a:t>
            </a:r>
          </a:p>
          <a:p>
            <a:pPr lvl="1" eaLnBrk="1" hangingPunct="1">
              <a:lnSpc>
                <a:spcPct val="90000"/>
              </a:lnSpc>
              <a:defRPr/>
            </a:pPr>
            <a:r>
              <a:rPr lang="en-US" dirty="0">
                <a:ea typeface="+mn-ea"/>
              </a:rPr>
              <a:t>Provides consumers with additional assurance</a:t>
            </a:r>
          </a:p>
        </p:txBody>
      </p:sp>
      <p:sp>
        <p:nvSpPr>
          <p:cNvPr id="2" name="Slide Number Placeholder 1">
            <a:extLst>
              <a:ext uri="{FF2B5EF4-FFF2-40B4-BE49-F238E27FC236}">
                <a16:creationId xmlns:a16="http://schemas.microsoft.com/office/drawing/2014/main" id="{BD7A74B7-062C-4141-9D1D-7E14F418C772}"/>
              </a:ext>
            </a:extLst>
          </p:cNvPr>
          <p:cNvSpPr>
            <a:spLocks noGrp="1"/>
          </p:cNvSpPr>
          <p:nvPr>
            <p:ph type="sldNum" sz="quarter" idx="12"/>
          </p:nvPr>
        </p:nvSpPr>
        <p:spPr/>
        <p:txBody>
          <a:bodyPr/>
          <a:lstStyle/>
          <a:p>
            <a:fld id="{C3802F7D-CE2A-4257-9499-27268CCBAA3C}" type="slidenum">
              <a:rPr lang="en-US" altLang="en-US" smtClean="0"/>
              <a:pPr/>
              <a:t>53</a:t>
            </a:fld>
            <a:endParaRPr lang="en-US"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97D7FE45-6CCA-4B60-B9B4-A4C8AAE0AB08}"/>
              </a:ext>
            </a:extLst>
          </p:cNvPr>
          <p:cNvSpPr>
            <a:spLocks noGrp="1"/>
          </p:cNvSpPr>
          <p:nvPr>
            <p:ph type="title"/>
          </p:nvPr>
        </p:nvSpPr>
        <p:spPr/>
        <p:txBody>
          <a:bodyPr>
            <a:normAutofit fontScale="90000"/>
          </a:bodyPr>
          <a:lstStyle/>
          <a:p>
            <a:pPr eaLnBrk="1" hangingPunct="1"/>
            <a:r>
              <a:rPr lang="en-US" altLang="en-US" cap="none">
                <a:ea typeface="ＭＳ Ｐゴシック" panose="020B0600070205080204" pitchFamily="34" charset="-128"/>
              </a:rPr>
              <a:t>- MONITORING</a:t>
            </a:r>
            <a:br>
              <a:rPr lang="en-US" altLang="en-US" cap="none">
                <a:ea typeface="ＭＳ Ｐゴシック" panose="020B0600070205080204" pitchFamily="34" charset="-128"/>
              </a:rPr>
            </a:br>
            <a:r>
              <a:rPr lang="en-US" altLang="en-US" cap="none">
                <a:ea typeface="ＭＳ Ｐゴシック" panose="020B0600070205080204" pitchFamily="34" charset="-128"/>
              </a:rPr>
              <a:t>- UTILIZING DIFFERENT CLOUDS</a:t>
            </a:r>
            <a:br>
              <a:rPr lang="en-US" altLang="en-US" cap="none">
                <a:ea typeface="ＭＳ Ｐゴシック" panose="020B0600070205080204" pitchFamily="34" charset="-128"/>
              </a:rPr>
            </a:br>
            <a:r>
              <a:rPr lang="en-US" altLang="en-US" cap="none">
                <a:ea typeface="ＭＳ Ｐゴシック" panose="020B0600070205080204" pitchFamily="34" charset="-128"/>
              </a:rPr>
              <a:t>- ACCESS CONTROL MANAGEMENT</a:t>
            </a:r>
            <a:br>
              <a:rPr lang="en-US" altLang="en-US" cap="none">
                <a:ea typeface="ＭＳ Ｐゴシック" panose="020B0600070205080204" pitchFamily="34" charset="-128"/>
              </a:rPr>
            </a:br>
            <a:r>
              <a:rPr lang="en-US" altLang="en-US" cap="none">
                <a:ea typeface="ＭＳ Ｐゴシック" panose="020B0600070205080204" pitchFamily="34" charset="-128"/>
              </a:rPr>
              <a:t>- IDENTITY MANAGEMENT (IDM)</a:t>
            </a:r>
            <a:br>
              <a:rPr lang="en-US" altLang="en-US" cap="none">
                <a:ea typeface="ＭＳ Ｐゴシック" panose="020B0600070205080204" pitchFamily="34" charset="-128"/>
              </a:rPr>
            </a:br>
            <a:br>
              <a:rPr lang="en-US" altLang="en-US" cap="none">
                <a:ea typeface="ＭＳ Ｐゴシック" panose="020B0600070205080204" pitchFamily="34" charset="-128"/>
              </a:rPr>
            </a:br>
            <a:br>
              <a:rPr lang="en-US" altLang="en-US" cap="none">
                <a:ea typeface="ＭＳ Ｐゴシック" panose="020B0600070205080204" pitchFamily="34" charset="-128"/>
              </a:rPr>
            </a:br>
            <a:endParaRPr lang="en-US" altLang="en-US" cap="none">
              <a:ea typeface="ＭＳ Ｐゴシック" panose="020B0600070205080204" pitchFamily="34" charset="-128"/>
            </a:endParaRPr>
          </a:p>
        </p:txBody>
      </p:sp>
      <p:sp>
        <p:nvSpPr>
          <p:cNvPr id="3" name="Text Placeholder 2">
            <a:extLst>
              <a:ext uri="{FF2B5EF4-FFF2-40B4-BE49-F238E27FC236}">
                <a16:creationId xmlns:a16="http://schemas.microsoft.com/office/drawing/2014/main" id="{B0F6413C-1BC6-4ABF-920F-F6296B62466B}"/>
              </a:ext>
            </a:extLst>
          </p:cNvPr>
          <p:cNvSpPr>
            <a:spLocks noGrp="1"/>
          </p:cNvSpPr>
          <p:nvPr>
            <p:ph type="body" idx="1"/>
          </p:nvPr>
        </p:nvSpPr>
        <p:spPr>
          <a:xfrm>
            <a:off x="609600" y="762000"/>
            <a:ext cx="7772400" cy="1500188"/>
          </a:xfrm>
        </p:spPr>
        <p:txBody>
          <a:bodyPr/>
          <a:lstStyle/>
          <a:p>
            <a:r>
              <a:rPr lang="en-US" altLang="en-US">
                <a:solidFill>
                  <a:srgbClr val="898989"/>
                </a:solidFill>
                <a:ea typeface="ＭＳ Ｐゴシック" panose="020B0600070205080204" pitchFamily="34" charset="-128"/>
              </a:rPr>
              <a:t>Minimize Loss of Control </a:t>
            </a:r>
          </a:p>
        </p:txBody>
      </p:sp>
      <p:sp>
        <p:nvSpPr>
          <p:cNvPr id="96260" name="Slide Number Placeholder 3">
            <a:extLst>
              <a:ext uri="{FF2B5EF4-FFF2-40B4-BE49-F238E27FC236}">
                <a16:creationId xmlns:a16="http://schemas.microsoft.com/office/drawing/2014/main" id="{6C62CE4E-EAF7-45DE-9C31-A5D35049041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6B0B4B1D-EC82-4752-9B3A-77AC71932651}" type="slidenum">
              <a:rPr lang="en-US" altLang="en-US" sz="1200">
                <a:solidFill>
                  <a:srgbClr val="898989"/>
                </a:solidFill>
                <a:latin typeface="Calibri" panose="020F0502020204030204" pitchFamily="34" charset="0"/>
              </a:rPr>
              <a:pPr eaLnBrk="1" hangingPunct="1"/>
              <a:t>54</a:t>
            </a:fld>
            <a:endParaRPr lang="en-US" altLang="en-US" sz="1200">
              <a:solidFill>
                <a:srgbClr val="898989"/>
              </a:solidFill>
              <a:latin typeface="Calibri" panose="020F0502020204030204"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4732C307-6951-47A6-A566-3E9FB4CC2F47}"/>
              </a:ext>
            </a:extLst>
          </p:cNvPr>
          <p:cNvSpPr>
            <a:spLocks noGrp="1" noChangeArrowheads="1"/>
          </p:cNvSpPr>
          <p:nvPr>
            <p:ph type="title"/>
          </p:nvPr>
        </p:nvSpPr>
        <p:spPr/>
        <p:txBody>
          <a:bodyPr/>
          <a:lstStyle/>
          <a:p>
            <a:pPr eaLnBrk="1" hangingPunct="1">
              <a:defRPr/>
            </a:pPr>
            <a:r>
              <a:rPr lang="en-US" dirty="0">
                <a:ea typeface="+mj-ea"/>
              </a:rPr>
              <a:t>Minimize Loss of Control</a:t>
            </a:r>
            <a:r>
              <a:rPr lang="en-US">
                <a:ea typeface="+mj-ea"/>
              </a:rPr>
              <a:t>: </a:t>
            </a:r>
            <a:br>
              <a:rPr lang="en-US">
                <a:ea typeface="+mj-ea"/>
              </a:rPr>
            </a:br>
            <a:r>
              <a:rPr lang="en-US">
                <a:ea typeface="+mj-ea"/>
              </a:rPr>
              <a:t>Monitoring</a:t>
            </a:r>
            <a:endParaRPr lang="en-US" dirty="0">
              <a:ea typeface="+mj-ea"/>
            </a:endParaRPr>
          </a:p>
        </p:txBody>
      </p:sp>
      <p:sp>
        <p:nvSpPr>
          <p:cNvPr id="16387" name="Rectangle 3">
            <a:extLst>
              <a:ext uri="{FF2B5EF4-FFF2-40B4-BE49-F238E27FC236}">
                <a16:creationId xmlns:a16="http://schemas.microsoft.com/office/drawing/2014/main" id="{0EBDAD1E-E661-4D81-B789-462CB094914F}"/>
              </a:ext>
            </a:extLst>
          </p:cNvPr>
          <p:cNvSpPr>
            <a:spLocks noGrp="1" noChangeArrowheads="1"/>
          </p:cNvSpPr>
          <p:nvPr>
            <p:ph idx="1"/>
          </p:nvPr>
        </p:nvSpPr>
        <p:spPr>
          <a:xfrm>
            <a:off x="457200" y="1524000"/>
            <a:ext cx="8229600" cy="4953000"/>
          </a:xfrm>
        </p:spPr>
        <p:txBody>
          <a:bodyPr/>
          <a:lstStyle/>
          <a:p>
            <a:pPr eaLnBrk="1" hangingPunct="1">
              <a:lnSpc>
                <a:spcPct val="80000"/>
              </a:lnSpc>
              <a:defRPr/>
            </a:pPr>
            <a:r>
              <a:rPr lang="en-US" dirty="0">
                <a:ea typeface="+mn-ea"/>
                <a:cs typeface="+mn-cs"/>
              </a:rPr>
              <a:t>Cloud consumer needs situational awareness for critical applications</a:t>
            </a:r>
          </a:p>
          <a:p>
            <a:pPr lvl="1" eaLnBrk="1" hangingPunct="1">
              <a:lnSpc>
                <a:spcPct val="80000"/>
              </a:lnSpc>
              <a:defRPr/>
            </a:pPr>
            <a:r>
              <a:rPr lang="en-US" dirty="0">
                <a:ea typeface="+mn-ea"/>
              </a:rPr>
              <a:t>When underlying components fail, what is the effect of the failure to the mission logic</a:t>
            </a:r>
          </a:p>
          <a:p>
            <a:pPr lvl="1" eaLnBrk="1" hangingPunct="1">
              <a:lnSpc>
                <a:spcPct val="80000"/>
              </a:lnSpc>
              <a:defRPr/>
            </a:pPr>
            <a:r>
              <a:rPr lang="en-US" dirty="0">
                <a:ea typeface="+mn-ea"/>
              </a:rPr>
              <a:t>What recovery measures can be taken (by provider and consumer)</a:t>
            </a:r>
          </a:p>
          <a:p>
            <a:pPr eaLnBrk="1" hangingPunct="1">
              <a:lnSpc>
                <a:spcPct val="80000"/>
              </a:lnSpc>
              <a:defRPr/>
            </a:pPr>
            <a:r>
              <a:rPr lang="en-US" dirty="0">
                <a:ea typeface="+mn-ea"/>
                <a:cs typeface="+mn-cs"/>
              </a:rPr>
              <a:t>Requires an application-specific run-time monitoring and management tool for the consumer</a:t>
            </a:r>
          </a:p>
          <a:p>
            <a:pPr lvl="1" eaLnBrk="1" hangingPunct="1">
              <a:lnSpc>
                <a:spcPct val="80000"/>
              </a:lnSpc>
              <a:defRPr/>
            </a:pPr>
            <a:r>
              <a:rPr lang="en-US" dirty="0">
                <a:ea typeface="+mn-ea"/>
              </a:rPr>
              <a:t>The cloud consumer and cloud provider have different views of the system</a:t>
            </a:r>
          </a:p>
          <a:p>
            <a:pPr lvl="1" eaLnBrk="1" hangingPunct="1">
              <a:lnSpc>
                <a:spcPct val="80000"/>
              </a:lnSpc>
              <a:defRPr/>
            </a:pPr>
            <a:r>
              <a:rPr lang="en-US" dirty="0">
                <a:ea typeface="+mn-ea"/>
              </a:rPr>
              <a:t>Enable both the provider and tenants to monitor the components in the cloud that are under </a:t>
            </a:r>
            <a:r>
              <a:rPr lang="en-US">
                <a:ea typeface="+mn-ea"/>
              </a:rPr>
              <a:t>their control</a:t>
            </a:r>
            <a:endParaRPr lang="en-US" dirty="0">
              <a:ea typeface="+mn-ea"/>
            </a:endParaRPr>
          </a:p>
        </p:txBody>
      </p:sp>
      <p:sp>
        <p:nvSpPr>
          <p:cNvPr id="2" name="Slide Number Placeholder 1">
            <a:extLst>
              <a:ext uri="{FF2B5EF4-FFF2-40B4-BE49-F238E27FC236}">
                <a16:creationId xmlns:a16="http://schemas.microsoft.com/office/drawing/2014/main" id="{FCE4C505-2DCD-4B45-9E60-735820C27FCC}"/>
              </a:ext>
            </a:extLst>
          </p:cNvPr>
          <p:cNvSpPr>
            <a:spLocks noGrp="1"/>
          </p:cNvSpPr>
          <p:nvPr>
            <p:ph type="sldNum" sz="quarter" idx="12"/>
          </p:nvPr>
        </p:nvSpPr>
        <p:spPr/>
        <p:txBody>
          <a:bodyPr/>
          <a:lstStyle/>
          <a:p>
            <a:fld id="{C3802F7D-CE2A-4257-9499-27268CCBAA3C}" type="slidenum">
              <a:rPr lang="en-US" altLang="en-US" smtClean="0"/>
              <a:pPr/>
              <a:t>55</a:t>
            </a:fld>
            <a:endParaRPr lang="en-US"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9C81C-E464-41BE-A35E-28602A050818}"/>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Minimize Loss of Control: </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Monitoring (Cont.)</a:t>
            </a:r>
          </a:p>
        </p:txBody>
      </p:sp>
      <p:sp>
        <p:nvSpPr>
          <p:cNvPr id="99331" name="Slide Number Placeholder 3">
            <a:extLst>
              <a:ext uri="{FF2B5EF4-FFF2-40B4-BE49-F238E27FC236}">
                <a16:creationId xmlns:a16="http://schemas.microsoft.com/office/drawing/2014/main" id="{A6F12D2C-DF18-4302-9AA3-C713EAB1968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74D8EEA9-D47F-4F7E-AAEC-A0573AEEEBD9}" type="slidenum">
              <a:rPr lang="en-US" altLang="en-US" sz="1200">
                <a:solidFill>
                  <a:srgbClr val="898989"/>
                </a:solidFill>
                <a:latin typeface="Calibri" panose="020F0502020204030204" pitchFamily="34" charset="0"/>
              </a:rPr>
              <a:pPr eaLnBrk="1" hangingPunct="1"/>
              <a:t>56</a:t>
            </a:fld>
            <a:endParaRPr lang="en-US" altLang="en-US" sz="1200">
              <a:solidFill>
                <a:srgbClr val="898989"/>
              </a:solidFill>
              <a:latin typeface="Calibri" panose="020F0502020204030204" pitchFamily="34" charset="0"/>
            </a:endParaRPr>
          </a:p>
        </p:txBody>
      </p:sp>
      <p:sp>
        <p:nvSpPr>
          <p:cNvPr id="99332" name="Rectangle 3">
            <a:extLst>
              <a:ext uri="{FF2B5EF4-FFF2-40B4-BE49-F238E27FC236}">
                <a16:creationId xmlns:a16="http://schemas.microsoft.com/office/drawing/2014/main" id="{01745BA8-2112-442F-A989-78446A2F2B67}"/>
              </a:ext>
            </a:extLst>
          </p:cNvPr>
          <p:cNvSpPr txBox="1">
            <a:spLocks noChangeArrowheads="1"/>
          </p:cNvSpPr>
          <p:nvPr/>
        </p:nvSpPr>
        <p:spPr bwMode="auto">
          <a:xfrm>
            <a:off x="457200" y="1524000"/>
            <a:ext cx="8229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4161750" indent="-24161750"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lvl="1" eaLnBrk="1" hangingPunct="1">
              <a:lnSpc>
                <a:spcPct val="80000"/>
              </a:lnSpc>
              <a:spcBef>
                <a:spcPct val="20000"/>
              </a:spcBef>
              <a:buFont typeface="Arial" panose="020B0604020202020204" pitchFamily="34" charset="0"/>
              <a:buChar char="–"/>
            </a:pPr>
            <a:r>
              <a:rPr lang="en-US" altLang="en-US">
                <a:solidFill>
                  <a:srgbClr val="1E1C11"/>
                </a:solidFill>
                <a:latin typeface="Comic Sans MS" panose="030F0702030302020204" pitchFamily="66" charset="0"/>
              </a:rPr>
              <a:t>Provide mechanisms that enable the provider to act on attacks he can handle.</a:t>
            </a:r>
          </a:p>
          <a:p>
            <a:pPr lvl="2" eaLnBrk="1" hangingPunct="1">
              <a:lnSpc>
                <a:spcPct val="80000"/>
              </a:lnSpc>
              <a:spcBef>
                <a:spcPct val="20000"/>
              </a:spcBef>
              <a:buFont typeface="Arial" panose="020B0604020202020204" pitchFamily="34" charset="0"/>
              <a:buChar char="•"/>
            </a:pPr>
            <a:r>
              <a:rPr lang="en-US" altLang="en-US">
                <a:solidFill>
                  <a:srgbClr val="1E1C11"/>
                </a:solidFill>
                <a:latin typeface="Comic Sans MS" panose="030F0702030302020204" pitchFamily="66" charset="0"/>
              </a:rPr>
              <a:t>infrastructure remapping (create new or move existing fault domains)</a:t>
            </a:r>
          </a:p>
          <a:p>
            <a:pPr lvl="2" eaLnBrk="1" hangingPunct="1">
              <a:lnSpc>
                <a:spcPct val="80000"/>
              </a:lnSpc>
              <a:spcBef>
                <a:spcPct val="20000"/>
              </a:spcBef>
              <a:buFont typeface="Arial" panose="020B0604020202020204" pitchFamily="34" charset="0"/>
              <a:buChar char="•"/>
            </a:pPr>
            <a:r>
              <a:rPr lang="en-US" altLang="en-US">
                <a:solidFill>
                  <a:srgbClr val="1E1C11"/>
                </a:solidFill>
                <a:latin typeface="Comic Sans MS" panose="030F0702030302020204" pitchFamily="66" charset="0"/>
              </a:rPr>
              <a:t>shutting down offending components or targets (and assisting tenants with porting if necessary</a:t>
            </a:r>
          </a:p>
          <a:p>
            <a:pPr lvl="2" eaLnBrk="1" hangingPunct="1">
              <a:lnSpc>
                <a:spcPct val="80000"/>
              </a:lnSpc>
              <a:spcBef>
                <a:spcPct val="20000"/>
              </a:spcBef>
              <a:buFont typeface="Arial" panose="020B0604020202020204" pitchFamily="34" charset="0"/>
              <a:buChar char="•"/>
            </a:pPr>
            <a:r>
              <a:rPr lang="en-US" altLang="en-US">
                <a:solidFill>
                  <a:srgbClr val="1E1C11"/>
                </a:solidFill>
                <a:latin typeface="Comic Sans MS" panose="030F0702030302020204" pitchFamily="66" charset="0"/>
              </a:rPr>
              <a:t>Repairs</a:t>
            </a:r>
          </a:p>
          <a:p>
            <a:pPr lvl="1" eaLnBrk="1" hangingPunct="1">
              <a:lnSpc>
                <a:spcPct val="80000"/>
              </a:lnSpc>
              <a:spcBef>
                <a:spcPct val="20000"/>
              </a:spcBef>
              <a:buFont typeface="Arial" panose="020B0604020202020204" pitchFamily="34" charset="0"/>
              <a:buChar char="–"/>
            </a:pPr>
            <a:r>
              <a:rPr lang="en-US" altLang="en-US">
                <a:solidFill>
                  <a:srgbClr val="1E1C11"/>
                </a:solidFill>
                <a:latin typeface="Comic Sans MS" panose="030F0702030302020204" pitchFamily="66" charset="0"/>
              </a:rPr>
              <a:t>Provide mechanisms that enable the consumer to act on attacks that he can handle (application-level monitoring).</a:t>
            </a:r>
          </a:p>
          <a:p>
            <a:pPr lvl="2" eaLnBrk="1" hangingPunct="1">
              <a:lnSpc>
                <a:spcPct val="80000"/>
              </a:lnSpc>
              <a:spcBef>
                <a:spcPct val="20000"/>
              </a:spcBef>
              <a:buFont typeface="Arial" panose="020B0604020202020204" pitchFamily="34" charset="0"/>
              <a:buChar char="•"/>
            </a:pPr>
            <a:r>
              <a:rPr lang="en-US" altLang="en-US">
                <a:solidFill>
                  <a:srgbClr val="1E1C11"/>
                </a:solidFill>
                <a:latin typeface="Comic Sans MS" panose="030F0702030302020204" pitchFamily="66" charset="0"/>
              </a:rPr>
              <a:t>RAdAC (Risk-adaptable Access Control)</a:t>
            </a:r>
          </a:p>
          <a:p>
            <a:pPr lvl="2" eaLnBrk="1" hangingPunct="1">
              <a:lnSpc>
                <a:spcPct val="80000"/>
              </a:lnSpc>
              <a:spcBef>
                <a:spcPct val="20000"/>
              </a:spcBef>
              <a:buFont typeface="Arial" panose="020B0604020202020204" pitchFamily="34" charset="0"/>
              <a:buChar char="•"/>
            </a:pPr>
            <a:r>
              <a:rPr lang="en-US" altLang="en-US">
                <a:solidFill>
                  <a:srgbClr val="1E1C11"/>
                </a:solidFill>
                <a:latin typeface="Comic Sans MS" panose="030F0702030302020204" pitchFamily="66" charset="0"/>
              </a:rPr>
              <a:t>VM porting with remote attestation of target physical host</a:t>
            </a:r>
          </a:p>
          <a:p>
            <a:pPr lvl="2" eaLnBrk="1" hangingPunct="1">
              <a:lnSpc>
                <a:spcPct val="80000"/>
              </a:lnSpc>
              <a:spcBef>
                <a:spcPct val="20000"/>
              </a:spcBef>
              <a:buFont typeface="Arial" panose="020B0604020202020204" pitchFamily="34" charset="0"/>
              <a:buChar char="•"/>
            </a:pPr>
            <a:r>
              <a:rPr lang="en-US" altLang="en-US">
                <a:solidFill>
                  <a:srgbClr val="1E1C11"/>
                </a:solidFill>
                <a:latin typeface="Comic Sans MS" panose="030F0702030302020204" pitchFamily="66" charset="0"/>
              </a:rPr>
              <a:t>Provide ability to move the user’s application to another cloud</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A35E9567-E357-472D-BD39-74A174A86ADF}"/>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Minimize Loss of Control: </a:t>
            </a:r>
            <a:br>
              <a:rPr lang="en-US" altLang="en-US">
                <a:ea typeface="ＭＳ Ｐゴシック" panose="020B0600070205080204" pitchFamily="34" charset="-128"/>
              </a:rPr>
            </a:br>
            <a:r>
              <a:rPr lang="en-US" altLang="en-US">
                <a:ea typeface="ＭＳ Ｐゴシック" panose="020B0600070205080204" pitchFamily="34" charset="-128"/>
              </a:rPr>
              <a:t>Utilize Different Clouds</a:t>
            </a:r>
          </a:p>
        </p:txBody>
      </p:sp>
      <p:sp>
        <p:nvSpPr>
          <p:cNvPr id="100355" name="Rectangle 3">
            <a:extLst>
              <a:ext uri="{FF2B5EF4-FFF2-40B4-BE49-F238E27FC236}">
                <a16:creationId xmlns:a16="http://schemas.microsoft.com/office/drawing/2014/main" id="{9BDE3F89-9409-4784-AC7D-4D96EF60CB32}"/>
              </a:ext>
            </a:extLst>
          </p:cNvPr>
          <p:cNvSpPr>
            <a:spLocks noGrp="1" noChangeArrowheads="1"/>
          </p:cNvSpPr>
          <p:nvPr>
            <p:ph type="body" idx="4294967295"/>
          </p:nvPr>
        </p:nvSpPr>
        <p:spPr>
          <a:xfrm>
            <a:off x="0" y="1600200"/>
            <a:ext cx="8229600" cy="4525963"/>
          </a:xfrm>
        </p:spPr>
        <p:txBody>
          <a:bodyPr/>
          <a:lstStyle/>
          <a:p>
            <a:pPr eaLnBrk="1" hangingPunct="1">
              <a:lnSpc>
                <a:spcPct val="80000"/>
              </a:lnSpc>
            </a:pPr>
            <a:r>
              <a:rPr lang="en-US" altLang="en-US">
                <a:ea typeface="ＭＳ Ｐゴシック" panose="020B0600070205080204" pitchFamily="34" charset="-128"/>
              </a:rPr>
              <a:t>The concept of ‘Don’t put all your eggs in one basket’</a:t>
            </a:r>
          </a:p>
          <a:p>
            <a:pPr lvl="1" eaLnBrk="1" hangingPunct="1">
              <a:lnSpc>
                <a:spcPct val="80000"/>
              </a:lnSpc>
            </a:pPr>
            <a:r>
              <a:rPr lang="en-US" altLang="en-US" sz="2000">
                <a:ea typeface="ＭＳ Ｐゴシック" panose="020B0600070205080204" pitchFamily="34" charset="-128"/>
              </a:rPr>
              <a:t>Consumer may use services from different clouds through an intra-cloud or multi-cloud architecture</a:t>
            </a:r>
          </a:p>
          <a:p>
            <a:pPr lvl="1" eaLnBrk="1" hangingPunct="1">
              <a:lnSpc>
                <a:spcPct val="80000"/>
              </a:lnSpc>
            </a:pPr>
            <a:r>
              <a:rPr lang="en-US" altLang="en-US" sz="2000">
                <a:ea typeface="ＭＳ Ｐゴシック" panose="020B0600070205080204" pitchFamily="34" charset="-128"/>
              </a:rPr>
              <a:t>Propose a multi-cloud or intra-cloud architecture in which consumers</a:t>
            </a:r>
          </a:p>
          <a:p>
            <a:pPr lvl="2" eaLnBrk="1" hangingPunct="1">
              <a:lnSpc>
                <a:spcPct val="80000"/>
              </a:lnSpc>
            </a:pPr>
            <a:r>
              <a:rPr lang="en-US" altLang="en-US" sz="1800">
                <a:ea typeface="ＭＳ Ｐゴシック" panose="020B0600070205080204" pitchFamily="34" charset="-128"/>
              </a:rPr>
              <a:t>Spread the risk</a:t>
            </a:r>
          </a:p>
          <a:p>
            <a:pPr lvl="2" eaLnBrk="1" hangingPunct="1">
              <a:lnSpc>
                <a:spcPct val="80000"/>
              </a:lnSpc>
            </a:pPr>
            <a:r>
              <a:rPr lang="en-US" altLang="en-US" sz="1800">
                <a:ea typeface="ＭＳ Ｐゴシック" panose="020B0600070205080204" pitchFamily="34" charset="-128"/>
              </a:rPr>
              <a:t>Increase redundancy (per-task or per-application)</a:t>
            </a:r>
          </a:p>
          <a:p>
            <a:pPr lvl="2" eaLnBrk="1" hangingPunct="1">
              <a:lnSpc>
                <a:spcPct val="80000"/>
              </a:lnSpc>
            </a:pPr>
            <a:r>
              <a:rPr lang="en-US" altLang="en-US" sz="1800">
                <a:ea typeface="ＭＳ Ｐゴシック" panose="020B0600070205080204" pitchFamily="34" charset="-128"/>
              </a:rPr>
              <a:t>Increase chance of mission completion for critical applications</a:t>
            </a:r>
          </a:p>
          <a:p>
            <a:pPr lvl="1" eaLnBrk="1" hangingPunct="1">
              <a:lnSpc>
                <a:spcPct val="80000"/>
              </a:lnSpc>
            </a:pPr>
            <a:r>
              <a:rPr lang="en-US" altLang="en-US" sz="2000">
                <a:ea typeface="ＭＳ Ｐゴシック" panose="020B0600070205080204" pitchFamily="34" charset="-128"/>
              </a:rPr>
              <a:t>Possible issues to consider:</a:t>
            </a:r>
          </a:p>
          <a:p>
            <a:pPr lvl="2" eaLnBrk="1" hangingPunct="1">
              <a:lnSpc>
                <a:spcPct val="80000"/>
              </a:lnSpc>
            </a:pPr>
            <a:r>
              <a:rPr lang="en-US" altLang="en-US" sz="1800">
                <a:ea typeface="ＭＳ Ｐゴシック" panose="020B0600070205080204" pitchFamily="34" charset="-128"/>
              </a:rPr>
              <a:t>Policy incompatibility (combined, what is the overarching policy?)</a:t>
            </a:r>
          </a:p>
          <a:p>
            <a:pPr lvl="2" eaLnBrk="1" hangingPunct="1">
              <a:lnSpc>
                <a:spcPct val="80000"/>
              </a:lnSpc>
            </a:pPr>
            <a:r>
              <a:rPr lang="en-US" altLang="en-US" sz="1800">
                <a:ea typeface="ＭＳ Ｐゴシック" panose="020B0600070205080204" pitchFamily="34" charset="-128"/>
              </a:rPr>
              <a:t>Data dependency between clouds</a:t>
            </a:r>
          </a:p>
          <a:p>
            <a:pPr lvl="2" eaLnBrk="1" hangingPunct="1">
              <a:lnSpc>
                <a:spcPct val="80000"/>
              </a:lnSpc>
            </a:pPr>
            <a:r>
              <a:rPr lang="en-US" altLang="en-US" sz="1800">
                <a:ea typeface="ＭＳ Ｐゴシック" panose="020B0600070205080204" pitchFamily="34" charset="-128"/>
              </a:rPr>
              <a:t>Differing data semantics across clouds</a:t>
            </a:r>
          </a:p>
          <a:p>
            <a:pPr lvl="2" eaLnBrk="1" hangingPunct="1">
              <a:lnSpc>
                <a:spcPct val="80000"/>
              </a:lnSpc>
            </a:pPr>
            <a:r>
              <a:rPr lang="en-US" altLang="en-US" sz="1800">
                <a:ea typeface="ＭＳ Ｐゴシック" panose="020B0600070205080204" pitchFamily="34" charset="-128"/>
              </a:rPr>
              <a:t>Knowing when to utilize the redundancy feature (monitoring technology)</a:t>
            </a:r>
          </a:p>
          <a:p>
            <a:pPr lvl="2" eaLnBrk="1" hangingPunct="1">
              <a:lnSpc>
                <a:spcPct val="80000"/>
              </a:lnSpc>
            </a:pPr>
            <a:r>
              <a:rPr lang="en-US" altLang="en-US" sz="1800">
                <a:ea typeface="ＭＳ Ｐゴシック" panose="020B0600070205080204" pitchFamily="34" charset="-128"/>
              </a:rPr>
              <a:t>Is it worth it to spread your sensitive data across multiple clouds?</a:t>
            </a:r>
          </a:p>
          <a:p>
            <a:pPr lvl="3" eaLnBrk="1" hangingPunct="1">
              <a:lnSpc>
                <a:spcPct val="80000"/>
              </a:lnSpc>
            </a:pPr>
            <a:r>
              <a:rPr lang="en-US" altLang="en-US" sz="1600">
                <a:ea typeface="ＭＳ Ｐゴシック" panose="020B0600070205080204" pitchFamily="34" charset="-128"/>
              </a:rPr>
              <a:t>Redundancy could increase risk of exposure</a:t>
            </a:r>
          </a:p>
        </p:txBody>
      </p:sp>
      <p:sp>
        <p:nvSpPr>
          <p:cNvPr id="2" name="Slide Number Placeholder 1">
            <a:extLst>
              <a:ext uri="{FF2B5EF4-FFF2-40B4-BE49-F238E27FC236}">
                <a16:creationId xmlns:a16="http://schemas.microsoft.com/office/drawing/2014/main" id="{AA33B44D-AB46-44BD-AA55-BE1345B42BA2}"/>
              </a:ext>
            </a:extLst>
          </p:cNvPr>
          <p:cNvSpPr>
            <a:spLocks noGrp="1"/>
          </p:cNvSpPr>
          <p:nvPr>
            <p:ph type="sldNum" sz="quarter" idx="12"/>
          </p:nvPr>
        </p:nvSpPr>
        <p:spPr/>
        <p:txBody>
          <a:bodyPr/>
          <a:lstStyle/>
          <a:p>
            <a:fld id="{BBF34CF1-6414-4F2C-B722-07A3458596E1}" type="slidenum">
              <a:rPr lang="en-US" altLang="en-US" smtClean="0"/>
              <a:pPr/>
              <a:t>57</a:t>
            </a:fld>
            <a:endParaRPr lang="en-US"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64002BF5-AE4B-42A1-97C2-E592196E16C3}"/>
              </a:ext>
            </a:extLst>
          </p:cNvPr>
          <p:cNvSpPr>
            <a:spLocks noGrp="1" noChangeArrowheads="1"/>
          </p:cNvSpPr>
          <p:nvPr>
            <p:ph type="title"/>
          </p:nvPr>
        </p:nvSpPr>
        <p:spPr>
          <a:xfrm>
            <a:off x="457200" y="274638"/>
            <a:ext cx="8229600" cy="792162"/>
          </a:xfrm>
        </p:spPr>
        <p:txBody>
          <a:bodyPr>
            <a:noAutofit/>
          </a:bodyPr>
          <a:lstStyle/>
          <a:p>
            <a:pPr eaLnBrk="1" hangingPunct="1">
              <a:defRPr/>
            </a:pPr>
            <a:r>
              <a:rPr lang="en-US" dirty="0">
                <a:ea typeface="+mj-ea"/>
              </a:rPr>
              <a:t>Minimize Loss of Control: </a:t>
            </a:r>
            <a:br>
              <a:rPr lang="en-US" dirty="0">
                <a:ea typeface="+mj-ea"/>
              </a:rPr>
            </a:br>
            <a:r>
              <a:rPr lang="en-US" dirty="0">
                <a:ea typeface="+mj-ea"/>
              </a:rPr>
              <a:t>Access Control</a:t>
            </a:r>
          </a:p>
        </p:txBody>
      </p:sp>
      <p:sp>
        <p:nvSpPr>
          <p:cNvPr id="102403" name="Rectangle 3">
            <a:extLst>
              <a:ext uri="{FF2B5EF4-FFF2-40B4-BE49-F238E27FC236}">
                <a16:creationId xmlns:a16="http://schemas.microsoft.com/office/drawing/2014/main" id="{4DE24975-FEE9-4F85-882C-2E22C8331B79}"/>
              </a:ext>
            </a:extLst>
          </p:cNvPr>
          <p:cNvSpPr>
            <a:spLocks noGrp="1" noChangeArrowheads="1"/>
          </p:cNvSpPr>
          <p:nvPr>
            <p:ph idx="1"/>
          </p:nvPr>
        </p:nvSpPr>
        <p:spPr>
          <a:xfrm>
            <a:off x="457200" y="1265238"/>
            <a:ext cx="8229600" cy="5059362"/>
          </a:xfrm>
        </p:spPr>
        <p:txBody>
          <a:bodyPr/>
          <a:lstStyle/>
          <a:p>
            <a:pPr eaLnBrk="1" hangingPunct="1">
              <a:lnSpc>
                <a:spcPct val="80000"/>
              </a:lnSpc>
            </a:pPr>
            <a:r>
              <a:rPr lang="en-US" altLang="en-US">
                <a:solidFill>
                  <a:srgbClr val="1E1C11"/>
                </a:solidFill>
                <a:ea typeface="ＭＳ Ｐゴシック" panose="020B0600070205080204" pitchFamily="34" charset="-128"/>
              </a:rPr>
              <a:t>Many possible layers of access control</a:t>
            </a:r>
          </a:p>
          <a:p>
            <a:pPr lvl="1" eaLnBrk="1" hangingPunct="1">
              <a:lnSpc>
                <a:spcPct val="80000"/>
              </a:lnSpc>
            </a:pPr>
            <a:r>
              <a:rPr lang="en-US" altLang="en-US" sz="2000">
                <a:solidFill>
                  <a:srgbClr val="1E1C11"/>
                </a:solidFill>
                <a:ea typeface="ＭＳ Ｐゴシック" panose="020B0600070205080204" pitchFamily="34" charset="-128"/>
              </a:rPr>
              <a:t>E.g. access to the cloud, access to servers, access to services, access to databases (direct and queries via web services), access to VMs, and access to objects within a VM</a:t>
            </a:r>
          </a:p>
          <a:p>
            <a:pPr lvl="1" eaLnBrk="1" hangingPunct="1">
              <a:lnSpc>
                <a:spcPct val="80000"/>
              </a:lnSpc>
            </a:pPr>
            <a:r>
              <a:rPr lang="en-US" altLang="en-US" sz="2000">
                <a:solidFill>
                  <a:srgbClr val="1E1C11"/>
                </a:solidFill>
                <a:ea typeface="ＭＳ Ｐゴシック" panose="020B0600070205080204" pitchFamily="34" charset="-128"/>
              </a:rPr>
              <a:t>Depending on the deployment model used, some of these will be controlled by the provider and others by the consumer </a:t>
            </a:r>
          </a:p>
          <a:p>
            <a:pPr eaLnBrk="1" hangingPunct="1">
              <a:lnSpc>
                <a:spcPct val="80000"/>
              </a:lnSpc>
            </a:pPr>
            <a:r>
              <a:rPr lang="en-US" altLang="en-US">
                <a:solidFill>
                  <a:srgbClr val="1E1C11"/>
                </a:solidFill>
                <a:ea typeface="ＭＳ Ｐゴシック" panose="020B0600070205080204" pitchFamily="34" charset="-128"/>
              </a:rPr>
              <a:t>Regardless of deployment model, provider needs to manage the user authentication and access control procedures (to the cloud) </a:t>
            </a:r>
          </a:p>
          <a:p>
            <a:pPr lvl="1" eaLnBrk="1" hangingPunct="1">
              <a:lnSpc>
                <a:spcPct val="80000"/>
              </a:lnSpc>
            </a:pPr>
            <a:r>
              <a:rPr lang="en-US" altLang="en-US" sz="2000">
                <a:solidFill>
                  <a:srgbClr val="1E1C11"/>
                </a:solidFill>
                <a:ea typeface="ＭＳ Ｐゴシック" panose="020B0600070205080204" pitchFamily="34" charset="-128"/>
              </a:rPr>
              <a:t>Federated Identity Management: access control management burden still lies with the provider </a:t>
            </a:r>
          </a:p>
          <a:p>
            <a:pPr lvl="1" eaLnBrk="1" hangingPunct="1">
              <a:lnSpc>
                <a:spcPct val="80000"/>
              </a:lnSpc>
            </a:pPr>
            <a:r>
              <a:rPr lang="en-US" altLang="en-US" sz="2000">
                <a:solidFill>
                  <a:srgbClr val="1E1C11"/>
                </a:solidFill>
                <a:ea typeface="ＭＳ Ｐゴシック" panose="020B0600070205080204" pitchFamily="34" charset="-128"/>
              </a:rPr>
              <a:t>Requires user to place a large amount of trust on the provider in terms of security, management, and maintenance of access control policies. This can be burdensome when numerous users from different organizations with different access control policies, are involved</a:t>
            </a:r>
          </a:p>
        </p:txBody>
      </p:sp>
      <p:sp>
        <p:nvSpPr>
          <p:cNvPr id="2" name="Slide Number Placeholder 1">
            <a:extLst>
              <a:ext uri="{FF2B5EF4-FFF2-40B4-BE49-F238E27FC236}">
                <a16:creationId xmlns:a16="http://schemas.microsoft.com/office/drawing/2014/main" id="{DEB025E2-2154-4A7D-A679-73476D11D995}"/>
              </a:ext>
            </a:extLst>
          </p:cNvPr>
          <p:cNvSpPr>
            <a:spLocks noGrp="1"/>
          </p:cNvSpPr>
          <p:nvPr>
            <p:ph type="sldNum" sz="quarter" idx="12"/>
          </p:nvPr>
        </p:nvSpPr>
        <p:spPr/>
        <p:txBody>
          <a:bodyPr/>
          <a:lstStyle/>
          <a:p>
            <a:fld id="{C3802F7D-CE2A-4257-9499-27268CCBAA3C}" type="slidenum">
              <a:rPr lang="en-US" altLang="en-US" smtClean="0"/>
              <a:pPr/>
              <a:t>58</a:t>
            </a:fld>
            <a:endParaRPr lang="en-US"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6192C-A0ED-4783-9F60-F8757079F140}"/>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Minimize Loss of Control: </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Access Control (Cont.)</a:t>
            </a:r>
          </a:p>
        </p:txBody>
      </p:sp>
      <p:sp>
        <p:nvSpPr>
          <p:cNvPr id="104451" name="Slide Number Placeholder 3">
            <a:extLst>
              <a:ext uri="{FF2B5EF4-FFF2-40B4-BE49-F238E27FC236}">
                <a16:creationId xmlns:a16="http://schemas.microsoft.com/office/drawing/2014/main" id="{49AC9E1F-A869-4205-9853-228DDAD1C1F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8C9C1847-D7BE-4C86-BF73-E7975B96AD82}" type="slidenum">
              <a:rPr lang="en-US" altLang="en-US" sz="1200">
                <a:solidFill>
                  <a:srgbClr val="898989"/>
                </a:solidFill>
                <a:latin typeface="Calibri" panose="020F0502020204030204" pitchFamily="34" charset="0"/>
              </a:rPr>
              <a:pPr eaLnBrk="1" hangingPunct="1"/>
              <a:t>59</a:t>
            </a:fld>
            <a:endParaRPr lang="en-US" altLang="en-US" sz="1200">
              <a:solidFill>
                <a:srgbClr val="898989"/>
              </a:solidFill>
              <a:latin typeface="Calibri" panose="020F0502020204030204" pitchFamily="34" charset="0"/>
            </a:endParaRPr>
          </a:p>
        </p:txBody>
      </p:sp>
      <p:sp>
        <p:nvSpPr>
          <p:cNvPr id="104452" name="Rectangle 3">
            <a:extLst>
              <a:ext uri="{FF2B5EF4-FFF2-40B4-BE49-F238E27FC236}">
                <a16:creationId xmlns:a16="http://schemas.microsoft.com/office/drawing/2014/main" id="{47F26D5E-FB22-42B8-AC2D-B94A4DC0C9BD}"/>
              </a:ext>
            </a:extLst>
          </p:cNvPr>
          <p:cNvSpPr txBox="1">
            <a:spLocks noChangeArrowheads="1"/>
          </p:cNvSpPr>
          <p:nvPr/>
        </p:nvSpPr>
        <p:spPr bwMode="auto">
          <a:xfrm>
            <a:off x="457200" y="1447800"/>
            <a:ext cx="8229600" cy="505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lnSpc>
                <a:spcPct val="80000"/>
              </a:lnSpc>
              <a:spcBef>
                <a:spcPct val="20000"/>
              </a:spcBef>
              <a:buFont typeface="Arial" panose="020B0604020202020204" pitchFamily="34" charset="0"/>
              <a:buChar char="•"/>
            </a:pPr>
            <a:r>
              <a:rPr lang="en-US" altLang="en-US">
                <a:solidFill>
                  <a:srgbClr val="1E1C11"/>
                </a:solidFill>
                <a:latin typeface="Comic Sans MS" panose="030F0702030302020204" pitchFamily="66" charset="0"/>
              </a:rPr>
              <a:t>Consumer-managed access control </a:t>
            </a:r>
          </a:p>
          <a:p>
            <a:pPr lvl="1" eaLnBrk="1" hangingPunct="1">
              <a:lnSpc>
                <a:spcPct val="80000"/>
              </a:lnSpc>
              <a:spcBef>
                <a:spcPct val="20000"/>
              </a:spcBef>
              <a:buFont typeface="Arial" panose="020B0604020202020204" pitchFamily="34" charset="0"/>
              <a:buChar char="–"/>
            </a:pPr>
            <a:r>
              <a:rPr lang="en-US" altLang="en-US">
                <a:solidFill>
                  <a:srgbClr val="1E1C11"/>
                </a:solidFill>
                <a:latin typeface="Comic Sans MS" panose="030F0702030302020204" pitchFamily="66" charset="0"/>
              </a:rPr>
              <a:t>Consumer retains decision-making process to retain some control, requiring less trust of the provider (i.e. PDP is in consumer’s domain)</a:t>
            </a:r>
          </a:p>
          <a:p>
            <a:pPr lvl="1" eaLnBrk="1" hangingPunct="1">
              <a:lnSpc>
                <a:spcPct val="80000"/>
              </a:lnSpc>
              <a:spcBef>
                <a:spcPct val="20000"/>
              </a:spcBef>
              <a:buFont typeface="Arial" panose="020B0604020202020204" pitchFamily="34" charset="0"/>
              <a:buChar char="–"/>
            </a:pPr>
            <a:r>
              <a:rPr lang="en-US" altLang="en-US">
                <a:solidFill>
                  <a:srgbClr val="1E1C11"/>
                </a:solidFill>
                <a:latin typeface="Comic Sans MS" panose="030F0702030302020204" pitchFamily="66" charset="0"/>
              </a:rPr>
              <a:t>Requires the client and provider to have a pre-existing trust relationship, as well as a pre-negotiated standard way of describing resources, users, and access decisions between the cloud provider and consumer. It also needs to be able to guarantee that the provider will uphold the consumer-side’s access decisions.</a:t>
            </a:r>
          </a:p>
          <a:p>
            <a:pPr lvl="1" eaLnBrk="1" hangingPunct="1">
              <a:lnSpc>
                <a:spcPct val="80000"/>
              </a:lnSpc>
              <a:spcBef>
                <a:spcPct val="20000"/>
              </a:spcBef>
              <a:buFont typeface="Arial" panose="020B0604020202020204" pitchFamily="34" charset="0"/>
              <a:buChar char="–"/>
            </a:pPr>
            <a:r>
              <a:rPr lang="en-US" altLang="en-US">
                <a:solidFill>
                  <a:srgbClr val="1E1C11"/>
                </a:solidFill>
                <a:latin typeface="Comic Sans MS" panose="030F0702030302020204" pitchFamily="66" charset="0"/>
              </a:rPr>
              <a:t>Should be at least as secure as the traditional access control model. </a:t>
            </a:r>
          </a:p>
          <a:p>
            <a:pPr lvl="1" eaLnBrk="1" hangingPunct="1">
              <a:lnSpc>
                <a:spcPct val="80000"/>
              </a:lnSpc>
              <a:spcBef>
                <a:spcPct val="20000"/>
              </a:spcBef>
              <a:buFont typeface="Arial" panose="020B0604020202020204" pitchFamily="34" charset="0"/>
              <a:buChar char="–"/>
            </a:pPr>
            <a:r>
              <a:rPr lang="en-US" altLang="en-US">
                <a:solidFill>
                  <a:srgbClr val="1E1C11"/>
                </a:solidFill>
                <a:latin typeface="Comic Sans MS" panose="030F0702030302020204" pitchFamily="66" charset="0"/>
              </a:rPr>
              <a:t>Facebook and Google Apps do this to some degree, but not enough control</a:t>
            </a:r>
          </a:p>
          <a:p>
            <a:pPr lvl="1" eaLnBrk="1" hangingPunct="1">
              <a:lnSpc>
                <a:spcPct val="80000"/>
              </a:lnSpc>
              <a:spcBef>
                <a:spcPct val="20000"/>
              </a:spcBef>
              <a:buFont typeface="Arial" panose="020B0604020202020204" pitchFamily="34" charset="0"/>
              <a:buChar char="–"/>
            </a:pPr>
            <a:r>
              <a:rPr lang="en-US" altLang="en-US">
                <a:solidFill>
                  <a:srgbClr val="1E1C11"/>
                </a:solidFill>
                <a:latin typeface="Comic Sans MS" panose="030F0702030302020204" pitchFamily="66" charset="0"/>
              </a:rPr>
              <a:t>Applicability to privacy of patient health records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DF6FD502-1212-4F62-8361-E2508177F567}"/>
              </a:ext>
            </a:extLst>
          </p:cNvPr>
          <p:cNvSpPr>
            <a:spLocks noGrp="1" noChangeArrowheads="1"/>
          </p:cNvSpPr>
          <p:nvPr>
            <p:ph type="title"/>
          </p:nvPr>
        </p:nvSpPr>
        <p:spPr/>
        <p:txBody>
          <a:bodyPr/>
          <a:lstStyle/>
          <a:p>
            <a:pPr eaLnBrk="1" hangingPunct="1">
              <a:defRPr/>
            </a:pPr>
            <a:r>
              <a:rPr lang="en-US" dirty="0">
                <a:ea typeface="+mj-ea"/>
              </a:rPr>
              <a:t>Lack of Trust in the Cloud</a:t>
            </a:r>
          </a:p>
        </p:txBody>
      </p:sp>
      <p:sp>
        <p:nvSpPr>
          <p:cNvPr id="32771" name="Rectangle 3">
            <a:extLst>
              <a:ext uri="{FF2B5EF4-FFF2-40B4-BE49-F238E27FC236}">
                <a16:creationId xmlns:a16="http://schemas.microsoft.com/office/drawing/2014/main" id="{89B844C1-7512-4BB4-9C45-9D7EDAB3B648}"/>
              </a:ext>
            </a:extLst>
          </p:cNvPr>
          <p:cNvSpPr>
            <a:spLocks noGrp="1" noChangeArrowheads="1"/>
          </p:cNvSpPr>
          <p:nvPr>
            <p:ph idx="1"/>
          </p:nvPr>
        </p:nvSpPr>
        <p:spPr/>
        <p:txBody>
          <a:bodyPr/>
          <a:lstStyle/>
          <a:p>
            <a:pPr eaLnBrk="1" hangingPunct="1">
              <a:lnSpc>
                <a:spcPct val="80000"/>
              </a:lnSpc>
            </a:pPr>
            <a:r>
              <a:rPr lang="en-US" altLang="en-US" sz="2800" dirty="0">
                <a:solidFill>
                  <a:srgbClr val="1E1C11"/>
                </a:solidFill>
                <a:ea typeface="ＭＳ Ｐゴシック" panose="020B0600070205080204" pitchFamily="34" charset="-128"/>
              </a:rPr>
              <a:t>A brief deviation from the talk</a:t>
            </a:r>
          </a:p>
          <a:p>
            <a:pPr lvl="1" eaLnBrk="1" hangingPunct="1">
              <a:lnSpc>
                <a:spcPct val="80000"/>
              </a:lnSpc>
            </a:pPr>
            <a:r>
              <a:rPr lang="en-US" altLang="en-US" dirty="0">
                <a:solidFill>
                  <a:srgbClr val="1E1C11"/>
                </a:solidFill>
                <a:ea typeface="ＭＳ Ｐゴシック" panose="020B0600070205080204" pitchFamily="34" charset="-128"/>
              </a:rPr>
              <a:t>(But still related)</a:t>
            </a:r>
          </a:p>
          <a:p>
            <a:pPr lvl="1" eaLnBrk="1" hangingPunct="1">
              <a:lnSpc>
                <a:spcPct val="80000"/>
              </a:lnSpc>
            </a:pPr>
            <a:r>
              <a:rPr lang="en-US" altLang="en-US" dirty="0">
                <a:solidFill>
                  <a:srgbClr val="1E1C11"/>
                </a:solidFill>
                <a:ea typeface="ＭＳ Ｐゴシック" panose="020B0600070205080204" pitchFamily="34" charset="-128"/>
              </a:rPr>
              <a:t>Trusting a third party requires taking risks</a:t>
            </a:r>
          </a:p>
          <a:p>
            <a:pPr eaLnBrk="1" hangingPunct="1">
              <a:lnSpc>
                <a:spcPct val="80000"/>
              </a:lnSpc>
            </a:pPr>
            <a:r>
              <a:rPr lang="en-US" altLang="en-US" sz="2800" dirty="0">
                <a:solidFill>
                  <a:srgbClr val="1E1C11"/>
                </a:solidFill>
                <a:ea typeface="ＭＳ Ｐゴシック" panose="020B0600070205080204" pitchFamily="34" charset="-128"/>
              </a:rPr>
              <a:t>Defining trust and risk</a:t>
            </a:r>
          </a:p>
          <a:p>
            <a:pPr lvl="1" eaLnBrk="1" hangingPunct="1">
              <a:lnSpc>
                <a:spcPct val="80000"/>
              </a:lnSpc>
            </a:pPr>
            <a:r>
              <a:rPr lang="en-US" altLang="en-US" dirty="0">
                <a:solidFill>
                  <a:srgbClr val="1E1C11"/>
                </a:solidFill>
                <a:ea typeface="ＭＳ Ｐゴシック" panose="020B0600070205080204" pitchFamily="34" charset="-128"/>
              </a:rPr>
              <a:t>Opposite sides of the same coin (J. Camp)</a:t>
            </a:r>
          </a:p>
          <a:p>
            <a:pPr lvl="1" eaLnBrk="1" hangingPunct="1">
              <a:lnSpc>
                <a:spcPct val="80000"/>
              </a:lnSpc>
            </a:pPr>
            <a:r>
              <a:rPr lang="en-US" altLang="en-US" dirty="0">
                <a:solidFill>
                  <a:srgbClr val="1E1C11"/>
                </a:solidFill>
                <a:ea typeface="ＭＳ Ｐゴシック" panose="020B0600070205080204" pitchFamily="34" charset="-128"/>
              </a:rPr>
              <a:t>People only trust when it pays (Economist’s view)</a:t>
            </a:r>
          </a:p>
          <a:p>
            <a:pPr lvl="1" eaLnBrk="1" hangingPunct="1">
              <a:lnSpc>
                <a:spcPct val="80000"/>
              </a:lnSpc>
            </a:pPr>
            <a:r>
              <a:rPr lang="en-US" altLang="en-US" dirty="0">
                <a:solidFill>
                  <a:srgbClr val="1E1C11"/>
                </a:solidFill>
                <a:ea typeface="ＭＳ Ｐゴシック" panose="020B0600070205080204" pitchFamily="34" charset="-128"/>
              </a:rPr>
              <a:t>Need for trust arises only in risky situations </a:t>
            </a:r>
          </a:p>
          <a:p>
            <a:pPr eaLnBrk="1" hangingPunct="1">
              <a:lnSpc>
                <a:spcPct val="80000"/>
              </a:lnSpc>
            </a:pPr>
            <a:r>
              <a:rPr lang="en-US" altLang="en-US" sz="2800" dirty="0">
                <a:solidFill>
                  <a:srgbClr val="1E1C11"/>
                </a:solidFill>
                <a:ea typeface="ＭＳ Ｐゴシック" panose="020B0600070205080204" pitchFamily="34" charset="-128"/>
              </a:rPr>
              <a:t>Defunct third party management schemes</a:t>
            </a:r>
          </a:p>
          <a:p>
            <a:pPr lvl="1" eaLnBrk="1" hangingPunct="1">
              <a:lnSpc>
                <a:spcPct val="80000"/>
              </a:lnSpc>
            </a:pPr>
            <a:r>
              <a:rPr lang="en-US" altLang="en-US" dirty="0">
                <a:solidFill>
                  <a:srgbClr val="1E1C11"/>
                </a:solidFill>
                <a:ea typeface="ＭＳ Ｐゴシック" panose="020B0600070205080204" pitchFamily="34" charset="-128"/>
              </a:rPr>
              <a:t>Hard to balance trust and risk</a:t>
            </a:r>
          </a:p>
          <a:p>
            <a:pPr lvl="1" eaLnBrk="1" hangingPunct="1">
              <a:lnSpc>
                <a:spcPct val="80000"/>
              </a:lnSpc>
            </a:pPr>
            <a:r>
              <a:rPr lang="en-US" altLang="en-US" dirty="0">
                <a:solidFill>
                  <a:srgbClr val="1E1C11"/>
                </a:solidFill>
                <a:ea typeface="ＭＳ Ｐゴシック" panose="020B0600070205080204" pitchFamily="34" charset="-128"/>
              </a:rPr>
              <a:t>e.g. Key Escrow (Clipper chip)</a:t>
            </a:r>
          </a:p>
          <a:p>
            <a:pPr lvl="1" eaLnBrk="1" hangingPunct="1">
              <a:lnSpc>
                <a:spcPct val="80000"/>
              </a:lnSpc>
            </a:pPr>
            <a:r>
              <a:rPr lang="en-US" altLang="en-US" dirty="0">
                <a:solidFill>
                  <a:srgbClr val="1E1C11"/>
                </a:solidFill>
                <a:ea typeface="ＭＳ Ｐゴシック" panose="020B0600070205080204" pitchFamily="34" charset="-128"/>
              </a:rPr>
              <a:t>Is the cloud headed toward the same path?</a:t>
            </a:r>
          </a:p>
        </p:txBody>
      </p:sp>
      <p:sp>
        <p:nvSpPr>
          <p:cNvPr id="2" name="Slide Number Placeholder 1">
            <a:extLst>
              <a:ext uri="{FF2B5EF4-FFF2-40B4-BE49-F238E27FC236}">
                <a16:creationId xmlns:a16="http://schemas.microsoft.com/office/drawing/2014/main" id="{F0ABA89D-6DB1-4CB8-A31F-300628EFB861}"/>
              </a:ext>
            </a:extLst>
          </p:cNvPr>
          <p:cNvSpPr>
            <a:spLocks noGrp="1"/>
          </p:cNvSpPr>
          <p:nvPr>
            <p:ph type="sldNum" sz="quarter" idx="12"/>
          </p:nvPr>
        </p:nvSpPr>
        <p:spPr/>
        <p:txBody>
          <a:bodyPr/>
          <a:lstStyle/>
          <a:p>
            <a:fld id="{C3802F7D-CE2A-4257-9499-27268CCBAA3C}" type="slidenum">
              <a:rPr lang="en-US" altLang="en-US" smtClean="0"/>
              <a:pPr/>
              <a:t>6</a:t>
            </a:fld>
            <a:endParaRPr lang="en-US"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D801E421-DFCD-42F5-AEF5-872DA3404A9F}"/>
              </a:ext>
            </a:extLst>
          </p:cNvPr>
          <p:cNvSpPr>
            <a:spLocks noChangeArrowheads="1"/>
          </p:cNvSpPr>
          <p:nvPr/>
        </p:nvSpPr>
        <p:spPr bwMode="auto">
          <a:xfrm>
            <a:off x="1143000" y="2971800"/>
            <a:ext cx="990600" cy="2209800"/>
          </a:xfrm>
          <a:prstGeom prst="rect">
            <a:avLst/>
          </a:pr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latin typeface="Comic Sans MS" panose="030F0702030302020204" pitchFamily="66" charset="0"/>
              </a:rPr>
              <a:t>PEP</a:t>
            </a:r>
          </a:p>
          <a:p>
            <a:pPr algn="ctr" eaLnBrk="1" hangingPunct="1"/>
            <a:r>
              <a:rPr lang="en-US" altLang="en-US" sz="1000">
                <a:latin typeface="Comic Sans MS" panose="030F0702030302020204" pitchFamily="66" charset="0"/>
              </a:rPr>
              <a:t>(intercepts all </a:t>
            </a:r>
          </a:p>
          <a:p>
            <a:pPr algn="ctr" eaLnBrk="1" hangingPunct="1"/>
            <a:r>
              <a:rPr lang="en-US" altLang="en-US" sz="1000">
                <a:latin typeface="Comic Sans MS" panose="030F0702030302020204" pitchFamily="66" charset="0"/>
              </a:rPr>
              <a:t>resource </a:t>
            </a:r>
          </a:p>
          <a:p>
            <a:pPr algn="ctr" eaLnBrk="1" hangingPunct="1"/>
            <a:r>
              <a:rPr lang="en-US" altLang="en-US" sz="1000">
                <a:latin typeface="Comic Sans MS" panose="030F0702030302020204" pitchFamily="66" charset="0"/>
              </a:rPr>
              <a:t>access requests</a:t>
            </a:r>
          </a:p>
          <a:p>
            <a:pPr algn="ctr" eaLnBrk="1" hangingPunct="1"/>
            <a:r>
              <a:rPr lang="en-US" altLang="en-US" sz="1000">
                <a:latin typeface="Comic Sans MS" panose="030F0702030302020204" pitchFamily="66" charset="0"/>
              </a:rPr>
              <a:t>from all client </a:t>
            </a:r>
          </a:p>
          <a:p>
            <a:pPr algn="ctr" eaLnBrk="1" hangingPunct="1"/>
            <a:r>
              <a:rPr lang="en-US" altLang="en-US" sz="1000">
                <a:latin typeface="Comic Sans MS" panose="030F0702030302020204" pitchFamily="66" charset="0"/>
              </a:rPr>
              <a:t>domains)</a:t>
            </a:r>
          </a:p>
        </p:txBody>
      </p:sp>
      <p:sp>
        <p:nvSpPr>
          <p:cNvPr id="105475" name="Rectangle 3">
            <a:extLst>
              <a:ext uri="{FF2B5EF4-FFF2-40B4-BE49-F238E27FC236}">
                <a16:creationId xmlns:a16="http://schemas.microsoft.com/office/drawing/2014/main" id="{9DEF2BC4-B9B1-4439-842D-B18931D2E66B}"/>
              </a:ext>
            </a:extLst>
          </p:cNvPr>
          <p:cNvSpPr>
            <a:spLocks noChangeArrowheads="1"/>
          </p:cNvSpPr>
          <p:nvPr/>
        </p:nvSpPr>
        <p:spPr bwMode="auto">
          <a:xfrm>
            <a:off x="6705600" y="3733800"/>
            <a:ext cx="762000" cy="1066800"/>
          </a:xfrm>
          <a:prstGeom prst="rect">
            <a:avLst/>
          </a:pr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lnSpc>
                <a:spcPct val="75000"/>
              </a:lnSpc>
            </a:pPr>
            <a:r>
              <a:rPr lang="en-US" altLang="en-US" sz="1400">
                <a:latin typeface="Comic Sans MS" panose="030F0702030302020204" pitchFamily="66" charset="0"/>
              </a:rPr>
              <a:t>PDP</a:t>
            </a:r>
          </a:p>
          <a:p>
            <a:pPr algn="ctr" eaLnBrk="1" hangingPunct="1">
              <a:lnSpc>
                <a:spcPct val="75000"/>
              </a:lnSpc>
            </a:pPr>
            <a:r>
              <a:rPr lang="en-US" altLang="en-US" sz="900">
                <a:latin typeface="Comic Sans MS" panose="030F0702030302020204" pitchFamily="66" charset="0"/>
              </a:rPr>
              <a:t>for cloud </a:t>
            </a:r>
          </a:p>
          <a:p>
            <a:pPr algn="ctr" eaLnBrk="1" hangingPunct="1">
              <a:lnSpc>
                <a:spcPct val="75000"/>
              </a:lnSpc>
            </a:pPr>
            <a:r>
              <a:rPr lang="en-US" altLang="en-US" sz="900">
                <a:latin typeface="Comic Sans MS" panose="030F0702030302020204" pitchFamily="66" charset="0"/>
              </a:rPr>
              <a:t>resource </a:t>
            </a:r>
          </a:p>
          <a:p>
            <a:pPr algn="ctr" eaLnBrk="1" hangingPunct="1">
              <a:lnSpc>
                <a:spcPct val="75000"/>
              </a:lnSpc>
            </a:pPr>
            <a:r>
              <a:rPr lang="en-US" altLang="en-US" sz="900">
                <a:latin typeface="Comic Sans MS" panose="030F0702030302020204" pitchFamily="66" charset="0"/>
              </a:rPr>
              <a:t>on Domain A</a:t>
            </a:r>
          </a:p>
        </p:txBody>
      </p:sp>
      <p:sp>
        <p:nvSpPr>
          <p:cNvPr id="105476" name="Text Box 4">
            <a:extLst>
              <a:ext uri="{FF2B5EF4-FFF2-40B4-BE49-F238E27FC236}">
                <a16:creationId xmlns:a16="http://schemas.microsoft.com/office/drawing/2014/main" id="{9412B880-85D5-437D-BA4A-6E67FD72EBDD}"/>
              </a:ext>
            </a:extLst>
          </p:cNvPr>
          <p:cNvSpPr txBox="1">
            <a:spLocks noChangeArrowheads="1"/>
          </p:cNvSpPr>
          <p:nvPr/>
        </p:nvSpPr>
        <p:spPr bwMode="auto">
          <a:xfrm>
            <a:off x="6705600" y="2087563"/>
            <a:ext cx="219233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a:latin typeface="Comic Sans MS" panose="030F0702030302020204" pitchFamily="66" charset="0"/>
              </a:rPr>
              <a:t>Cloud Consumer in Domain B</a:t>
            </a:r>
          </a:p>
        </p:txBody>
      </p:sp>
      <p:sp>
        <p:nvSpPr>
          <p:cNvPr id="105477" name="AutoShape 5">
            <a:extLst>
              <a:ext uri="{FF2B5EF4-FFF2-40B4-BE49-F238E27FC236}">
                <a16:creationId xmlns:a16="http://schemas.microsoft.com/office/drawing/2014/main" id="{E57642B5-01EE-4121-9D7A-B7813E0801A2}"/>
              </a:ext>
            </a:extLst>
          </p:cNvPr>
          <p:cNvSpPr>
            <a:spLocks noChangeArrowheads="1"/>
          </p:cNvSpPr>
          <p:nvPr/>
        </p:nvSpPr>
        <p:spPr bwMode="auto">
          <a:xfrm>
            <a:off x="8229600" y="4038600"/>
            <a:ext cx="762000" cy="838200"/>
          </a:xfrm>
          <a:prstGeom prst="flowChartMagneticDisk">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b="1">
                <a:latin typeface="Comic Sans MS" panose="030F0702030302020204" pitchFamily="66" charset="0"/>
              </a:rPr>
              <a:t>ACM</a:t>
            </a:r>
          </a:p>
          <a:p>
            <a:pPr algn="ctr" eaLnBrk="1" hangingPunct="1"/>
            <a:r>
              <a:rPr lang="en-US" altLang="en-US" sz="900">
                <a:latin typeface="Comic Sans MS" panose="030F0702030302020204" pitchFamily="66" charset="0"/>
              </a:rPr>
              <a:t>(XACML </a:t>
            </a:r>
          </a:p>
          <a:p>
            <a:pPr algn="ctr" eaLnBrk="1" hangingPunct="1"/>
            <a:r>
              <a:rPr lang="en-US" altLang="en-US" sz="900">
                <a:latin typeface="Comic Sans MS" panose="030F0702030302020204" pitchFamily="66" charset="0"/>
              </a:rPr>
              <a:t>policies)</a:t>
            </a:r>
          </a:p>
        </p:txBody>
      </p:sp>
      <p:grpSp>
        <p:nvGrpSpPr>
          <p:cNvPr id="105478" name="Group 6">
            <a:extLst>
              <a:ext uri="{FF2B5EF4-FFF2-40B4-BE49-F238E27FC236}">
                <a16:creationId xmlns:a16="http://schemas.microsoft.com/office/drawing/2014/main" id="{B75965D8-72A2-434D-9AA1-F8AE7781D529}"/>
              </a:ext>
            </a:extLst>
          </p:cNvPr>
          <p:cNvGrpSpPr>
            <a:grpSpLocks/>
          </p:cNvGrpSpPr>
          <p:nvPr/>
        </p:nvGrpSpPr>
        <p:grpSpPr bwMode="auto">
          <a:xfrm>
            <a:off x="2209800" y="1981200"/>
            <a:ext cx="457200" cy="4495800"/>
            <a:chOff x="1008" y="194"/>
            <a:chExt cx="669" cy="3694"/>
          </a:xfrm>
        </p:grpSpPr>
        <p:sp>
          <p:nvSpPr>
            <p:cNvPr id="105510" name="Arc 7">
              <a:extLst>
                <a:ext uri="{FF2B5EF4-FFF2-40B4-BE49-F238E27FC236}">
                  <a16:creationId xmlns:a16="http://schemas.microsoft.com/office/drawing/2014/main" id="{3DBE2C79-85D3-4503-A966-E0087F901220}"/>
                </a:ext>
              </a:extLst>
            </p:cNvPr>
            <p:cNvSpPr>
              <a:spLocks/>
            </p:cNvSpPr>
            <p:nvPr/>
          </p:nvSpPr>
          <p:spPr bwMode="auto">
            <a:xfrm>
              <a:off x="1008" y="194"/>
              <a:ext cx="669" cy="2016"/>
            </a:xfrm>
            <a:custGeom>
              <a:avLst/>
              <a:gdLst>
                <a:gd name="T0" fmla="*/ 0 w 21521"/>
                <a:gd name="T1" fmla="*/ 0 h 21600"/>
                <a:gd name="T2" fmla="*/ 0 w 21521"/>
                <a:gd name="T3" fmla="*/ 0 h 21600"/>
                <a:gd name="T4" fmla="*/ 0 w 21521"/>
                <a:gd name="T5" fmla="*/ 0 h 21600"/>
                <a:gd name="T6" fmla="*/ 0 60000 65536"/>
                <a:gd name="T7" fmla="*/ 0 60000 65536"/>
                <a:gd name="T8" fmla="*/ 0 60000 65536"/>
                <a:gd name="T9" fmla="*/ 0 w 21521"/>
                <a:gd name="T10" fmla="*/ 0 h 21600"/>
                <a:gd name="T11" fmla="*/ 21521 w 21521"/>
                <a:gd name="T12" fmla="*/ 21600 h 21600"/>
              </a:gdLst>
              <a:ahLst/>
              <a:cxnLst>
                <a:cxn ang="T6">
                  <a:pos x="T0" y="T1"/>
                </a:cxn>
                <a:cxn ang="T7">
                  <a:pos x="T2" y="T3"/>
                </a:cxn>
                <a:cxn ang="T8">
                  <a:pos x="T4" y="T5"/>
                </a:cxn>
              </a:cxnLst>
              <a:rect l="T9" t="T10" r="T11" b="T12"/>
              <a:pathLst>
                <a:path w="21521" h="21600" fill="none" extrusionOk="0">
                  <a:moveTo>
                    <a:pt x="-1" y="0"/>
                  </a:moveTo>
                  <a:cubicBezTo>
                    <a:pt x="11215" y="0"/>
                    <a:pt x="20564" y="8583"/>
                    <a:pt x="21521" y="19757"/>
                  </a:cubicBezTo>
                </a:path>
                <a:path w="21521" h="21600" stroke="0" extrusionOk="0">
                  <a:moveTo>
                    <a:pt x="-1" y="0"/>
                  </a:moveTo>
                  <a:cubicBezTo>
                    <a:pt x="11215" y="0"/>
                    <a:pt x="20564" y="8583"/>
                    <a:pt x="21521" y="19757"/>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5511" name="Arc 8">
              <a:extLst>
                <a:ext uri="{FF2B5EF4-FFF2-40B4-BE49-F238E27FC236}">
                  <a16:creationId xmlns:a16="http://schemas.microsoft.com/office/drawing/2014/main" id="{02775B24-5484-46B0-BA59-C431B965DAE1}"/>
                </a:ext>
              </a:extLst>
            </p:cNvPr>
            <p:cNvSpPr>
              <a:spLocks/>
            </p:cNvSpPr>
            <p:nvPr/>
          </p:nvSpPr>
          <p:spPr bwMode="auto">
            <a:xfrm flipV="1">
              <a:off x="1008" y="1872"/>
              <a:ext cx="669" cy="2016"/>
            </a:xfrm>
            <a:custGeom>
              <a:avLst/>
              <a:gdLst>
                <a:gd name="T0" fmla="*/ 0 w 21521"/>
                <a:gd name="T1" fmla="*/ 0 h 21600"/>
                <a:gd name="T2" fmla="*/ 0 w 21521"/>
                <a:gd name="T3" fmla="*/ 0 h 21600"/>
                <a:gd name="T4" fmla="*/ 0 w 21521"/>
                <a:gd name="T5" fmla="*/ 0 h 21600"/>
                <a:gd name="T6" fmla="*/ 0 60000 65536"/>
                <a:gd name="T7" fmla="*/ 0 60000 65536"/>
                <a:gd name="T8" fmla="*/ 0 60000 65536"/>
                <a:gd name="T9" fmla="*/ 0 w 21521"/>
                <a:gd name="T10" fmla="*/ 0 h 21600"/>
                <a:gd name="T11" fmla="*/ 21521 w 21521"/>
                <a:gd name="T12" fmla="*/ 21600 h 21600"/>
              </a:gdLst>
              <a:ahLst/>
              <a:cxnLst>
                <a:cxn ang="T6">
                  <a:pos x="T0" y="T1"/>
                </a:cxn>
                <a:cxn ang="T7">
                  <a:pos x="T2" y="T3"/>
                </a:cxn>
                <a:cxn ang="T8">
                  <a:pos x="T4" y="T5"/>
                </a:cxn>
              </a:cxnLst>
              <a:rect l="T9" t="T10" r="T11" b="T12"/>
              <a:pathLst>
                <a:path w="21521" h="21600" fill="none" extrusionOk="0">
                  <a:moveTo>
                    <a:pt x="-1" y="0"/>
                  </a:moveTo>
                  <a:cubicBezTo>
                    <a:pt x="11215" y="0"/>
                    <a:pt x="20564" y="8583"/>
                    <a:pt x="21521" y="19757"/>
                  </a:cubicBezTo>
                </a:path>
                <a:path w="21521" h="21600" stroke="0" extrusionOk="0">
                  <a:moveTo>
                    <a:pt x="-1" y="0"/>
                  </a:moveTo>
                  <a:cubicBezTo>
                    <a:pt x="11215" y="0"/>
                    <a:pt x="20564" y="8583"/>
                    <a:pt x="21521" y="19757"/>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grpSp>
      <p:grpSp>
        <p:nvGrpSpPr>
          <p:cNvPr id="105479" name="Group 9">
            <a:extLst>
              <a:ext uri="{FF2B5EF4-FFF2-40B4-BE49-F238E27FC236}">
                <a16:creationId xmlns:a16="http://schemas.microsoft.com/office/drawing/2014/main" id="{F7B137F0-6165-493E-8331-2E242BA1BE15}"/>
              </a:ext>
            </a:extLst>
          </p:cNvPr>
          <p:cNvGrpSpPr>
            <a:grpSpLocks/>
          </p:cNvGrpSpPr>
          <p:nvPr/>
        </p:nvGrpSpPr>
        <p:grpSpPr bwMode="auto">
          <a:xfrm flipH="1">
            <a:off x="6253163" y="1905000"/>
            <a:ext cx="376237" cy="4343400"/>
            <a:chOff x="1008" y="194"/>
            <a:chExt cx="669" cy="3694"/>
          </a:xfrm>
        </p:grpSpPr>
        <p:sp>
          <p:nvSpPr>
            <p:cNvPr id="105508" name="Arc 10">
              <a:extLst>
                <a:ext uri="{FF2B5EF4-FFF2-40B4-BE49-F238E27FC236}">
                  <a16:creationId xmlns:a16="http://schemas.microsoft.com/office/drawing/2014/main" id="{CA440455-7268-430A-8D70-87F92F19AE8F}"/>
                </a:ext>
              </a:extLst>
            </p:cNvPr>
            <p:cNvSpPr>
              <a:spLocks/>
            </p:cNvSpPr>
            <p:nvPr/>
          </p:nvSpPr>
          <p:spPr bwMode="auto">
            <a:xfrm>
              <a:off x="1008" y="194"/>
              <a:ext cx="669" cy="2016"/>
            </a:xfrm>
            <a:custGeom>
              <a:avLst/>
              <a:gdLst>
                <a:gd name="T0" fmla="*/ 0 w 21521"/>
                <a:gd name="T1" fmla="*/ 0 h 21600"/>
                <a:gd name="T2" fmla="*/ 0 w 21521"/>
                <a:gd name="T3" fmla="*/ 0 h 21600"/>
                <a:gd name="T4" fmla="*/ 0 w 21521"/>
                <a:gd name="T5" fmla="*/ 0 h 21600"/>
                <a:gd name="T6" fmla="*/ 0 60000 65536"/>
                <a:gd name="T7" fmla="*/ 0 60000 65536"/>
                <a:gd name="T8" fmla="*/ 0 60000 65536"/>
                <a:gd name="T9" fmla="*/ 0 w 21521"/>
                <a:gd name="T10" fmla="*/ 0 h 21600"/>
                <a:gd name="T11" fmla="*/ 21521 w 21521"/>
                <a:gd name="T12" fmla="*/ 21600 h 21600"/>
              </a:gdLst>
              <a:ahLst/>
              <a:cxnLst>
                <a:cxn ang="T6">
                  <a:pos x="T0" y="T1"/>
                </a:cxn>
                <a:cxn ang="T7">
                  <a:pos x="T2" y="T3"/>
                </a:cxn>
                <a:cxn ang="T8">
                  <a:pos x="T4" y="T5"/>
                </a:cxn>
              </a:cxnLst>
              <a:rect l="T9" t="T10" r="T11" b="T12"/>
              <a:pathLst>
                <a:path w="21521" h="21600" fill="none" extrusionOk="0">
                  <a:moveTo>
                    <a:pt x="-1" y="0"/>
                  </a:moveTo>
                  <a:cubicBezTo>
                    <a:pt x="11215" y="0"/>
                    <a:pt x="20564" y="8583"/>
                    <a:pt x="21521" y="19757"/>
                  </a:cubicBezTo>
                </a:path>
                <a:path w="21521" h="21600" stroke="0" extrusionOk="0">
                  <a:moveTo>
                    <a:pt x="-1" y="0"/>
                  </a:moveTo>
                  <a:cubicBezTo>
                    <a:pt x="11215" y="0"/>
                    <a:pt x="20564" y="8583"/>
                    <a:pt x="21521" y="19757"/>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5509" name="Arc 11">
              <a:extLst>
                <a:ext uri="{FF2B5EF4-FFF2-40B4-BE49-F238E27FC236}">
                  <a16:creationId xmlns:a16="http://schemas.microsoft.com/office/drawing/2014/main" id="{B0D6E0FF-B224-413C-8DB7-E599ECF592C0}"/>
                </a:ext>
              </a:extLst>
            </p:cNvPr>
            <p:cNvSpPr>
              <a:spLocks/>
            </p:cNvSpPr>
            <p:nvPr/>
          </p:nvSpPr>
          <p:spPr bwMode="auto">
            <a:xfrm flipV="1">
              <a:off x="1008" y="1872"/>
              <a:ext cx="669" cy="2016"/>
            </a:xfrm>
            <a:custGeom>
              <a:avLst/>
              <a:gdLst>
                <a:gd name="T0" fmla="*/ 0 w 21521"/>
                <a:gd name="T1" fmla="*/ 0 h 21600"/>
                <a:gd name="T2" fmla="*/ 0 w 21521"/>
                <a:gd name="T3" fmla="*/ 0 h 21600"/>
                <a:gd name="T4" fmla="*/ 0 w 21521"/>
                <a:gd name="T5" fmla="*/ 0 h 21600"/>
                <a:gd name="T6" fmla="*/ 0 60000 65536"/>
                <a:gd name="T7" fmla="*/ 0 60000 65536"/>
                <a:gd name="T8" fmla="*/ 0 60000 65536"/>
                <a:gd name="T9" fmla="*/ 0 w 21521"/>
                <a:gd name="T10" fmla="*/ 0 h 21600"/>
                <a:gd name="T11" fmla="*/ 21521 w 21521"/>
                <a:gd name="T12" fmla="*/ 21600 h 21600"/>
              </a:gdLst>
              <a:ahLst/>
              <a:cxnLst>
                <a:cxn ang="T6">
                  <a:pos x="T0" y="T1"/>
                </a:cxn>
                <a:cxn ang="T7">
                  <a:pos x="T2" y="T3"/>
                </a:cxn>
                <a:cxn ang="T8">
                  <a:pos x="T4" y="T5"/>
                </a:cxn>
              </a:cxnLst>
              <a:rect l="T9" t="T10" r="T11" b="T12"/>
              <a:pathLst>
                <a:path w="21521" h="21600" fill="none" extrusionOk="0">
                  <a:moveTo>
                    <a:pt x="-1" y="0"/>
                  </a:moveTo>
                  <a:cubicBezTo>
                    <a:pt x="11215" y="0"/>
                    <a:pt x="20564" y="8583"/>
                    <a:pt x="21521" y="19757"/>
                  </a:cubicBezTo>
                </a:path>
                <a:path w="21521" h="21600" stroke="0" extrusionOk="0">
                  <a:moveTo>
                    <a:pt x="-1" y="0"/>
                  </a:moveTo>
                  <a:cubicBezTo>
                    <a:pt x="11215" y="0"/>
                    <a:pt x="20564" y="8583"/>
                    <a:pt x="21521" y="19757"/>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grpSp>
      <p:sp>
        <p:nvSpPr>
          <p:cNvPr id="105480" name="Oval 12">
            <a:extLst>
              <a:ext uri="{FF2B5EF4-FFF2-40B4-BE49-F238E27FC236}">
                <a16:creationId xmlns:a16="http://schemas.microsoft.com/office/drawing/2014/main" id="{E1E52B36-0E8B-4CE5-9AE7-0409E0D6608E}"/>
              </a:ext>
            </a:extLst>
          </p:cNvPr>
          <p:cNvSpPr>
            <a:spLocks noChangeArrowheads="1"/>
          </p:cNvSpPr>
          <p:nvPr/>
        </p:nvSpPr>
        <p:spPr bwMode="auto">
          <a:xfrm>
            <a:off x="533400" y="2819400"/>
            <a:ext cx="228600" cy="228600"/>
          </a:xfrm>
          <a:prstGeom prst="ellipse">
            <a:avLst/>
          </a:prstGeom>
          <a:solidFill>
            <a:srgbClr val="FFFFCC"/>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latin typeface="Comic Sans MS" panose="030F0702030302020204" pitchFamily="66" charset="0"/>
            </a:endParaRPr>
          </a:p>
        </p:txBody>
      </p:sp>
      <p:sp>
        <p:nvSpPr>
          <p:cNvPr id="105481" name="Oval 13">
            <a:extLst>
              <a:ext uri="{FF2B5EF4-FFF2-40B4-BE49-F238E27FC236}">
                <a16:creationId xmlns:a16="http://schemas.microsoft.com/office/drawing/2014/main" id="{315E24F6-1BBA-433F-887A-964504E40976}"/>
              </a:ext>
            </a:extLst>
          </p:cNvPr>
          <p:cNvSpPr>
            <a:spLocks noChangeArrowheads="1"/>
          </p:cNvSpPr>
          <p:nvPr/>
        </p:nvSpPr>
        <p:spPr bwMode="auto">
          <a:xfrm>
            <a:off x="533400" y="3429000"/>
            <a:ext cx="228600" cy="228600"/>
          </a:xfrm>
          <a:prstGeom prst="ellipse">
            <a:avLst/>
          </a:prstGeom>
          <a:solidFill>
            <a:srgbClr val="FFFFCC"/>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latin typeface="Comic Sans MS" panose="030F0702030302020204" pitchFamily="66" charset="0"/>
            </a:endParaRPr>
          </a:p>
        </p:txBody>
      </p:sp>
      <p:sp>
        <p:nvSpPr>
          <p:cNvPr id="105482" name="Oval 14">
            <a:extLst>
              <a:ext uri="{FF2B5EF4-FFF2-40B4-BE49-F238E27FC236}">
                <a16:creationId xmlns:a16="http://schemas.microsoft.com/office/drawing/2014/main" id="{5DED997A-3FB8-4A56-92A6-61C3ADA6C15F}"/>
              </a:ext>
            </a:extLst>
          </p:cNvPr>
          <p:cNvSpPr>
            <a:spLocks noChangeArrowheads="1"/>
          </p:cNvSpPr>
          <p:nvPr/>
        </p:nvSpPr>
        <p:spPr bwMode="auto">
          <a:xfrm>
            <a:off x="533400" y="4724400"/>
            <a:ext cx="228600" cy="228600"/>
          </a:xfrm>
          <a:prstGeom prst="ellipse">
            <a:avLst/>
          </a:prstGeom>
          <a:solidFill>
            <a:srgbClr val="FFFFCC"/>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latin typeface="Comic Sans MS" panose="030F0702030302020204" pitchFamily="66" charset="0"/>
            </a:endParaRPr>
          </a:p>
        </p:txBody>
      </p:sp>
      <p:sp>
        <p:nvSpPr>
          <p:cNvPr id="105483" name="Oval 15">
            <a:extLst>
              <a:ext uri="{FF2B5EF4-FFF2-40B4-BE49-F238E27FC236}">
                <a16:creationId xmlns:a16="http://schemas.microsoft.com/office/drawing/2014/main" id="{2A133E80-B004-4ECD-8713-92D7FCAF5632}"/>
              </a:ext>
            </a:extLst>
          </p:cNvPr>
          <p:cNvSpPr>
            <a:spLocks noChangeArrowheads="1"/>
          </p:cNvSpPr>
          <p:nvPr/>
        </p:nvSpPr>
        <p:spPr bwMode="auto">
          <a:xfrm>
            <a:off x="533400" y="5334000"/>
            <a:ext cx="228600" cy="228600"/>
          </a:xfrm>
          <a:prstGeom prst="ellipse">
            <a:avLst/>
          </a:prstGeom>
          <a:solidFill>
            <a:srgbClr val="FFFFCC"/>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latin typeface="Comic Sans MS" panose="030F0702030302020204" pitchFamily="66" charset="0"/>
            </a:endParaRPr>
          </a:p>
        </p:txBody>
      </p:sp>
      <p:sp>
        <p:nvSpPr>
          <p:cNvPr id="105484" name="Text Box 16">
            <a:extLst>
              <a:ext uri="{FF2B5EF4-FFF2-40B4-BE49-F238E27FC236}">
                <a16:creationId xmlns:a16="http://schemas.microsoft.com/office/drawing/2014/main" id="{EFFD43A4-1D2C-4454-AA9F-227CEDC347F9}"/>
              </a:ext>
            </a:extLst>
          </p:cNvPr>
          <p:cNvSpPr txBox="1">
            <a:spLocks noChangeArrowheads="1"/>
          </p:cNvSpPr>
          <p:nvPr/>
        </p:nvSpPr>
        <p:spPr bwMode="auto">
          <a:xfrm>
            <a:off x="533400" y="3733800"/>
            <a:ext cx="2476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800">
                <a:latin typeface="Comic Sans MS" panose="030F0702030302020204" pitchFamily="66" charset="0"/>
              </a:rPr>
              <a:t>.</a:t>
            </a:r>
          </a:p>
          <a:p>
            <a:pPr eaLnBrk="1" hangingPunct="1"/>
            <a:r>
              <a:rPr lang="en-US" altLang="en-US" sz="1800">
                <a:latin typeface="Comic Sans MS" panose="030F0702030302020204" pitchFamily="66" charset="0"/>
              </a:rPr>
              <a:t>.</a:t>
            </a:r>
          </a:p>
          <a:p>
            <a:pPr eaLnBrk="1" hangingPunct="1"/>
            <a:r>
              <a:rPr lang="en-US" altLang="en-US" sz="1800">
                <a:latin typeface="Comic Sans MS" panose="030F0702030302020204" pitchFamily="66" charset="0"/>
              </a:rPr>
              <a:t>.</a:t>
            </a:r>
          </a:p>
        </p:txBody>
      </p:sp>
      <p:sp>
        <p:nvSpPr>
          <p:cNvPr id="105485" name="Text Box 17">
            <a:extLst>
              <a:ext uri="{FF2B5EF4-FFF2-40B4-BE49-F238E27FC236}">
                <a16:creationId xmlns:a16="http://schemas.microsoft.com/office/drawing/2014/main" id="{E17E80C6-B92D-4E35-8752-6AF5F7B4F3A1}"/>
              </a:ext>
            </a:extLst>
          </p:cNvPr>
          <p:cNvSpPr txBox="1">
            <a:spLocks noChangeArrowheads="1"/>
          </p:cNvSpPr>
          <p:nvPr/>
        </p:nvSpPr>
        <p:spPr bwMode="auto">
          <a:xfrm rot="5400000">
            <a:off x="117475" y="4154488"/>
            <a:ext cx="7715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000">
                <a:latin typeface="Comic Sans MS" panose="030F0702030302020204" pitchFamily="66" charset="0"/>
              </a:rPr>
              <a:t>resources</a:t>
            </a:r>
          </a:p>
        </p:txBody>
      </p:sp>
      <p:sp>
        <p:nvSpPr>
          <p:cNvPr id="105486" name="Text Box 18">
            <a:extLst>
              <a:ext uri="{FF2B5EF4-FFF2-40B4-BE49-F238E27FC236}">
                <a16:creationId xmlns:a16="http://schemas.microsoft.com/office/drawing/2014/main" id="{B165E03B-26EF-49BB-9238-C6CA09A4559C}"/>
              </a:ext>
            </a:extLst>
          </p:cNvPr>
          <p:cNvSpPr txBox="1">
            <a:spLocks noChangeArrowheads="1"/>
          </p:cNvSpPr>
          <p:nvPr/>
        </p:nvSpPr>
        <p:spPr bwMode="auto">
          <a:xfrm>
            <a:off x="228600" y="2087563"/>
            <a:ext cx="21050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a:latin typeface="Comic Sans MS" panose="030F0702030302020204" pitchFamily="66" charset="0"/>
              </a:rPr>
              <a:t>Cloud Provider in Domain A</a:t>
            </a:r>
          </a:p>
        </p:txBody>
      </p:sp>
      <p:pic>
        <p:nvPicPr>
          <p:cNvPr id="105487" name="Picture 19" descr="j0292020">
            <a:extLst>
              <a:ext uri="{FF2B5EF4-FFF2-40B4-BE49-F238E27FC236}">
                <a16:creationId xmlns:a16="http://schemas.microsoft.com/office/drawing/2014/main" id="{2CC81548-698B-4E67-BC32-80EAE8AFF2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553200" y="2811463"/>
            <a:ext cx="725488"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88" name="Oval 20">
            <a:extLst>
              <a:ext uri="{FF2B5EF4-FFF2-40B4-BE49-F238E27FC236}">
                <a16:creationId xmlns:a16="http://schemas.microsoft.com/office/drawing/2014/main" id="{88CB8495-2AE8-4459-AD42-2320A49FBEE1}"/>
              </a:ext>
            </a:extLst>
          </p:cNvPr>
          <p:cNvSpPr>
            <a:spLocks noChangeArrowheads="1"/>
          </p:cNvSpPr>
          <p:nvPr/>
        </p:nvSpPr>
        <p:spPr bwMode="auto">
          <a:xfrm>
            <a:off x="8534400" y="2819400"/>
            <a:ext cx="457200" cy="4572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latin typeface="Comic Sans MS" panose="030F0702030302020204" pitchFamily="66" charset="0"/>
              </a:rPr>
              <a:t>IDP</a:t>
            </a:r>
          </a:p>
        </p:txBody>
      </p:sp>
      <p:sp>
        <p:nvSpPr>
          <p:cNvPr id="105489" name="Line 21">
            <a:extLst>
              <a:ext uri="{FF2B5EF4-FFF2-40B4-BE49-F238E27FC236}">
                <a16:creationId xmlns:a16="http://schemas.microsoft.com/office/drawing/2014/main" id="{49F9E2CD-02AE-4506-90B2-F06C1A747A7B}"/>
              </a:ext>
            </a:extLst>
          </p:cNvPr>
          <p:cNvSpPr>
            <a:spLocks noChangeShapeType="1"/>
          </p:cNvSpPr>
          <p:nvPr/>
        </p:nvSpPr>
        <p:spPr bwMode="auto">
          <a:xfrm>
            <a:off x="7315200" y="2971800"/>
            <a:ext cx="1143000" cy="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5490" name="Text Box 22">
            <a:extLst>
              <a:ext uri="{FF2B5EF4-FFF2-40B4-BE49-F238E27FC236}">
                <a16:creationId xmlns:a16="http://schemas.microsoft.com/office/drawing/2014/main" id="{D7286523-E726-46E9-A5C7-8F38CC256F2A}"/>
              </a:ext>
            </a:extLst>
          </p:cNvPr>
          <p:cNvSpPr txBox="1">
            <a:spLocks noChangeArrowheads="1"/>
          </p:cNvSpPr>
          <p:nvPr/>
        </p:nvSpPr>
        <p:spPr bwMode="auto">
          <a:xfrm>
            <a:off x="7315200" y="2725738"/>
            <a:ext cx="11747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000">
                <a:latin typeface="Comic Sans MS" panose="030F0702030302020204" pitchFamily="66" charset="0"/>
              </a:rPr>
              <a:t>1. Authn request</a:t>
            </a:r>
          </a:p>
        </p:txBody>
      </p:sp>
      <p:sp>
        <p:nvSpPr>
          <p:cNvPr id="105491" name="Line 23">
            <a:extLst>
              <a:ext uri="{FF2B5EF4-FFF2-40B4-BE49-F238E27FC236}">
                <a16:creationId xmlns:a16="http://schemas.microsoft.com/office/drawing/2014/main" id="{93A0FFAC-DF6D-443E-8D6C-18BA47D98B8A}"/>
              </a:ext>
            </a:extLst>
          </p:cNvPr>
          <p:cNvSpPr>
            <a:spLocks noChangeShapeType="1"/>
          </p:cNvSpPr>
          <p:nvPr/>
        </p:nvSpPr>
        <p:spPr bwMode="auto">
          <a:xfrm flipH="1">
            <a:off x="7315200" y="3124200"/>
            <a:ext cx="1143000" cy="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5492" name="Text Box 24">
            <a:extLst>
              <a:ext uri="{FF2B5EF4-FFF2-40B4-BE49-F238E27FC236}">
                <a16:creationId xmlns:a16="http://schemas.microsoft.com/office/drawing/2014/main" id="{5E4CA54C-7034-4746-9E94-DD36E557D83C}"/>
              </a:ext>
            </a:extLst>
          </p:cNvPr>
          <p:cNvSpPr txBox="1">
            <a:spLocks noChangeArrowheads="1"/>
          </p:cNvSpPr>
          <p:nvPr/>
        </p:nvSpPr>
        <p:spPr bwMode="auto">
          <a:xfrm>
            <a:off x="7315200" y="3108325"/>
            <a:ext cx="1320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000">
                <a:latin typeface="Comic Sans MS" panose="030F0702030302020204" pitchFamily="66" charset="0"/>
              </a:rPr>
              <a:t>2. SAML Assertion</a:t>
            </a:r>
          </a:p>
        </p:txBody>
      </p:sp>
      <p:sp>
        <p:nvSpPr>
          <p:cNvPr id="105493" name="Line 25">
            <a:extLst>
              <a:ext uri="{FF2B5EF4-FFF2-40B4-BE49-F238E27FC236}">
                <a16:creationId xmlns:a16="http://schemas.microsoft.com/office/drawing/2014/main" id="{77FF2DC5-4AF7-4D7C-90A9-658DBC06F19F}"/>
              </a:ext>
            </a:extLst>
          </p:cNvPr>
          <p:cNvSpPr>
            <a:spLocks noChangeShapeType="1"/>
          </p:cNvSpPr>
          <p:nvPr/>
        </p:nvSpPr>
        <p:spPr bwMode="auto">
          <a:xfrm flipH="1">
            <a:off x="2133600" y="3200400"/>
            <a:ext cx="4343400" cy="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5494" name="Text Box 26">
            <a:extLst>
              <a:ext uri="{FF2B5EF4-FFF2-40B4-BE49-F238E27FC236}">
                <a16:creationId xmlns:a16="http://schemas.microsoft.com/office/drawing/2014/main" id="{C89F5467-6236-4725-9FDD-8D558E00451D}"/>
              </a:ext>
            </a:extLst>
          </p:cNvPr>
          <p:cNvSpPr txBox="1">
            <a:spLocks noChangeArrowheads="1"/>
          </p:cNvSpPr>
          <p:nvPr/>
        </p:nvSpPr>
        <p:spPr bwMode="auto">
          <a:xfrm>
            <a:off x="2714625" y="2954338"/>
            <a:ext cx="35718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000">
                <a:latin typeface="Comic Sans MS" panose="030F0702030302020204" pitchFamily="66" charset="0"/>
              </a:rPr>
              <a:t>3. Resource request (XACML Request) + SAML assertion</a:t>
            </a:r>
          </a:p>
        </p:txBody>
      </p:sp>
      <p:sp>
        <p:nvSpPr>
          <p:cNvPr id="105495" name="Line 27">
            <a:extLst>
              <a:ext uri="{FF2B5EF4-FFF2-40B4-BE49-F238E27FC236}">
                <a16:creationId xmlns:a16="http://schemas.microsoft.com/office/drawing/2014/main" id="{5E2B8E10-1B9E-4AA1-8D55-6C57EC776AAA}"/>
              </a:ext>
            </a:extLst>
          </p:cNvPr>
          <p:cNvSpPr>
            <a:spLocks noChangeShapeType="1"/>
          </p:cNvSpPr>
          <p:nvPr/>
        </p:nvSpPr>
        <p:spPr bwMode="auto">
          <a:xfrm>
            <a:off x="2133600" y="3886200"/>
            <a:ext cx="4419600" cy="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5496" name="Text Box 28">
            <a:extLst>
              <a:ext uri="{FF2B5EF4-FFF2-40B4-BE49-F238E27FC236}">
                <a16:creationId xmlns:a16="http://schemas.microsoft.com/office/drawing/2014/main" id="{B395BC9A-0C1D-48DB-8717-6CDAF95597D6}"/>
              </a:ext>
            </a:extLst>
          </p:cNvPr>
          <p:cNvSpPr txBox="1">
            <a:spLocks noChangeArrowheads="1"/>
          </p:cNvSpPr>
          <p:nvPr/>
        </p:nvSpPr>
        <p:spPr bwMode="auto">
          <a:xfrm>
            <a:off x="2819400" y="3603625"/>
            <a:ext cx="25971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000">
                <a:latin typeface="Comic Sans MS" panose="030F0702030302020204" pitchFamily="66" charset="0"/>
              </a:rPr>
              <a:t>4. Redirect to domain of resource owner</a:t>
            </a:r>
          </a:p>
        </p:txBody>
      </p:sp>
      <p:sp>
        <p:nvSpPr>
          <p:cNvPr id="105497" name="Line 29">
            <a:extLst>
              <a:ext uri="{FF2B5EF4-FFF2-40B4-BE49-F238E27FC236}">
                <a16:creationId xmlns:a16="http://schemas.microsoft.com/office/drawing/2014/main" id="{FDDA043D-2650-4C05-A4BE-4F5FEC2B5253}"/>
              </a:ext>
            </a:extLst>
          </p:cNvPr>
          <p:cNvSpPr>
            <a:spLocks noChangeShapeType="1"/>
          </p:cNvSpPr>
          <p:nvPr/>
        </p:nvSpPr>
        <p:spPr bwMode="auto">
          <a:xfrm flipH="1">
            <a:off x="2209800" y="4419600"/>
            <a:ext cx="4495800" cy="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5498" name="Text Box 30">
            <a:extLst>
              <a:ext uri="{FF2B5EF4-FFF2-40B4-BE49-F238E27FC236}">
                <a16:creationId xmlns:a16="http://schemas.microsoft.com/office/drawing/2014/main" id="{5AD2EC6C-DD81-45E3-9D74-0ED39FC14FD6}"/>
              </a:ext>
            </a:extLst>
          </p:cNvPr>
          <p:cNvSpPr txBox="1">
            <a:spLocks noChangeArrowheads="1"/>
          </p:cNvSpPr>
          <p:nvPr/>
        </p:nvSpPr>
        <p:spPr bwMode="auto">
          <a:xfrm>
            <a:off x="3657600" y="4191000"/>
            <a:ext cx="234473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000">
                <a:latin typeface="Comic Sans MS" panose="030F0702030302020204" pitchFamily="66" charset="0"/>
              </a:rPr>
              <a:t>7. Send signed and encrypted ticket</a:t>
            </a:r>
          </a:p>
        </p:txBody>
      </p:sp>
      <p:sp>
        <p:nvSpPr>
          <p:cNvPr id="105499" name="Line 31">
            <a:extLst>
              <a:ext uri="{FF2B5EF4-FFF2-40B4-BE49-F238E27FC236}">
                <a16:creationId xmlns:a16="http://schemas.microsoft.com/office/drawing/2014/main" id="{E573554B-2031-4741-95A4-1DACB70F1FF6}"/>
              </a:ext>
            </a:extLst>
          </p:cNvPr>
          <p:cNvSpPr>
            <a:spLocks noChangeShapeType="1"/>
          </p:cNvSpPr>
          <p:nvPr/>
        </p:nvSpPr>
        <p:spPr bwMode="auto">
          <a:xfrm>
            <a:off x="7467600" y="4267200"/>
            <a:ext cx="685800" cy="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5500" name="Text Box 32">
            <a:extLst>
              <a:ext uri="{FF2B5EF4-FFF2-40B4-BE49-F238E27FC236}">
                <a16:creationId xmlns:a16="http://schemas.microsoft.com/office/drawing/2014/main" id="{9B5C6773-862E-484A-A03B-AC94DAFCBA42}"/>
              </a:ext>
            </a:extLst>
          </p:cNvPr>
          <p:cNvSpPr txBox="1">
            <a:spLocks noChangeArrowheads="1"/>
          </p:cNvSpPr>
          <p:nvPr/>
        </p:nvSpPr>
        <p:spPr bwMode="auto">
          <a:xfrm>
            <a:off x="7527925" y="3640138"/>
            <a:ext cx="16843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000">
                <a:latin typeface="Comic Sans MS" panose="030F0702030302020204" pitchFamily="66" charset="0"/>
              </a:rPr>
              <a:t>5. Retrieve policy </a:t>
            </a:r>
          </a:p>
          <a:p>
            <a:pPr eaLnBrk="1" hangingPunct="1"/>
            <a:r>
              <a:rPr lang="en-US" altLang="en-US" sz="1000">
                <a:latin typeface="Comic Sans MS" panose="030F0702030302020204" pitchFamily="66" charset="0"/>
              </a:rPr>
              <a:t>    for specified resource</a:t>
            </a:r>
          </a:p>
        </p:txBody>
      </p:sp>
      <p:sp>
        <p:nvSpPr>
          <p:cNvPr id="105501" name="Freeform 33">
            <a:extLst>
              <a:ext uri="{FF2B5EF4-FFF2-40B4-BE49-F238E27FC236}">
                <a16:creationId xmlns:a16="http://schemas.microsoft.com/office/drawing/2014/main" id="{5FED55CD-07AC-4274-8DB3-7A29C0297442}"/>
              </a:ext>
            </a:extLst>
          </p:cNvPr>
          <p:cNvSpPr>
            <a:spLocks/>
          </p:cNvSpPr>
          <p:nvPr/>
        </p:nvSpPr>
        <p:spPr bwMode="auto">
          <a:xfrm>
            <a:off x="7019925" y="4784725"/>
            <a:ext cx="344488" cy="295275"/>
          </a:xfrm>
          <a:custGeom>
            <a:avLst/>
            <a:gdLst>
              <a:gd name="T0" fmla="*/ 2147483647 w 217"/>
              <a:gd name="T1" fmla="*/ 2147483647 h 186"/>
              <a:gd name="T2" fmla="*/ 2147483647 w 217"/>
              <a:gd name="T3" fmla="*/ 2147483647 h 186"/>
              <a:gd name="T4" fmla="*/ 2147483647 w 217"/>
              <a:gd name="T5" fmla="*/ 2147483647 h 186"/>
              <a:gd name="T6" fmla="*/ 2147483647 w 217"/>
              <a:gd name="T7" fmla="*/ 2147483647 h 186"/>
              <a:gd name="T8" fmla="*/ 2147483647 w 217"/>
              <a:gd name="T9" fmla="*/ 2147483647 h 186"/>
              <a:gd name="T10" fmla="*/ 2147483647 w 217"/>
              <a:gd name="T11" fmla="*/ 2147483647 h 186"/>
              <a:gd name="T12" fmla="*/ 2147483647 w 217"/>
              <a:gd name="T13" fmla="*/ 2147483647 h 186"/>
              <a:gd name="T14" fmla="*/ 2147483647 w 217"/>
              <a:gd name="T15" fmla="*/ 2147483647 h 186"/>
              <a:gd name="T16" fmla="*/ 0 60000 65536"/>
              <a:gd name="T17" fmla="*/ 0 60000 65536"/>
              <a:gd name="T18" fmla="*/ 0 60000 65536"/>
              <a:gd name="T19" fmla="*/ 0 60000 65536"/>
              <a:gd name="T20" fmla="*/ 0 60000 65536"/>
              <a:gd name="T21" fmla="*/ 0 60000 65536"/>
              <a:gd name="T22" fmla="*/ 0 60000 65536"/>
              <a:gd name="T23" fmla="*/ 0 60000 65536"/>
              <a:gd name="T24" fmla="*/ 0 w 217"/>
              <a:gd name="T25" fmla="*/ 0 h 186"/>
              <a:gd name="T26" fmla="*/ 217 w 217"/>
              <a:gd name="T27" fmla="*/ 186 h 1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7" h="186">
                <a:moveTo>
                  <a:pt x="138" y="22"/>
                </a:moveTo>
                <a:cubicBezTo>
                  <a:pt x="172" y="0"/>
                  <a:pt x="166" y="14"/>
                  <a:pt x="180" y="40"/>
                </a:cubicBezTo>
                <a:cubicBezTo>
                  <a:pt x="187" y="53"/>
                  <a:pt x="204" y="76"/>
                  <a:pt x="204" y="76"/>
                </a:cubicBezTo>
                <a:cubicBezTo>
                  <a:pt x="190" y="131"/>
                  <a:pt x="217" y="164"/>
                  <a:pt x="156" y="184"/>
                </a:cubicBezTo>
                <a:cubicBezTo>
                  <a:pt x="122" y="181"/>
                  <a:pt x="85" y="186"/>
                  <a:pt x="54" y="172"/>
                </a:cubicBezTo>
                <a:cubicBezTo>
                  <a:pt x="28" y="161"/>
                  <a:pt x="20" y="121"/>
                  <a:pt x="6" y="100"/>
                </a:cubicBezTo>
                <a:cubicBezTo>
                  <a:pt x="16" y="38"/>
                  <a:pt x="0" y="82"/>
                  <a:pt x="30" y="52"/>
                </a:cubicBezTo>
                <a:cubicBezTo>
                  <a:pt x="50" y="32"/>
                  <a:pt x="33" y="34"/>
                  <a:pt x="48" y="34"/>
                </a:cubicBezTo>
              </a:path>
            </a:pathLst>
          </a:custGeom>
          <a:noFill/>
          <a:ln w="9525">
            <a:solidFill>
              <a:schemeClr val="tx1"/>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5502" name="Text Box 34">
            <a:extLst>
              <a:ext uri="{FF2B5EF4-FFF2-40B4-BE49-F238E27FC236}">
                <a16:creationId xmlns:a16="http://schemas.microsoft.com/office/drawing/2014/main" id="{6FED06F4-93FF-4303-8753-10A0DE1F6A11}"/>
              </a:ext>
            </a:extLst>
          </p:cNvPr>
          <p:cNvSpPr txBox="1">
            <a:spLocks noChangeArrowheads="1"/>
          </p:cNvSpPr>
          <p:nvPr/>
        </p:nvSpPr>
        <p:spPr bwMode="auto">
          <a:xfrm>
            <a:off x="6537325" y="5087938"/>
            <a:ext cx="2505075"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000">
                <a:latin typeface="Comic Sans MS" panose="030F0702030302020204" pitchFamily="66" charset="0"/>
              </a:rPr>
              <a:t>6. Determine whether user can access </a:t>
            </a:r>
          </a:p>
          <a:p>
            <a:pPr eaLnBrk="1" hangingPunct="1"/>
            <a:r>
              <a:rPr lang="en-US" altLang="en-US" sz="1000">
                <a:latin typeface="Comic Sans MS" panose="030F0702030302020204" pitchFamily="66" charset="0"/>
              </a:rPr>
              <a:t>    specified resource </a:t>
            </a:r>
          </a:p>
          <a:p>
            <a:pPr eaLnBrk="1" hangingPunct="1"/>
            <a:r>
              <a:rPr lang="en-US" altLang="en-US" sz="1000">
                <a:latin typeface="Comic Sans MS" panose="030F0702030302020204" pitchFamily="66" charset="0"/>
              </a:rPr>
              <a:t>7. Create ticket for grant/deny</a:t>
            </a:r>
          </a:p>
        </p:txBody>
      </p:sp>
      <p:sp>
        <p:nvSpPr>
          <p:cNvPr id="105503" name="Freeform 35">
            <a:extLst>
              <a:ext uri="{FF2B5EF4-FFF2-40B4-BE49-F238E27FC236}">
                <a16:creationId xmlns:a16="http://schemas.microsoft.com/office/drawing/2014/main" id="{81CA3C34-AE6B-48F9-AC33-E35BA7E0E716}"/>
              </a:ext>
            </a:extLst>
          </p:cNvPr>
          <p:cNvSpPr>
            <a:spLocks/>
          </p:cNvSpPr>
          <p:nvPr/>
        </p:nvSpPr>
        <p:spPr bwMode="auto">
          <a:xfrm>
            <a:off x="1625600" y="5167313"/>
            <a:ext cx="344488" cy="295275"/>
          </a:xfrm>
          <a:custGeom>
            <a:avLst/>
            <a:gdLst>
              <a:gd name="T0" fmla="*/ 2147483647 w 217"/>
              <a:gd name="T1" fmla="*/ 2147483647 h 186"/>
              <a:gd name="T2" fmla="*/ 2147483647 w 217"/>
              <a:gd name="T3" fmla="*/ 2147483647 h 186"/>
              <a:gd name="T4" fmla="*/ 2147483647 w 217"/>
              <a:gd name="T5" fmla="*/ 2147483647 h 186"/>
              <a:gd name="T6" fmla="*/ 2147483647 w 217"/>
              <a:gd name="T7" fmla="*/ 2147483647 h 186"/>
              <a:gd name="T8" fmla="*/ 2147483647 w 217"/>
              <a:gd name="T9" fmla="*/ 2147483647 h 186"/>
              <a:gd name="T10" fmla="*/ 2147483647 w 217"/>
              <a:gd name="T11" fmla="*/ 2147483647 h 186"/>
              <a:gd name="T12" fmla="*/ 2147483647 w 217"/>
              <a:gd name="T13" fmla="*/ 2147483647 h 186"/>
              <a:gd name="T14" fmla="*/ 2147483647 w 217"/>
              <a:gd name="T15" fmla="*/ 2147483647 h 186"/>
              <a:gd name="T16" fmla="*/ 0 60000 65536"/>
              <a:gd name="T17" fmla="*/ 0 60000 65536"/>
              <a:gd name="T18" fmla="*/ 0 60000 65536"/>
              <a:gd name="T19" fmla="*/ 0 60000 65536"/>
              <a:gd name="T20" fmla="*/ 0 60000 65536"/>
              <a:gd name="T21" fmla="*/ 0 60000 65536"/>
              <a:gd name="T22" fmla="*/ 0 60000 65536"/>
              <a:gd name="T23" fmla="*/ 0 60000 65536"/>
              <a:gd name="T24" fmla="*/ 0 w 217"/>
              <a:gd name="T25" fmla="*/ 0 h 186"/>
              <a:gd name="T26" fmla="*/ 217 w 217"/>
              <a:gd name="T27" fmla="*/ 186 h 1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7" h="186">
                <a:moveTo>
                  <a:pt x="138" y="22"/>
                </a:moveTo>
                <a:cubicBezTo>
                  <a:pt x="172" y="0"/>
                  <a:pt x="166" y="14"/>
                  <a:pt x="180" y="40"/>
                </a:cubicBezTo>
                <a:cubicBezTo>
                  <a:pt x="187" y="53"/>
                  <a:pt x="204" y="76"/>
                  <a:pt x="204" y="76"/>
                </a:cubicBezTo>
                <a:cubicBezTo>
                  <a:pt x="190" y="131"/>
                  <a:pt x="217" y="164"/>
                  <a:pt x="156" y="184"/>
                </a:cubicBezTo>
                <a:cubicBezTo>
                  <a:pt x="122" y="181"/>
                  <a:pt x="85" y="186"/>
                  <a:pt x="54" y="172"/>
                </a:cubicBezTo>
                <a:cubicBezTo>
                  <a:pt x="28" y="161"/>
                  <a:pt x="20" y="121"/>
                  <a:pt x="6" y="100"/>
                </a:cubicBezTo>
                <a:cubicBezTo>
                  <a:pt x="16" y="38"/>
                  <a:pt x="0" y="82"/>
                  <a:pt x="30" y="52"/>
                </a:cubicBezTo>
                <a:cubicBezTo>
                  <a:pt x="50" y="32"/>
                  <a:pt x="33" y="34"/>
                  <a:pt x="48" y="34"/>
                </a:cubicBezTo>
              </a:path>
            </a:pathLst>
          </a:custGeom>
          <a:noFill/>
          <a:ln w="9525">
            <a:solidFill>
              <a:schemeClr val="tx1"/>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5504" name="Text Box 36">
            <a:extLst>
              <a:ext uri="{FF2B5EF4-FFF2-40B4-BE49-F238E27FC236}">
                <a16:creationId xmlns:a16="http://schemas.microsoft.com/office/drawing/2014/main" id="{64992333-B98E-46B0-93AA-2651AD46FFAD}"/>
              </a:ext>
            </a:extLst>
          </p:cNvPr>
          <p:cNvSpPr txBox="1">
            <a:spLocks noChangeArrowheads="1"/>
          </p:cNvSpPr>
          <p:nvPr/>
        </p:nvSpPr>
        <p:spPr bwMode="auto">
          <a:xfrm>
            <a:off x="1143000" y="5470525"/>
            <a:ext cx="206533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000">
                <a:latin typeface="Comic Sans MS" panose="030F0702030302020204" pitchFamily="66" charset="0"/>
              </a:rPr>
              <a:t>8. Decrypt and verify signature</a:t>
            </a:r>
          </a:p>
        </p:txBody>
      </p:sp>
      <p:sp>
        <p:nvSpPr>
          <p:cNvPr id="105505" name="Text Box 37">
            <a:extLst>
              <a:ext uri="{FF2B5EF4-FFF2-40B4-BE49-F238E27FC236}">
                <a16:creationId xmlns:a16="http://schemas.microsoft.com/office/drawing/2014/main" id="{B50489DD-8404-4140-8A7F-3BA7BE1FE9FA}"/>
              </a:ext>
            </a:extLst>
          </p:cNvPr>
          <p:cNvSpPr txBox="1">
            <a:spLocks noChangeArrowheads="1"/>
          </p:cNvSpPr>
          <p:nvPr/>
        </p:nvSpPr>
        <p:spPr bwMode="auto">
          <a:xfrm>
            <a:off x="1143000" y="5699125"/>
            <a:ext cx="219233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000">
                <a:latin typeface="Comic Sans MS" panose="030F0702030302020204" pitchFamily="66" charset="0"/>
              </a:rPr>
              <a:t>9. Retrieve capability from ticket</a:t>
            </a:r>
          </a:p>
        </p:txBody>
      </p:sp>
      <p:sp>
        <p:nvSpPr>
          <p:cNvPr id="105506" name="Text Box 38">
            <a:extLst>
              <a:ext uri="{FF2B5EF4-FFF2-40B4-BE49-F238E27FC236}">
                <a16:creationId xmlns:a16="http://schemas.microsoft.com/office/drawing/2014/main" id="{FEA7288B-3255-4152-806B-B6BD169BB69B}"/>
              </a:ext>
            </a:extLst>
          </p:cNvPr>
          <p:cNvSpPr txBox="1">
            <a:spLocks noChangeArrowheads="1"/>
          </p:cNvSpPr>
          <p:nvPr/>
        </p:nvSpPr>
        <p:spPr bwMode="auto">
          <a:xfrm>
            <a:off x="1143000" y="5927725"/>
            <a:ext cx="282416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000">
                <a:latin typeface="Comic Sans MS" panose="030F0702030302020204" pitchFamily="66" charset="0"/>
              </a:rPr>
              <a:t>10. Grant or deny access based on capability</a:t>
            </a:r>
          </a:p>
        </p:txBody>
      </p:sp>
      <p:sp>
        <p:nvSpPr>
          <p:cNvPr id="105507" name="Rectangle 39">
            <a:extLst>
              <a:ext uri="{FF2B5EF4-FFF2-40B4-BE49-F238E27FC236}">
                <a16:creationId xmlns:a16="http://schemas.microsoft.com/office/drawing/2014/main" id="{4A5B721B-8ECD-4EDE-B3D2-029A1B9BB2ED}"/>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Minimize Loss of Control: </a:t>
            </a:r>
            <a:br>
              <a:rPr lang="en-US" altLang="en-US">
                <a:ea typeface="ＭＳ Ｐゴシック" panose="020B0600070205080204" pitchFamily="34" charset="-128"/>
              </a:rPr>
            </a:br>
            <a:r>
              <a:rPr lang="en-US" altLang="en-US">
                <a:ea typeface="ＭＳ Ｐゴシック" panose="020B0600070205080204" pitchFamily="34" charset="-128"/>
              </a:rPr>
              <a:t>Access Control</a:t>
            </a:r>
          </a:p>
        </p:txBody>
      </p:sp>
      <p:sp>
        <p:nvSpPr>
          <p:cNvPr id="2" name="Slide Number Placeholder 1">
            <a:extLst>
              <a:ext uri="{FF2B5EF4-FFF2-40B4-BE49-F238E27FC236}">
                <a16:creationId xmlns:a16="http://schemas.microsoft.com/office/drawing/2014/main" id="{B55E2EA7-4EC0-4C4D-B0B0-825F4D4D7928}"/>
              </a:ext>
            </a:extLst>
          </p:cNvPr>
          <p:cNvSpPr>
            <a:spLocks noGrp="1"/>
          </p:cNvSpPr>
          <p:nvPr>
            <p:ph type="sldNum" sz="quarter" idx="12"/>
          </p:nvPr>
        </p:nvSpPr>
        <p:spPr/>
        <p:txBody>
          <a:bodyPr/>
          <a:lstStyle/>
          <a:p>
            <a:fld id="{17921B78-6EE9-4181-B84F-6C8B1739661F}" type="slidenum">
              <a:rPr lang="en-US" altLang="en-US" smtClean="0"/>
              <a:pPr/>
              <a:t>60</a:t>
            </a:fld>
            <a:endParaRPr lang="en-US"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a:extLst>
              <a:ext uri="{FF2B5EF4-FFF2-40B4-BE49-F238E27FC236}">
                <a16:creationId xmlns:a16="http://schemas.microsoft.com/office/drawing/2014/main" id="{1A204712-59B2-47DC-A611-38EF61233C01}"/>
              </a:ext>
            </a:extLst>
          </p:cNvPr>
          <p:cNvSpPr>
            <a:spLocks/>
          </p:cNvSpPr>
          <p:nvPr/>
        </p:nvSpPr>
        <p:spPr bwMode="auto">
          <a:xfrm>
            <a:off x="381000" y="1417638"/>
            <a:ext cx="8077200" cy="5440362"/>
          </a:xfrm>
          <a:custGeom>
            <a:avLst/>
            <a:gdLst>
              <a:gd name="T0" fmla="*/ 164060833 w 43200"/>
              <a:gd name="T1" fmla="*/ 415152765 h 43200"/>
              <a:gd name="T2" fmla="*/ 75510602 w 43200"/>
              <a:gd name="T3" fmla="*/ 402512865 h 43200"/>
              <a:gd name="T4" fmla="*/ 242193346 w 43200"/>
              <a:gd name="T5" fmla="*/ 553478880 h 43200"/>
              <a:gd name="T6" fmla="*/ 203459059 w 43200"/>
              <a:gd name="T7" fmla="*/ 559521334 h 43200"/>
              <a:gd name="T8" fmla="*/ 576047955 w 43200"/>
              <a:gd name="T9" fmla="*/ 619945873 h 43200"/>
              <a:gd name="T10" fmla="*/ 552695685 w 43200"/>
              <a:gd name="T11" fmla="*/ 592350393 h 43200"/>
              <a:gd name="T12" fmla="*/ 1007751858 w 43200"/>
              <a:gd name="T13" fmla="*/ 551131717 h 43200"/>
              <a:gd name="T14" fmla="*/ 998418018 w 43200"/>
              <a:gd name="T15" fmla="*/ 581407457 h 43200"/>
              <a:gd name="T16" fmla="*/ 1193102470 w 43200"/>
              <a:gd name="T17" fmla="*/ 364037793 h 43200"/>
              <a:gd name="T18" fmla="*/ 1306752975 w 43200"/>
              <a:gd name="T19" fmla="*/ 477210798 h 43200"/>
              <a:gd name="T20" fmla="*/ 1461200070 w 43200"/>
              <a:gd name="T21" fmla="*/ 243505944 h 43200"/>
              <a:gd name="T22" fmla="*/ 1410579958 w 43200"/>
              <a:gd name="T23" fmla="*/ 285945930 h 43200"/>
              <a:gd name="T24" fmla="*/ 1339753759 w 43200"/>
              <a:gd name="T25" fmla="*/ 86053430 h 43200"/>
              <a:gd name="T26" fmla="*/ 1342410634 w 43200"/>
              <a:gd name="T27" fmla="*/ 106099778 h 43200"/>
              <a:gd name="T28" fmla="*/ 1016526464 w 43200"/>
              <a:gd name="T29" fmla="*/ 62676496 h 43200"/>
              <a:gd name="T30" fmla="*/ 1042465869 w 43200"/>
              <a:gd name="T31" fmla="*/ 37111077 h 43200"/>
              <a:gd name="T32" fmla="*/ 774018631 w 43200"/>
              <a:gd name="T33" fmla="*/ 74856611 h 43200"/>
              <a:gd name="T34" fmla="*/ 786568767 w 43200"/>
              <a:gd name="T35" fmla="*/ 52811936 h 43200"/>
              <a:gd name="T36" fmla="*/ 489420546 w 43200"/>
              <a:gd name="T37" fmla="*/ 82342272 h 43200"/>
              <a:gd name="T38" fmla="*/ 534866762 w 43200"/>
              <a:gd name="T39" fmla="*/ 103720753 h 43200"/>
              <a:gd name="T40" fmla="*/ 144274124 w 43200"/>
              <a:gd name="T41" fmla="*/ 250404877 h 43200"/>
              <a:gd name="T42" fmla="*/ 136338649 w 43200"/>
              <a:gd name="T43" fmla="*/ 227900290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blurRad="40000" dist="23000" dir="5400000" rotWithShape="0">
              <a:srgbClr val="808080">
                <a:alpha val="34998"/>
              </a:srgbClr>
            </a:outerShdw>
          </a:effectLst>
        </p:spPr>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 name="Cloud 9">
            <a:extLst>
              <a:ext uri="{FF2B5EF4-FFF2-40B4-BE49-F238E27FC236}">
                <a16:creationId xmlns:a16="http://schemas.microsoft.com/office/drawing/2014/main" id="{062E0E7C-131C-4300-941C-7F6679380F59}"/>
              </a:ext>
            </a:extLst>
          </p:cNvPr>
          <p:cNvSpPr>
            <a:spLocks/>
          </p:cNvSpPr>
          <p:nvPr/>
        </p:nvSpPr>
        <p:spPr bwMode="auto">
          <a:xfrm>
            <a:off x="1028700" y="2909888"/>
            <a:ext cx="1028700" cy="995362"/>
          </a:xfrm>
          <a:custGeom>
            <a:avLst/>
            <a:gdLst>
              <a:gd name="T0" fmla="*/ 2661095 w 43200"/>
              <a:gd name="T1" fmla="*/ 13896797 h 43200"/>
              <a:gd name="T2" fmla="*/ 1224796 w 43200"/>
              <a:gd name="T3" fmla="*/ 13473676 h 43200"/>
              <a:gd name="T4" fmla="*/ 3928420 w 43200"/>
              <a:gd name="T5" fmla="*/ 18527097 h 43200"/>
              <a:gd name="T6" fmla="*/ 3300151 w 43200"/>
              <a:gd name="T7" fmla="*/ 18729372 h 43200"/>
              <a:gd name="T8" fmla="*/ 9343596 w 43200"/>
              <a:gd name="T9" fmla="*/ 20752007 h 43200"/>
              <a:gd name="T10" fmla="*/ 8964835 w 43200"/>
              <a:gd name="T11" fmla="*/ 19828279 h 43200"/>
              <a:gd name="T12" fmla="*/ 16345924 w 43200"/>
              <a:gd name="T13" fmla="*/ 18448528 h 43200"/>
              <a:gd name="T14" fmla="*/ 16194524 w 43200"/>
              <a:gd name="T15" fmla="*/ 19461977 h 43200"/>
              <a:gd name="T16" fmla="*/ 19352347 w 43200"/>
              <a:gd name="T17" fmla="*/ 12185765 h 43200"/>
              <a:gd name="T18" fmla="*/ 21195768 w 43200"/>
              <a:gd name="T19" fmla="*/ 15974109 h 43200"/>
              <a:gd name="T20" fmla="*/ 23700938 w 43200"/>
              <a:gd name="T21" fmla="*/ 8151093 h 43200"/>
              <a:gd name="T22" fmla="*/ 22879860 w 43200"/>
              <a:gd name="T23" fmla="*/ 9571719 h 43200"/>
              <a:gd name="T24" fmla="*/ 21731049 w 43200"/>
              <a:gd name="T25" fmla="*/ 2880536 h 43200"/>
              <a:gd name="T26" fmla="*/ 21774150 w 43200"/>
              <a:gd name="T27" fmla="*/ 3551576 h 43200"/>
              <a:gd name="T28" fmla="*/ 16488251 w 43200"/>
              <a:gd name="T29" fmla="*/ 2098025 h 43200"/>
              <a:gd name="T30" fmla="*/ 16908994 w 43200"/>
              <a:gd name="T31" fmla="*/ 1242244 h 43200"/>
              <a:gd name="T32" fmla="*/ 12554736 w 43200"/>
              <a:gd name="T33" fmla="*/ 2505755 h 43200"/>
              <a:gd name="T34" fmla="*/ 12758285 w 43200"/>
              <a:gd name="T35" fmla="*/ 1767827 h 43200"/>
              <a:gd name="T36" fmla="*/ 7938492 w 43200"/>
              <a:gd name="T37" fmla="*/ 2756323 h 43200"/>
              <a:gd name="T38" fmla="*/ 8675632 w 43200"/>
              <a:gd name="T39" fmla="*/ 3471947 h 43200"/>
              <a:gd name="T40" fmla="*/ 2340150 w 43200"/>
              <a:gd name="T41" fmla="*/ 8382031 h 43200"/>
              <a:gd name="T42" fmla="*/ 2211443 w 43200"/>
              <a:gd name="T43" fmla="*/ 7628712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blurRad="40000" dist="23000" dir="5400000" rotWithShape="0">
              <a:srgbClr val="808080">
                <a:alpha val="34998"/>
              </a:srgbClr>
            </a:outerShdw>
          </a:effectLst>
        </p:spPr>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 name="Title 1">
            <a:extLst>
              <a:ext uri="{FF2B5EF4-FFF2-40B4-BE49-F238E27FC236}">
                <a16:creationId xmlns:a16="http://schemas.microsoft.com/office/drawing/2014/main" id="{E0F5B457-FA21-4359-AC2E-F625D3D030EB}"/>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Minimize Loss of Control: IDM </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Motivation</a:t>
            </a:r>
          </a:p>
        </p:txBody>
      </p:sp>
      <p:pic>
        <p:nvPicPr>
          <p:cNvPr id="106501" name="Picture 3" descr="user-icon.jpg">
            <a:extLst>
              <a:ext uri="{FF2B5EF4-FFF2-40B4-BE49-F238E27FC236}">
                <a16:creationId xmlns:a16="http://schemas.microsoft.com/office/drawing/2014/main" id="{18D6F374-D9B7-4CE8-AFAB-5C8BCEE60C8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17625" y="3162300"/>
            <a:ext cx="617538"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2" name="Picture 4" descr="ebay-logo.jpg">
            <a:extLst>
              <a:ext uri="{FF2B5EF4-FFF2-40B4-BE49-F238E27FC236}">
                <a16:creationId xmlns:a16="http://schemas.microsoft.com/office/drawing/2014/main" id="{1FE4BC79-A2B4-4081-A632-6F9B8D1A54B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40150" y="2409825"/>
            <a:ext cx="579438"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3" name="Picture 5" descr="american-express-logo.jpeg">
            <a:extLst>
              <a:ext uri="{FF2B5EF4-FFF2-40B4-BE49-F238E27FC236}">
                <a16:creationId xmlns:a16="http://schemas.microsoft.com/office/drawing/2014/main" id="{A3DF8418-1E46-482D-8A79-852B098EFE2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2874963"/>
            <a:ext cx="531813"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4" name="Picture 6" descr="fedex.gif">
            <a:extLst>
              <a:ext uri="{FF2B5EF4-FFF2-40B4-BE49-F238E27FC236}">
                <a16:creationId xmlns:a16="http://schemas.microsoft.com/office/drawing/2014/main" id="{7E12D2CD-C025-458D-9F0E-38B062BE7FA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16413" y="5529263"/>
            <a:ext cx="5461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5" name="Picture 7" descr="power-seller-logo.gif">
            <a:extLst>
              <a:ext uri="{FF2B5EF4-FFF2-40B4-BE49-F238E27FC236}">
                <a16:creationId xmlns:a16="http://schemas.microsoft.com/office/drawing/2014/main" id="{814D6E32-2343-41FB-9FB8-D15E6EF578C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945188" y="4522788"/>
            <a:ext cx="836612"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6" name="TextBox 10">
            <a:extLst>
              <a:ext uri="{FF2B5EF4-FFF2-40B4-BE49-F238E27FC236}">
                <a16:creationId xmlns:a16="http://schemas.microsoft.com/office/drawing/2014/main" id="{A02D7DD1-0F61-4C14-BFFC-6F2C079363E1}"/>
              </a:ext>
            </a:extLst>
          </p:cNvPr>
          <p:cNvSpPr txBox="1">
            <a:spLocks noChangeArrowheads="1"/>
          </p:cNvSpPr>
          <p:nvPr/>
        </p:nvSpPr>
        <p:spPr bwMode="auto">
          <a:xfrm>
            <a:off x="1262063" y="2447925"/>
            <a:ext cx="1346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a:latin typeface="Comic Sans MS" panose="030F0702030302020204" pitchFamily="66" charset="0"/>
              </a:rPr>
              <a:t>User on Amazon Cloud</a:t>
            </a:r>
          </a:p>
        </p:txBody>
      </p:sp>
      <p:sp>
        <p:nvSpPr>
          <p:cNvPr id="106507" name="TextBox 11">
            <a:extLst>
              <a:ext uri="{FF2B5EF4-FFF2-40B4-BE49-F238E27FC236}">
                <a16:creationId xmlns:a16="http://schemas.microsoft.com/office/drawing/2014/main" id="{73F3A5DA-4C64-47C9-A222-128FC3369E19}"/>
              </a:ext>
            </a:extLst>
          </p:cNvPr>
          <p:cNvSpPr txBox="1">
            <a:spLocks noChangeArrowheads="1"/>
          </p:cNvSpPr>
          <p:nvPr/>
        </p:nvSpPr>
        <p:spPr bwMode="auto">
          <a:xfrm>
            <a:off x="1028700" y="3905250"/>
            <a:ext cx="1676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Tx/>
              <a:buAutoNum type="arabicPeriod"/>
            </a:pPr>
            <a:r>
              <a:rPr lang="en-US" altLang="en-US" sz="1200">
                <a:latin typeface="Comic Sans MS" panose="030F0702030302020204" pitchFamily="66" charset="0"/>
              </a:rPr>
              <a:t>Name</a:t>
            </a:r>
          </a:p>
          <a:p>
            <a:pPr eaLnBrk="1" hangingPunct="1">
              <a:buFontTx/>
              <a:buAutoNum type="arabicPeriod"/>
            </a:pPr>
            <a:r>
              <a:rPr lang="en-US" altLang="en-US" sz="1200">
                <a:latin typeface="Comic Sans MS" panose="030F0702030302020204" pitchFamily="66" charset="0"/>
              </a:rPr>
              <a:t>E-mail</a:t>
            </a:r>
          </a:p>
          <a:p>
            <a:pPr eaLnBrk="1" hangingPunct="1">
              <a:buFontTx/>
              <a:buAutoNum type="arabicPeriod"/>
            </a:pPr>
            <a:r>
              <a:rPr lang="en-US" altLang="en-US" sz="1200">
                <a:latin typeface="Comic Sans MS" panose="030F0702030302020204" pitchFamily="66" charset="0"/>
              </a:rPr>
              <a:t>Password</a:t>
            </a:r>
          </a:p>
          <a:p>
            <a:pPr eaLnBrk="1" hangingPunct="1">
              <a:buFontTx/>
              <a:buAutoNum type="arabicPeriod"/>
            </a:pPr>
            <a:r>
              <a:rPr lang="en-US" altLang="en-US" sz="1200">
                <a:latin typeface="Comic Sans MS" panose="030F0702030302020204" pitchFamily="66" charset="0"/>
              </a:rPr>
              <a:t>Billing Address</a:t>
            </a:r>
          </a:p>
          <a:p>
            <a:pPr eaLnBrk="1" hangingPunct="1">
              <a:buFontTx/>
              <a:buAutoNum type="arabicPeriod"/>
            </a:pPr>
            <a:r>
              <a:rPr lang="en-US" altLang="en-US" sz="1200">
                <a:latin typeface="Comic Sans MS" panose="030F0702030302020204" pitchFamily="66" charset="0"/>
              </a:rPr>
              <a:t>Shipping Address</a:t>
            </a:r>
          </a:p>
          <a:p>
            <a:pPr eaLnBrk="1" hangingPunct="1">
              <a:buFontTx/>
              <a:buAutoNum type="arabicPeriod"/>
            </a:pPr>
            <a:r>
              <a:rPr lang="en-US" altLang="en-US" sz="1200">
                <a:latin typeface="Comic Sans MS" panose="030F0702030302020204" pitchFamily="66" charset="0"/>
              </a:rPr>
              <a:t>Credit Card</a:t>
            </a:r>
          </a:p>
        </p:txBody>
      </p:sp>
      <p:sp>
        <p:nvSpPr>
          <p:cNvPr id="13" name="TextBox 12">
            <a:extLst>
              <a:ext uri="{FF2B5EF4-FFF2-40B4-BE49-F238E27FC236}">
                <a16:creationId xmlns:a16="http://schemas.microsoft.com/office/drawing/2014/main" id="{439B7405-B491-465F-AC49-4E1B1A328C0D}"/>
              </a:ext>
            </a:extLst>
          </p:cNvPr>
          <p:cNvSpPr txBox="1">
            <a:spLocks noChangeArrowheads="1"/>
          </p:cNvSpPr>
          <p:nvPr/>
        </p:nvSpPr>
        <p:spPr bwMode="auto">
          <a:xfrm>
            <a:off x="3717925" y="5853113"/>
            <a:ext cx="16764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Tx/>
              <a:buAutoNum type="arabicPeriod"/>
            </a:pPr>
            <a:r>
              <a:rPr lang="en-US" altLang="en-US" sz="1200">
                <a:latin typeface="Comic Sans MS" panose="030F0702030302020204" pitchFamily="66" charset="0"/>
              </a:rPr>
              <a:t>Name</a:t>
            </a:r>
          </a:p>
          <a:p>
            <a:pPr eaLnBrk="1" hangingPunct="1">
              <a:buFontTx/>
              <a:buAutoNum type="arabicPeriod"/>
            </a:pPr>
            <a:r>
              <a:rPr lang="en-US" altLang="en-US" sz="1200">
                <a:latin typeface="Comic Sans MS" panose="030F0702030302020204" pitchFamily="66" charset="0"/>
              </a:rPr>
              <a:t>E-mail</a:t>
            </a:r>
          </a:p>
          <a:p>
            <a:pPr eaLnBrk="1" hangingPunct="1">
              <a:buFontTx/>
              <a:buAutoNum type="arabicPeriod"/>
            </a:pPr>
            <a:r>
              <a:rPr lang="en-US" altLang="en-US" sz="1200">
                <a:latin typeface="Comic Sans MS" panose="030F0702030302020204" pitchFamily="66" charset="0"/>
              </a:rPr>
              <a:t>Shipping Address</a:t>
            </a:r>
          </a:p>
        </p:txBody>
      </p:sp>
      <p:sp>
        <p:nvSpPr>
          <p:cNvPr id="14" name="TextBox 13">
            <a:extLst>
              <a:ext uri="{FF2B5EF4-FFF2-40B4-BE49-F238E27FC236}">
                <a16:creationId xmlns:a16="http://schemas.microsoft.com/office/drawing/2014/main" id="{F4157A4B-6476-456E-8D77-1C6F6BE906EF}"/>
              </a:ext>
            </a:extLst>
          </p:cNvPr>
          <p:cNvSpPr txBox="1">
            <a:spLocks noChangeArrowheads="1"/>
          </p:cNvSpPr>
          <p:nvPr/>
        </p:nvSpPr>
        <p:spPr bwMode="auto">
          <a:xfrm>
            <a:off x="6475413" y="3406775"/>
            <a:ext cx="1676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Tx/>
              <a:buAutoNum type="arabicPeriod"/>
            </a:pPr>
            <a:r>
              <a:rPr lang="en-US" altLang="en-US" sz="1200">
                <a:latin typeface="Comic Sans MS" panose="030F0702030302020204" pitchFamily="66" charset="0"/>
              </a:rPr>
              <a:t>Name</a:t>
            </a:r>
          </a:p>
          <a:p>
            <a:pPr eaLnBrk="1" hangingPunct="1">
              <a:buFontTx/>
              <a:buAutoNum type="arabicPeriod"/>
            </a:pPr>
            <a:r>
              <a:rPr lang="en-US" altLang="en-US" sz="1200">
                <a:latin typeface="Comic Sans MS" panose="030F0702030302020204" pitchFamily="66" charset="0"/>
              </a:rPr>
              <a:t>Billing Address</a:t>
            </a:r>
          </a:p>
          <a:p>
            <a:pPr eaLnBrk="1" hangingPunct="1">
              <a:buFontTx/>
              <a:buAutoNum type="arabicPeriod"/>
            </a:pPr>
            <a:r>
              <a:rPr lang="en-US" altLang="en-US" sz="1200">
                <a:latin typeface="Comic Sans MS" panose="030F0702030302020204" pitchFamily="66" charset="0"/>
              </a:rPr>
              <a:t>Credit Card</a:t>
            </a:r>
          </a:p>
        </p:txBody>
      </p:sp>
      <p:sp>
        <p:nvSpPr>
          <p:cNvPr id="15" name="TextBox 14">
            <a:extLst>
              <a:ext uri="{FF2B5EF4-FFF2-40B4-BE49-F238E27FC236}">
                <a16:creationId xmlns:a16="http://schemas.microsoft.com/office/drawing/2014/main" id="{FC765822-18D2-40BB-B160-63AE5BB16486}"/>
              </a:ext>
            </a:extLst>
          </p:cNvPr>
          <p:cNvSpPr txBox="1">
            <a:spLocks noChangeArrowheads="1"/>
          </p:cNvSpPr>
          <p:nvPr/>
        </p:nvSpPr>
        <p:spPr bwMode="auto">
          <a:xfrm>
            <a:off x="3481388" y="2809875"/>
            <a:ext cx="1676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Tx/>
              <a:buAutoNum type="arabicPeriod"/>
            </a:pPr>
            <a:r>
              <a:rPr lang="en-US" altLang="en-US" sz="1200">
                <a:latin typeface="Comic Sans MS" panose="030F0702030302020204" pitchFamily="66" charset="0"/>
              </a:rPr>
              <a:t>Name</a:t>
            </a:r>
          </a:p>
          <a:p>
            <a:pPr eaLnBrk="1" hangingPunct="1">
              <a:buFontTx/>
              <a:buAutoNum type="arabicPeriod"/>
            </a:pPr>
            <a:r>
              <a:rPr lang="en-US" altLang="en-US" sz="1200">
                <a:latin typeface="Comic Sans MS" panose="030F0702030302020204" pitchFamily="66" charset="0"/>
              </a:rPr>
              <a:t>E-mail</a:t>
            </a:r>
          </a:p>
          <a:p>
            <a:pPr eaLnBrk="1" hangingPunct="1">
              <a:buFontTx/>
              <a:buAutoNum type="arabicPeriod"/>
            </a:pPr>
            <a:r>
              <a:rPr lang="en-US" altLang="en-US" sz="1200">
                <a:latin typeface="Comic Sans MS" panose="030F0702030302020204" pitchFamily="66" charset="0"/>
              </a:rPr>
              <a:t>Password</a:t>
            </a:r>
          </a:p>
          <a:p>
            <a:pPr eaLnBrk="1" hangingPunct="1">
              <a:buFontTx/>
              <a:buAutoNum type="arabicPeriod"/>
            </a:pPr>
            <a:r>
              <a:rPr lang="en-US" altLang="en-US" sz="1200">
                <a:latin typeface="Comic Sans MS" panose="030F0702030302020204" pitchFamily="66" charset="0"/>
              </a:rPr>
              <a:t>Billing Address</a:t>
            </a:r>
          </a:p>
          <a:p>
            <a:pPr eaLnBrk="1" hangingPunct="1">
              <a:buFontTx/>
              <a:buAutoNum type="arabicPeriod"/>
            </a:pPr>
            <a:r>
              <a:rPr lang="en-US" altLang="en-US" sz="1200">
                <a:latin typeface="Comic Sans MS" panose="030F0702030302020204" pitchFamily="66" charset="0"/>
              </a:rPr>
              <a:t>Shipping Address</a:t>
            </a:r>
          </a:p>
          <a:p>
            <a:pPr eaLnBrk="1" hangingPunct="1">
              <a:buFontTx/>
              <a:buAutoNum type="arabicPeriod"/>
            </a:pPr>
            <a:r>
              <a:rPr lang="en-US" altLang="en-US" sz="1200">
                <a:latin typeface="Comic Sans MS" panose="030F0702030302020204" pitchFamily="66" charset="0"/>
              </a:rPr>
              <a:t>Credit Card</a:t>
            </a:r>
          </a:p>
        </p:txBody>
      </p:sp>
      <p:sp>
        <p:nvSpPr>
          <p:cNvPr id="16" name="TextBox 15">
            <a:extLst>
              <a:ext uri="{FF2B5EF4-FFF2-40B4-BE49-F238E27FC236}">
                <a16:creationId xmlns:a16="http://schemas.microsoft.com/office/drawing/2014/main" id="{0BD9CC5F-4012-46B7-B4CE-B8E3D59FA7FB}"/>
              </a:ext>
            </a:extLst>
          </p:cNvPr>
          <p:cNvSpPr txBox="1">
            <a:spLocks noChangeArrowheads="1"/>
          </p:cNvSpPr>
          <p:nvPr/>
        </p:nvSpPr>
        <p:spPr bwMode="auto">
          <a:xfrm>
            <a:off x="5487988" y="5022850"/>
            <a:ext cx="1676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Tx/>
              <a:buAutoNum type="arabicPeriod"/>
            </a:pPr>
            <a:r>
              <a:rPr lang="en-US" altLang="en-US" sz="1200">
                <a:latin typeface="Comic Sans MS" panose="030F0702030302020204" pitchFamily="66" charset="0"/>
              </a:rPr>
              <a:t>Name</a:t>
            </a:r>
          </a:p>
          <a:p>
            <a:pPr eaLnBrk="1" hangingPunct="1">
              <a:buFontTx/>
              <a:buAutoNum type="arabicPeriod"/>
            </a:pPr>
            <a:r>
              <a:rPr lang="en-US" altLang="en-US" sz="1200">
                <a:latin typeface="Comic Sans MS" panose="030F0702030302020204" pitchFamily="66" charset="0"/>
              </a:rPr>
              <a:t>E-mail</a:t>
            </a:r>
          </a:p>
          <a:p>
            <a:pPr eaLnBrk="1" hangingPunct="1">
              <a:buFontTx/>
              <a:buAutoNum type="arabicPeriod"/>
            </a:pPr>
            <a:r>
              <a:rPr lang="en-US" altLang="en-US" sz="1200">
                <a:latin typeface="Comic Sans MS" panose="030F0702030302020204" pitchFamily="66" charset="0"/>
              </a:rPr>
              <a:t>Shipping Address</a:t>
            </a:r>
          </a:p>
        </p:txBody>
      </p:sp>
      <p:cxnSp>
        <p:nvCxnSpPr>
          <p:cNvPr id="22" name="Straight Arrow Connector 21">
            <a:extLst>
              <a:ext uri="{FF2B5EF4-FFF2-40B4-BE49-F238E27FC236}">
                <a16:creationId xmlns:a16="http://schemas.microsoft.com/office/drawing/2014/main" id="{C3F2B797-84F0-4378-825F-B329A74DE4C6}"/>
              </a:ext>
            </a:extLst>
          </p:cNvPr>
          <p:cNvCxnSpPr>
            <a:cxnSpLocks noChangeShapeType="1"/>
          </p:cNvCxnSpPr>
          <p:nvPr/>
        </p:nvCxnSpPr>
        <p:spPr bwMode="auto">
          <a:xfrm flipV="1">
            <a:off x="1676400" y="2667000"/>
            <a:ext cx="2063750" cy="49530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3" name="Straight Arrow Connector 22">
            <a:extLst>
              <a:ext uri="{FF2B5EF4-FFF2-40B4-BE49-F238E27FC236}">
                <a16:creationId xmlns:a16="http://schemas.microsoft.com/office/drawing/2014/main" id="{8552A9B2-6BFB-4B85-986F-B7E162A8FE0D}"/>
              </a:ext>
            </a:extLst>
          </p:cNvPr>
          <p:cNvCxnSpPr>
            <a:cxnSpLocks noChangeShapeType="1"/>
          </p:cNvCxnSpPr>
          <p:nvPr/>
        </p:nvCxnSpPr>
        <p:spPr bwMode="auto">
          <a:xfrm>
            <a:off x="4316413" y="2617788"/>
            <a:ext cx="2465387" cy="544512"/>
          </a:xfrm>
          <a:prstGeom prst="straightConnector1">
            <a:avLst/>
          </a:prstGeom>
          <a:noFill/>
          <a:ln w="25400">
            <a:solidFill>
              <a:schemeClr val="accent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Straight Arrow Connector 24">
            <a:extLst>
              <a:ext uri="{FF2B5EF4-FFF2-40B4-BE49-F238E27FC236}">
                <a16:creationId xmlns:a16="http://schemas.microsoft.com/office/drawing/2014/main" id="{526D9A0D-E79F-48F1-A637-3296AA1B6EC4}"/>
              </a:ext>
            </a:extLst>
          </p:cNvPr>
          <p:cNvCxnSpPr>
            <a:cxnSpLocks noChangeShapeType="1"/>
          </p:cNvCxnSpPr>
          <p:nvPr/>
        </p:nvCxnSpPr>
        <p:spPr bwMode="auto">
          <a:xfrm>
            <a:off x="4319588" y="2667000"/>
            <a:ext cx="2005012" cy="1855788"/>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4" name="Straight Arrow Connector 43">
            <a:extLst>
              <a:ext uri="{FF2B5EF4-FFF2-40B4-BE49-F238E27FC236}">
                <a16:creationId xmlns:a16="http://schemas.microsoft.com/office/drawing/2014/main" id="{59BCA8F7-435B-4F3A-9912-EB01257F29AD}"/>
              </a:ext>
            </a:extLst>
          </p:cNvPr>
          <p:cNvCxnSpPr>
            <a:cxnSpLocks noChangeShapeType="1"/>
          </p:cNvCxnSpPr>
          <p:nvPr/>
        </p:nvCxnSpPr>
        <p:spPr bwMode="auto">
          <a:xfrm rot="10800000" flipV="1">
            <a:off x="4648200" y="4619625"/>
            <a:ext cx="1287463" cy="804863"/>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54" name="Picture 53" descr="box.jpg">
            <a:extLst>
              <a:ext uri="{FF2B5EF4-FFF2-40B4-BE49-F238E27FC236}">
                <a16:creationId xmlns:a16="http://schemas.microsoft.com/office/drawing/2014/main" id="{9D59D2F9-4A16-447B-8B0D-36B68F9D8D4D}"/>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863725" y="3440113"/>
            <a:ext cx="56832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2" name="Straight Arrow Connector 31">
            <a:extLst>
              <a:ext uri="{FF2B5EF4-FFF2-40B4-BE49-F238E27FC236}">
                <a16:creationId xmlns:a16="http://schemas.microsoft.com/office/drawing/2014/main" id="{4702D19B-FBD5-4AA6-B1A5-848CC7FF3275}"/>
              </a:ext>
            </a:extLst>
          </p:cNvPr>
          <p:cNvCxnSpPr>
            <a:cxnSpLocks noChangeShapeType="1"/>
          </p:cNvCxnSpPr>
          <p:nvPr/>
        </p:nvCxnSpPr>
        <p:spPr bwMode="auto">
          <a:xfrm rot="10800000">
            <a:off x="2057400" y="3657600"/>
            <a:ext cx="2259013" cy="1871663"/>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 name="Slide Number Placeholder 2">
            <a:extLst>
              <a:ext uri="{FF2B5EF4-FFF2-40B4-BE49-F238E27FC236}">
                <a16:creationId xmlns:a16="http://schemas.microsoft.com/office/drawing/2014/main" id="{9F562AF7-74BB-4242-A09D-89F2D50FCB2E}"/>
              </a:ext>
            </a:extLst>
          </p:cNvPr>
          <p:cNvSpPr>
            <a:spLocks noGrp="1"/>
          </p:cNvSpPr>
          <p:nvPr>
            <p:ph type="sldNum" sz="quarter" idx="12"/>
          </p:nvPr>
        </p:nvSpPr>
        <p:spPr/>
        <p:txBody>
          <a:bodyPr/>
          <a:lstStyle/>
          <a:p>
            <a:fld id="{C3802F7D-CE2A-4257-9499-27268CCBAA3C}" type="slidenum">
              <a:rPr lang="en-US" altLang="en-US" smtClean="0"/>
              <a:pPr/>
              <a:t>61</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a:extLst>
              <a:ext uri="{FF2B5EF4-FFF2-40B4-BE49-F238E27FC236}">
                <a16:creationId xmlns:a16="http://schemas.microsoft.com/office/drawing/2014/main" id="{B4A54534-B7EE-4B06-B4E7-B2525C59FD48}"/>
              </a:ext>
            </a:extLst>
          </p:cNvPr>
          <p:cNvSpPr>
            <a:spLocks/>
          </p:cNvSpPr>
          <p:nvPr/>
        </p:nvSpPr>
        <p:spPr bwMode="auto">
          <a:xfrm>
            <a:off x="457200" y="1417638"/>
            <a:ext cx="8077200" cy="5440362"/>
          </a:xfrm>
          <a:custGeom>
            <a:avLst/>
            <a:gdLst>
              <a:gd name="T0" fmla="*/ 164060833 w 43200"/>
              <a:gd name="T1" fmla="*/ 415152765 h 43200"/>
              <a:gd name="T2" fmla="*/ 75510602 w 43200"/>
              <a:gd name="T3" fmla="*/ 402512865 h 43200"/>
              <a:gd name="T4" fmla="*/ 242193346 w 43200"/>
              <a:gd name="T5" fmla="*/ 553478880 h 43200"/>
              <a:gd name="T6" fmla="*/ 203459059 w 43200"/>
              <a:gd name="T7" fmla="*/ 559521334 h 43200"/>
              <a:gd name="T8" fmla="*/ 576047955 w 43200"/>
              <a:gd name="T9" fmla="*/ 619945873 h 43200"/>
              <a:gd name="T10" fmla="*/ 552695685 w 43200"/>
              <a:gd name="T11" fmla="*/ 592350393 h 43200"/>
              <a:gd name="T12" fmla="*/ 1007751858 w 43200"/>
              <a:gd name="T13" fmla="*/ 551131717 h 43200"/>
              <a:gd name="T14" fmla="*/ 998418018 w 43200"/>
              <a:gd name="T15" fmla="*/ 581407457 h 43200"/>
              <a:gd name="T16" fmla="*/ 1193102470 w 43200"/>
              <a:gd name="T17" fmla="*/ 364037793 h 43200"/>
              <a:gd name="T18" fmla="*/ 1306752975 w 43200"/>
              <a:gd name="T19" fmla="*/ 477210798 h 43200"/>
              <a:gd name="T20" fmla="*/ 1461200070 w 43200"/>
              <a:gd name="T21" fmla="*/ 243505944 h 43200"/>
              <a:gd name="T22" fmla="*/ 1410579958 w 43200"/>
              <a:gd name="T23" fmla="*/ 285945930 h 43200"/>
              <a:gd name="T24" fmla="*/ 1339753759 w 43200"/>
              <a:gd name="T25" fmla="*/ 86053430 h 43200"/>
              <a:gd name="T26" fmla="*/ 1342410634 w 43200"/>
              <a:gd name="T27" fmla="*/ 106099778 h 43200"/>
              <a:gd name="T28" fmla="*/ 1016526464 w 43200"/>
              <a:gd name="T29" fmla="*/ 62676496 h 43200"/>
              <a:gd name="T30" fmla="*/ 1042465869 w 43200"/>
              <a:gd name="T31" fmla="*/ 37111077 h 43200"/>
              <a:gd name="T32" fmla="*/ 774018631 w 43200"/>
              <a:gd name="T33" fmla="*/ 74856611 h 43200"/>
              <a:gd name="T34" fmla="*/ 786568767 w 43200"/>
              <a:gd name="T35" fmla="*/ 52811936 h 43200"/>
              <a:gd name="T36" fmla="*/ 489420546 w 43200"/>
              <a:gd name="T37" fmla="*/ 82342272 h 43200"/>
              <a:gd name="T38" fmla="*/ 534866762 w 43200"/>
              <a:gd name="T39" fmla="*/ 103720753 h 43200"/>
              <a:gd name="T40" fmla="*/ 144274124 w 43200"/>
              <a:gd name="T41" fmla="*/ 250404877 h 43200"/>
              <a:gd name="T42" fmla="*/ 136338649 w 43200"/>
              <a:gd name="T43" fmla="*/ 227900290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blurRad="40000" dist="23000" dir="5400000" rotWithShape="0">
              <a:srgbClr val="808080">
                <a:alpha val="34998"/>
              </a:srgbClr>
            </a:outerShdw>
          </a:effectLst>
        </p:spPr>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 name="Cloud 9">
            <a:extLst>
              <a:ext uri="{FF2B5EF4-FFF2-40B4-BE49-F238E27FC236}">
                <a16:creationId xmlns:a16="http://schemas.microsoft.com/office/drawing/2014/main" id="{12CDDD81-2B28-4569-93B4-22DD2C2DCB53}"/>
              </a:ext>
            </a:extLst>
          </p:cNvPr>
          <p:cNvSpPr>
            <a:spLocks/>
          </p:cNvSpPr>
          <p:nvPr/>
        </p:nvSpPr>
        <p:spPr bwMode="auto">
          <a:xfrm>
            <a:off x="1104900" y="2909888"/>
            <a:ext cx="1028700" cy="995362"/>
          </a:xfrm>
          <a:custGeom>
            <a:avLst/>
            <a:gdLst>
              <a:gd name="T0" fmla="*/ 2661095 w 43200"/>
              <a:gd name="T1" fmla="*/ 13896797 h 43200"/>
              <a:gd name="T2" fmla="*/ 1224796 w 43200"/>
              <a:gd name="T3" fmla="*/ 13473676 h 43200"/>
              <a:gd name="T4" fmla="*/ 3928420 w 43200"/>
              <a:gd name="T5" fmla="*/ 18527097 h 43200"/>
              <a:gd name="T6" fmla="*/ 3300151 w 43200"/>
              <a:gd name="T7" fmla="*/ 18729372 h 43200"/>
              <a:gd name="T8" fmla="*/ 9343596 w 43200"/>
              <a:gd name="T9" fmla="*/ 20752007 h 43200"/>
              <a:gd name="T10" fmla="*/ 8964835 w 43200"/>
              <a:gd name="T11" fmla="*/ 19828279 h 43200"/>
              <a:gd name="T12" fmla="*/ 16345924 w 43200"/>
              <a:gd name="T13" fmla="*/ 18448528 h 43200"/>
              <a:gd name="T14" fmla="*/ 16194524 w 43200"/>
              <a:gd name="T15" fmla="*/ 19461977 h 43200"/>
              <a:gd name="T16" fmla="*/ 19352347 w 43200"/>
              <a:gd name="T17" fmla="*/ 12185765 h 43200"/>
              <a:gd name="T18" fmla="*/ 21195768 w 43200"/>
              <a:gd name="T19" fmla="*/ 15974109 h 43200"/>
              <a:gd name="T20" fmla="*/ 23700938 w 43200"/>
              <a:gd name="T21" fmla="*/ 8151093 h 43200"/>
              <a:gd name="T22" fmla="*/ 22879860 w 43200"/>
              <a:gd name="T23" fmla="*/ 9571719 h 43200"/>
              <a:gd name="T24" fmla="*/ 21731049 w 43200"/>
              <a:gd name="T25" fmla="*/ 2880536 h 43200"/>
              <a:gd name="T26" fmla="*/ 21774150 w 43200"/>
              <a:gd name="T27" fmla="*/ 3551576 h 43200"/>
              <a:gd name="T28" fmla="*/ 16488251 w 43200"/>
              <a:gd name="T29" fmla="*/ 2098025 h 43200"/>
              <a:gd name="T30" fmla="*/ 16908994 w 43200"/>
              <a:gd name="T31" fmla="*/ 1242244 h 43200"/>
              <a:gd name="T32" fmla="*/ 12554736 w 43200"/>
              <a:gd name="T33" fmla="*/ 2505755 h 43200"/>
              <a:gd name="T34" fmla="*/ 12758285 w 43200"/>
              <a:gd name="T35" fmla="*/ 1767827 h 43200"/>
              <a:gd name="T36" fmla="*/ 7938492 w 43200"/>
              <a:gd name="T37" fmla="*/ 2756323 h 43200"/>
              <a:gd name="T38" fmla="*/ 8675632 w 43200"/>
              <a:gd name="T39" fmla="*/ 3471947 h 43200"/>
              <a:gd name="T40" fmla="*/ 2340150 w 43200"/>
              <a:gd name="T41" fmla="*/ 8382031 h 43200"/>
              <a:gd name="T42" fmla="*/ 2211443 w 43200"/>
              <a:gd name="T43" fmla="*/ 7628712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blurRad="40000" dist="23000" dir="5400000" rotWithShape="0">
              <a:srgbClr val="808080">
                <a:alpha val="34998"/>
              </a:srgbClr>
            </a:outerShdw>
          </a:effectLst>
        </p:spPr>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 name="Title 1">
            <a:extLst>
              <a:ext uri="{FF2B5EF4-FFF2-40B4-BE49-F238E27FC236}">
                <a16:creationId xmlns:a16="http://schemas.microsoft.com/office/drawing/2014/main" id="{62114991-5FF9-43D3-9306-4BD2E9FA7A2F}"/>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Minimize Loss of Control: IDM </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Identity in the Cloud</a:t>
            </a:r>
          </a:p>
        </p:txBody>
      </p:sp>
      <p:pic>
        <p:nvPicPr>
          <p:cNvPr id="107525" name="Picture 3" descr="user-icon.jpg">
            <a:extLst>
              <a:ext uri="{FF2B5EF4-FFF2-40B4-BE49-F238E27FC236}">
                <a16:creationId xmlns:a16="http://schemas.microsoft.com/office/drawing/2014/main" id="{2E37BD4C-48A3-48B7-B8E1-A7D53809170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93825" y="3162300"/>
            <a:ext cx="617538"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6" name="Picture 4" descr="ebay-logo.jpg">
            <a:extLst>
              <a:ext uri="{FF2B5EF4-FFF2-40B4-BE49-F238E27FC236}">
                <a16:creationId xmlns:a16="http://schemas.microsoft.com/office/drawing/2014/main" id="{D7DA0A40-C5EE-4EE7-A9FC-5A614311DE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6350" y="2409825"/>
            <a:ext cx="579438"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7" name="Picture 5" descr="american-express-logo.jpeg">
            <a:extLst>
              <a:ext uri="{FF2B5EF4-FFF2-40B4-BE49-F238E27FC236}">
                <a16:creationId xmlns:a16="http://schemas.microsoft.com/office/drawing/2014/main" id="{5D6F7421-7F24-408E-BA69-E67FCDB4CDF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2874963"/>
            <a:ext cx="531813"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8" name="Picture 6" descr="fedex.gif">
            <a:extLst>
              <a:ext uri="{FF2B5EF4-FFF2-40B4-BE49-F238E27FC236}">
                <a16:creationId xmlns:a16="http://schemas.microsoft.com/office/drawing/2014/main" id="{1433AE52-8643-409C-A59D-7B82D6D2229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92613" y="5529263"/>
            <a:ext cx="5461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9" name="Picture 7" descr="power-seller-logo.gif">
            <a:extLst>
              <a:ext uri="{FF2B5EF4-FFF2-40B4-BE49-F238E27FC236}">
                <a16:creationId xmlns:a16="http://schemas.microsoft.com/office/drawing/2014/main" id="{6F785258-A183-4809-B83E-50AF38CE3FE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21388" y="4522788"/>
            <a:ext cx="836612"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30" name="TextBox 10">
            <a:extLst>
              <a:ext uri="{FF2B5EF4-FFF2-40B4-BE49-F238E27FC236}">
                <a16:creationId xmlns:a16="http://schemas.microsoft.com/office/drawing/2014/main" id="{D26AB2B9-8C71-4EB7-B12B-0B8219B10961}"/>
              </a:ext>
            </a:extLst>
          </p:cNvPr>
          <p:cNvSpPr txBox="1">
            <a:spLocks noChangeArrowheads="1"/>
          </p:cNvSpPr>
          <p:nvPr/>
        </p:nvSpPr>
        <p:spPr bwMode="auto">
          <a:xfrm>
            <a:off x="1338263" y="2447925"/>
            <a:ext cx="1346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a:latin typeface="Comic Sans MS" panose="030F0702030302020204" pitchFamily="66" charset="0"/>
              </a:rPr>
              <a:t>User on Amazon Cloud</a:t>
            </a:r>
          </a:p>
        </p:txBody>
      </p:sp>
      <p:sp>
        <p:nvSpPr>
          <p:cNvPr id="107531" name="TextBox 11">
            <a:extLst>
              <a:ext uri="{FF2B5EF4-FFF2-40B4-BE49-F238E27FC236}">
                <a16:creationId xmlns:a16="http://schemas.microsoft.com/office/drawing/2014/main" id="{6DB9C012-058A-43B7-9CF1-15F9C701EE80}"/>
              </a:ext>
            </a:extLst>
          </p:cNvPr>
          <p:cNvSpPr txBox="1">
            <a:spLocks noChangeArrowheads="1"/>
          </p:cNvSpPr>
          <p:nvPr/>
        </p:nvSpPr>
        <p:spPr bwMode="auto">
          <a:xfrm>
            <a:off x="1104900" y="3905250"/>
            <a:ext cx="1676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Tx/>
              <a:buAutoNum type="arabicPeriod"/>
            </a:pPr>
            <a:r>
              <a:rPr lang="en-US" altLang="en-US" sz="1200">
                <a:latin typeface="Comic Sans MS" panose="030F0702030302020204" pitchFamily="66" charset="0"/>
              </a:rPr>
              <a:t>Name</a:t>
            </a:r>
          </a:p>
          <a:p>
            <a:pPr eaLnBrk="1" hangingPunct="1">
              <a:buFontTx/>
              <a:buAutoNum type="arabicPeriod"/>
            </a:pPr>
            <a:r>
              <a:rPr lang="en-US" altLang="en-US" sz="1200">
                <a:latin typeface="Comic Sans MS" panose="030F0702030302020204" pitchFamily="66" charset="0"/>
              </a:rPr>
              <a:t>E-mail</a:t>
            </a:r>
          </a:p>
          <a:p>
            <a:pPr eaLnBrk="1" hangingPunct="1">
              <a:buFontTx/>
              <a:buAutoNum type="arabicPeriod"/>
            </a:pPr>
            <a:r>
              <a:rPr lang="en-US" altLang="en-US" sz="1200">
                <a:latin typeface="Comic Sans MS" panose="030F0702030302020204" pitchFamily="66" charset="0"/>
              </a:rPr>
              <a:t>Password</a:t>
            </a:r>
          </a:p>
          <a:p>
            <a:pPr eaLnBrk="1" hangingPunct="1">
              <a:buFontTx/>
              <a:buAutoNum type="arabicPeriod"/>
            </a:pPr>
            <a:r>
              <a:rPr lang="en-US" altLang="en-US" sz="1200">
                <a:latin typeface="Comic Sans MS" panose="030F0702030302020204" pitchFamily="66" charset="0"/>
              </a:rPr>
              <a:t>Billing Address</a:t>
            </a:r>
          </a:p>
          <a:p>
            <a:pPr eaLnBrk="1" hangingPunct="1">
              <a:buFontTx/>
              <a:buAutoNum type="arabicPeriod"/>
            </a:pPr>
            <a:r>
              <a:rPr lang="en-US" altLang="en-US" sz="1200">
                <a:latin typeface="Comic Sans MS" panose="030F0702030302020204" pitchFamily="66" charset="0"/>
              </a:rPr>
              <a:t>Shipping Address</a:t>
            </a:r>
          </a:p>
          <a:p>
            <a:pPr eaLnBrk="1" hangingPunct="1">
              <a:buFontTx/>
              <a:buAutoNum type="arabicPeriod"/>
            </a:pPr>
            <a:r>
              <a:rPr lang="en-US" altLang="en-US" sz="1200">
                <a:latin typeface="Comic Sans MS" panose="030F0702030302020204" pitchFamily="66" charset="0"/>
              </a:rPr>
              <a:t>Credit Card</a:t>
            </a:r>
          </a:p>
        </p:txBody>
      </p:sp>
      <p:sp>
        <p:nvSpPr>
          <p:cNvPr id="13" name="TextBox 12">
            <a:extLst>
              <a:ext uri="{FF2B5EF4-FFF2-40B4-BE49-F238E27FC236}">
                <a16:creationId xmlns:a16="http://schemas.microsoft.com/office/drawing/2014/main" id="{B5F7807A-7F47-476F-8445-2A694476A75E}"/>
              </a:ext>
            </a:extLst>
          </p:cNvPr>
          <p:cNvSpPr txBox="1"/>
          <p:nvPr/>
        </p:nvSpPr>
        <p:spPr>
          <a:xfrm>
            <a:off x="3794794" y="5852422"/>
            <a:ext cx="1676400" cy="646331"/>
          </a:xfrm>
          <a:prstGeom prst="rect">
            <a:avLst/>
          </a:prstGeom>
          <a:noFill/>
        </p:spPr>
        <p:txBody>
          <a:bodyPr>
            <a:spAutoFit/>
          </a:bodyPr>
          <a:lstStyle/>
          <a:p>
            <a:pPr marL="228600" indent="-228600">
              <a:buFontTx/>
              <a:buAutoNum type="arabicPeriod"/>
              <a:defRPr/>
            </a:pPr>
            <a:r>
              <a:rPr lang="en-US" sz="1200" dirty="0">
                <a:latin typeface="Comic Sans MS" pitchFamily="66" charset="0"/>
              </a:rPr>
              <a:t>Name</a:t>
            </a:r>
          </a:p>
          <a:p>
            <a:pPr marL="228600" indent="-228600">
              <a:buFontTx/>
              <a:buAutoNum type="arabicPeriod"/>
              <a:defRPr/>
            </a:pPr>
            <a:r>
              <a:rPr lang="en-US" sz="1200" strike="sngStrike" dirty="0">
                <a:latin typeface="Comic Sans MS" pitchFamily="66" charset="0"/>
              </a:rPr>
              <a:t>E-mail</a:t>
            </a:r>
          </a:p>
          <a:p>
            <a:pPr marL="228600" indent="-228600">
              <a:buFontTx/>
              <a:buAutoNum type="arabicPeriod"/>
              <a:defRPr/>
            </a:pPr>
            <a:r>
              <a:rPr lang="en-US" sz="1200" dirty="0">
                <a:latin typeface="Comic Sans MS" pitchFamily="66" charset="0"/>
              </a:rPr>
              <a:t>Shipping Address</a:t>
            </a:r>
          </a:p>
        </p:txBody>
      </p:sp>
      <p:sp>
        <p:nvSpPr>
          <p:cNvPr id="107533" name="TextBox 13">
            <a:extLst>
              <a:ext uri="{FF2B5EF4-FFF2-40B4-BE49-F238E27FC236}">
                <a16:creationId xmlns:a16="http://schemas.microsoft.com/office/drawing/2014/main" id="{4078A821-423D-42CC-B9CD-AF386CAAFF77}"/>
              </a:ext>
            </a:extLst>
          </p:cNvPr>
          <p:cNvSpPr txBox="1">
            <a:spLocks noChangeArrowheads="1"/>
          </p:cNvSpPr>
          <p:nvPr/>
        </p:nvSpPr>
        <p:spPr bwMode="auto">
          <a:xfrm>
            <a:off x="6551613" y="3406775"/>
            <a:ext cx="1676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Tx/>
              <a:buAutoNum type="arabicPeriod"/>
            </a:pPr>
            <a:r>
              <a:rPr lang="en-US" altLang="en-US" sz="1200">
                <a:latin typeface="Comic Sans MS" panose="030F0702030302020204" pitchFamily="66" charset="0"/>
              </a:rPr>
              <a:t>Name</a:t>
            </a:r>
          </a:p>
          <a:p>
            <a:pPr eaLnBrk="1" hangingPunct="1">
              <a:buFontTx/>
              <a:buAutoNum type="arabicPeriod"/>
            </a:pPr>
            <a:r>
              <a:rPr lang="en-US" altLang="en-US" sz="1200">
                <a:latin typeface="Comic Sans MS" panose="030F0702030302020204" pitchFamily="66" charset="0"/>
              </a:rPr>
              <a:t>Billing Address</a:t>
            </a:r>
          </a:p>
          <a:p>
            <a:pPr eaLnBrk="1" hangingPunct="1">
              <a:buFontTx/>
              <a:buAutoNum type="arabicPeriod"/>
            </a:pPr>
            <a:r>
              <a:rPr lang="en-US" altLang="en-US" sz="1200">
                <a:latin typeface="Comic Sans MS" panose="030F0702030302020204" pitchFamily="66" charset="0"/>
              </a:rPr>
              <a:t>Credit Card</a:t>
            </a:r>
          </a:p>
        </p:txBody>
      </p:sp>
      <p:sp>
        <p:nvSpPr>
          <p:cNvPr id="15" name="TextBox 14">
            <a:extLst>
              <a:ext uri="{FF2B5EF4-FFF2-40B4-BE49-F238E27FC236}">
                <a16:creationId xmlns:a16="http://schemas.microsoft.com/office/drawing/2014/main" id="{A0EF5464-0923-4EA1-8D51-1D6A00BA7EDB}"/>
              </a:ext>
            </a:extLst>
          </p:cNvPr>
          <p:cNvSpPr txBox="1"/>
          <p:nvPr/>
        </p:nvSpPr>
        <p:spPr>
          <a:xfrm>
            <a:off x="3557763" y="2810181"/>
            <a:ext cx="1676400" cy="1200329"/>
          </a:xfrm>
          <a:prstGeom prst="rect">
            <a:avLst/>
          </a:prstGeom>
          <a:noFill/>
        </p:spPr>
        <p:txBody>
          <a:bodyPr>
            <a:spAutoFit/>
          </a:bodyPr>
          <a:lstStyle/>
          <a:p>
            <a:pPr marL="228600" indent="-228600">
              <a:buFontTx/>
              <a:buAutoNum type="arabicPeriod"/>
              <a:defRPr/>
            </a:pPr>
            <a:r>
              <a:rPr lang="en-US" sz="1200" strike="sngStrike" dirty="0">
                <a:latin typeface="Comic Sans MS" pitchFamily="66" charset="0"/>
              </a:rPr>
              <a:t>Name</a:t>
            </a:r>
          </a:p>
          <a:p>
            <a:pPr marL="228600" indent="-228600">
              <a:buFontTx/>
              <a:buAutoNum type="arabicPeriod"/>
              <a:defRPr/>
            </a:pPr>
            <a:r>
              <a:rPr lang="en-US" sz="1200" dirty="0">
                <a:latin typeface="Comic Sans MS" pitchFamily="66" charset="0"/>
              </a:rPr>
              <a:t>E-mail</a:t>
            </a:r>
          </a:p>
          <a:p>
            <a:pPr marL="228600" indent="-228600">
              <a:buFontTx/>
              <a:buAutoNum type="arabicPeriod"/>
              <a:defRPr/>
            </a:pPr>
            <a:r>
              <a:rPr lang="en-US" sz="1200" dirty="0">
                <a:latin typeface="Comic Sans MS" pitchFamily="66" charset="0"/>
              </a:rPr>
              <a:t>Password</a:t>
            </a:r>
          </a:p>
          <a:p>
            <a:pPr marL="228600" indent="-228600">
              <a:buFontTx/>
              <a:buAutoNum type="arabicPeriod"/>
              <a:defRPr/>
            </a:pPr>
            <a:r>
              <a:rPr lang="en-US" sz="1200" strike="sngStrike" dirty="0">
                <a:latin typeface="Comic Sans MS" pitchFamily="66" charset="0"/>
              </a:rPr>
              <a:t>Billing Address</a:t>
            </a:r>
          </a:p>
          <a:p>
            <a:pPr marL="228600" indent="-228600">
              <a:buFontTx/>
              <a:buAutoNum type="arabicPeriod"/>
              <a:defRPr/>
            </a:pPr>
            <a:r>
              <a:rPr lang="en-US" sz="1200" strike="sngStrike" dirty="0">
                <a:latin typeface="Comic Sans MS" pitchFamily="66" charset="0"/>
              </a:rPr>
              <a:t>Shipping Address</a:t>
            </a:r>
          </a:p>
          <a:p>
            <a:pPr marL="228600" indent="-228600">
              <a:buFontTx/>
              <a:buAutoNum type="arabicPeriod"/>
              <a:defRPr/>
            </a:pPr>
            <a:r>
              <a:rPr lang="en-US" sz="1200" strike="sngStrike" dirty="0">
                <a:latin typeface="Comic Sans MS" pitchFamily="66" charset="0"/>
              </a:rPr>
              <a:t>Credit Card</a:t>
            </a:r>
          </a:p>
        </p:txBody>
      </p:sp>
      <p:sp>
        <p:nvSpPr>
          <p:cNvPr id="16" name="TextBox 15">
            <a:extLst>
              <a:ext uri="{FF2B5EF4-FFF2-40B4-BE49-F238E27FC236}">
                <a16:creationId xmlns:a16="http://schemas.microsoft.com/office/drawing/2014/main" id="{A5C6B92A-86A8-4018-B20D-32312779E2C8}"/>
              </a:ext>
            </a:extLst>
          </p:cNvPr>
          <p:cNvSpPr txBox="1"/>
          <p:nvPr/>
        </p:nvSpPr>
        <p:spPr>
          <a:xfrm>
            <a:off x="5564188" y="5022641"/>
            <a:ext cx="1676400" cy="646331"/>
          </a:xfrm>
          <a:prstGeom prst="rect">
            <a:avLst/>
          </a:prstGeom>
          <a:noFill/>
        </p:spPr>
        <p:txBody>
          <a:bodyPr>
            <a:spAutoFit/>
          </a:bodyPr>
          <a:lstStyle/>
          <a:p>
            <a:pPr marL="228600" indent="-228600">
              <a:buFontTx/>
              <a:buAutoNum type="arabicPeriod"/>
              <a:defRPr/>
            </a:pPr>
            <a:r>
              <a:rPr lang="en-US" sz="1200" strike="sngStrike" dirty="0">
                <a:latin typeface="Comic Sans MS" pitchFamily="66" charset="0"/>
              </a:rPr>
              <a:t>Name</a:t>
            </a:r>
          </a:p>
          <a:p>
            <a:pPr marL="228600" indent="-228600">
              <a:buFontTx/>
              <a:buAutoNum type="arabicPeriod"/>
              <a:defRPr/>
            </a:pPr>
            <a:r>
              <a:rPr lang="en-US" sz="1200" dirty="0">
                <a:latin typeface="Comic Sans MS" pitchFamily="66" charset="0"/>
              </a:rPr>
              <a:t>E-mail</a:t>
            </a:r>
          </a:p>
          <a:p>
            <a:pPr marL="228600" indent="-228600">
              <a:buFontTx/>
              <a:buAutoNum type="arabicPeriod"/>
              <a:defRPr/>
            </a:pPr>
            <a:r>
              <a:rPr lang="en-US" sz="1200" strike="sngStrike" dirty="0">
                <a:latin typeface="Comic Sans MS" pitchFamily="66" charset="0"/>
              </a:rPr>
              <a:t>Shipping Address</a:t>
            </a:r>
          </a:p>
        </p:txBody>
      </p:sp>
      <p:cxnSp>
        <p:nvCxnSpPr>
          <p:cNvPr id="22" name="Straight Arrow Connector 21">
            <a:extLst>
              <a:ext uri="{FF2B5EF4-FFF2-40B4-BE49-F238E27FC236}">
                <a16:creationId xmlns:a16="http://schemas.microsoft.com/office/drawing/2014/main" id="{FA905318-FF26-459B-B274-BA1C13899836}"/>
              </a:ext>
            </a:extLst>
          </p:cNvPr>
          <p:cNvCxnSpPr>
            <a:cxnSpLocks noChangeShapeType="1"/>
          </p:cNvCxnSpPr>
          <p:nvPr/>
        </p:nvCxnSpPr>
        <p:spPr bwMode="auto">
          <a:xfrm flipV="1">
            <a:off x="1752600" y="2667000"/>
            <a:ext cx="2063750" cy="49530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3" name="Straight Arrow Connector 22">
            <a:extLst>
              <a:ext uri="{FF2B5EF4-FFF2-40B4-BE49-F238E27FC236}">
                <a16:creationId xmlns:a16="http://schemas.microsoft.com/office/drawing/2014/main" id="{5AD2E0E5-C08F-49EA-A111-AC81DC3C3364}"/>
              </a:ext>
            </a:extLst>
          </p:cNvPr>
          <p:cNvCxnSpPr>
            <a:cxnSpLocks noChangeShapeType="1"/>
          </p:cNvCxnSpPr>
          <p:nvPr/>
        </p:nvCxnSpPr>
        <p:spPr bwMode="auto">
          <a:xfrm>
            <a:off x="4392613" y="2617788"/>
            <a:ext cx="2465387" cy="544512"/>
          </a:xfrm>
          <a:prstGeom prst="straightConnector1">
            <a:avLst/>
          </a:prstGeom>
          <a:noFill/>
          <a:ln w="25400">
            <a:solidFill>
              <a:schemeClr val="accent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Straight Arrow Connector 24">
            <a:extLst>
              <a:ext uri="{FF2B5EF4-FFF2-40B4-BE49-F238E27FC236}">
                <a16:creationId xmlns:a16="http://schemas.microsoft.com/office/drawing/2014/main" id="{631EFE18-6130-45DA-AD32-247506D45F33}"/>
              </a:ext>
            </a:extLst>
          </p:cNvPr>
          <p:cNvCxnSpPr>
            <a:cxnSpLocks noChangeShapeType="1"/>
          </p:cNvCxnSpPr>
          <p:nvPr/>
        </p:nvCxnSpPr>
        <p:spPr bwMode="auto">
          <a:xfrm>
            <a:off x="4395788" y="2667000"/>
            <a:ext cx="2005012" cy="1855788"/>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4" name="Straight Arrow Connector 43">
            <a:extLst>
              <a:ext uri="{FF2B5EF4-FFF2-40B4-BE49-F238E27FC236}">
                <a16:creationId xmlns:a16="http://schemas.microsoft.com/office/drawing/2014/main" id="{153CC211-5977-4B30-978D-1B7DF44C5711}"/>
              </a:ext>
            </a:extLst>
          </p:cNvPr>
          <p:cNvCxnSpPr>
            <a:cxnSpLocks noChangeShapeType="1"/>
          </p:cNvCxnSpPr>
          <p:nvPr/>
        </p:nvCxnSpPr>
        <p:spPr bwMode="auto">
          <a:xfrm rot="10800000" flipV="1">
            <a:off x="4724400" y="4619625"/>
            <a:ext cx="1287463" cy="804863"/>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107540" name="Picture 53" descr="box.jpg">
            <a:extLst>
              <a:ext uri="{FF2B5EF4-FFF2-40B4-BE49-F238E27FC236}">
                <a16:creationId xmlns:a16="http://schemas.microsoft.com/office/drawing/2014/main" id="{2A303250-634E-4207-8996-A398C7B9CA1E}"/>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939925" y="3440113"/>
            <a:ext cx="56832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2" name="Straight Arrow Connector 31">
            <a:extLst>
              <a:ext uri="{FF2B5EF4-FFF2-40B4-BE49-F238E27FC236}">
                <a16:creationId xmlns:a16="http://schemas.microsoft.com/office/drawing/2014/main" id="{ED5D39EF-A869-4917-8D9F-0DDF58C1A3B7}"/>
              </a:ext>
            </a:extLst>
          </p:cNvPr>
          <p:cNvCxnSpPr>
            <a:cxnSpLocks noChangeShapeType="1"/>
          </p:cNvCxnSpPr>
          <p:nvPr/>
        </p:nvCxnSpPr>
        <p:spPr bwMode="auto">
          <a:xfrm rot="10800000">
            <a:off x="2133600" y="3657600"/>
            <a:ext cx="2259013" cy="1871663"/>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 name="Slide Number Placeholder 2">
            <a:extLst>
              <a:ext uri="{FF2B5EF4-FFF2-40B4-BE49-F238E27FC236}">
                <a16:creationId xmlns:a16="http://schemas.microsoft.com/office/drawing/2014/main" id="{E3829244-3916-4620-9C71-2FFF9E4AB662}"/>
              </a:ext>
            </a:extLst>
          </p:cNvPr>
          <p:cNvSpPr>
            <a:spLocks noGrp="1"/>
          </p:cNvSpPr>
          <p:nvPr>
            <p:ph type="sldNum" sz="quarter" idx="12"/>
          </p:nvPr>
        </p:nvSpPr>
        <p:spPr/>
        <p:txBody>
          <a:bodyPr/>
          <a:lstStyle/>
          <a:p>
            <a:fld id="{C3802F7D-CE2A-4257-9499-27268CCBAA3C}" type="slidenum">
              <a:rPr lang="en-US" altLang="en-US" smtClean="0"/>
              <a:pPr/>
              <a:t>62</a:t>
            </a:fld>
            <a:endParaRPr lang="en-US"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66A97-6260-4EC8-98AC-A87C23461884}"/>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Minimize Loss of Control: IDM </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Present IDMs</a:t>
            </a:r>
          </a:p>
        </p:txBody>
      </p:sp>
      <p:sp>
        <p:nvSpPr>
          <p:cNvPr id="4" name="Content Placeholder 2">
            <a:extLst>
              <a:ext uri="{FF2B5EF4-FFF2-40B4-BE49-F238E27FC236}">
                <a16:creationId xmlns:a16="http://schemas.microsoft.com/office/drawing/2014/main" id="{D7F084D7-1AF5-48FD-B7B5-CB824B7247D2}"/>
              </a:ext>
            </a:extLst>
          </p:cNvPr>
          <p:cNvSpPr>
            <a:spLocks noGrp="1"/>
          </p:cNvSpPr>
          <p:nvPr>
            <p:ph idx="1"/>
          </p:nvPr>
        </p:nvSpPr>
        <p:spPr>
          <a:xfrm>
            <a:off x="381000" y="1447800"/>
            <a:ext cx="8686800" cy="4800600"/>
          </a:xfrm>
        </p:spPr>
        <p:txBody>
          <a:bodyPr>
            <a:noAutofit/>
          </a:bodyPr>
          <a:lstStyle/>
          <a:p>
            <a:pPr marL="609600" indent="-609600"/>
            <a:r>
              <a:rPr lang="en-US" altLang="en-US" sz="2000">
                <a:solidFill>
                  <a:srgbClr val="1E1C11"/>
                </a:solidFill>
                <a:ea typeface="ＭＳ Ｐゴシック" panose="020B0600070205080204" pitchFamily="34" charset="-128"/>
              </a:rPr>
              <a:t>IDM in traditional application-centric IDM model</a:t>
            </a:r>
          </a:p>
          <a:p>
            <a:pPr marL="882650" lvl="1" indent="-609600"/>
            <a:r>
              <a:rPr lang="en-US" altLang="en-US" sz="2000">
                <a:solidFill>
                  <a:srgbClr val="1E1C11"/>
                </a:solidFill>
                <a:ea typeface="ＭＳ Ｐゴシック" panose="020B0600070205080204" pitchFamily="34" charset="-128"/>
              </a:rPr>
              <a:t>Each application keeps track of identifying information of its users. </a:t>
            </a:r>
          </a:p>
          <a:p>
            <a:pPr marL="609600" indent="-609600"/>
            <a:r>
              <a:rPr lang="en-US" altLang="en-US" sz="2000">
                <a:solidFill>
                  <a:srgbClr val="1E1C11"/>
                </a:solidFill>
                <a:ea typeface="ＭＳ Ｐゴシック" panose="020B0600070205080204" pitchFamily="34" charset="-128"/>
              </a:rPr>
              <a:t>Existing IDM Systems</a:t>
            </a:r>
          </a:p>
          <a:p>
            <a:pPr marL="882650" lvl="1" indent="-609600"/>
            <a:r>
              <a:rPr lang="en-US" altLang="en-US" sz="2000">
                <a:solidFill>
                  <a:srgbClr val="1E1C11"/>
                </a:solidFill>
                <a:ea typeface="ＭＳ Ｐゴシック" panose="020B0600070205080204" pitchFamily="34" charset="-128"/>
              </a:rPr>
              <a:t>Microsoft Windows CardSpace [W. A. Alrodhan]</a:t>
            </a:r>
          </a:p>
          <a:p>
            <a:pPr marL="882650" lvl="1" indent="-609600"/>
            <a:r>
              <a:rPr lang="en-US" altLang="en-US" sz="2000">
                <a:solidFill>
                  <a:srgbClr val="1E1C11"/>
                </a:solidFill>
                <a:ea typeface="ＭＳ Ｐゴシック" panose="020B0600070205080204" pitchFamily="34" charset="-128"/>
              </a:rPr>
              <a:t>OpenID [http://openid.net]</a:t>
            </a:r>
          </a:p>
          <a:p>
            <a:pPr marL="882650" lvl="1" indent="-609600"/>
            <a:r>
              <a:rPr lang="en-US" altLang="en-US" sz="2000">
                <a:solidFill>
                  <a:srgbClr val="1E1C11"/>
                </a:solidFill>
                <a:ea typeface="ＭＳ Ｐゴシック" panose="020B0600070205080204" pitchFamily="34" charset="-128"/>
              </a:rPr>
              <a:t>PRIME [S. F. Hubner]</a:t>
            </a:r>
          </a:p>
          <a:p>
            <a:pPr marL="609600" indent="-609600">
              <a:lnSpc>
                <a:spcPct val="80000"/>
              </a:lnSpc>
              <a:buFont typeface="Arial" panose="020B0604020202020204" pitchFamily="34" charset="0"/>
              <a:buNone/>
            </a:pPr>
            <a:endParaRPr lang="en-US" altLang="en-US" sz="2000">
              <a:solidFill>
                <a:srgbClr val="1E1C11"/>
              </a:solidFill>
              <a:ea typeface="ＭＳ Ｐゴシック" panose="020B0600070205080204" pitchFamily="34" charset="-128"/>
            </a:endParaRPr>
          </a:p>
          <a:p>
            <a:pPr marL="609600" indent="-609600">
              <a:lnSpc>
                <a:spcPct val="80000"/>
              </a:lnSpc>
              <a:buFont typeface="Arial" panose="020B0604020202020204" pitchFamily="34" charset="0"/>
              <a:buNone/>
            </a:pPr>
            <a:r>
              <a:rPr lang="en-US" altLang="en-US" sz="2000">
                <a:solidFill>
                  <a:srgbClr val="1E1C11"/>
                </a:solidFill>
                <a:ea typeface="ＭＳ Ｐゴシック" panose="020B0600070205080204" pitchFamily="34" charset="-128"/>
              </a:rPr>
              <a:t>These systems </a:t>
            </a:r>
            <a:r>
              <a:rPr lang="en-US" altLang="en-US" sz="2000">
                <a:solidFill>
                  <a:srgbClr val="1E1C11"/>
                </a:solidFill>
                <a:ea typeface="ＭＳ Ｐゴシック" panose="020B0600070205080204" pitchFamily="34" charset="-128"/>
                <a:cs typeface="Segoe UI" panose="020B0502040204020203" pitchFamily="34" charset="0"/>
              </a:rPr>
              <a:t>require a</a:t>
            </a:r>
            <a:r>
              <a:rPr lang="en-US" altLang="en-US" sz="2000">
                <a:solidFill>
                  <a:srgbClr val="FF9900"/>
                </a:solidFill>
                <a:effectLst>
                  <a:outerShdw blurRad="38100" dist="38100" dir="2700000" algn="tl">
                    <a:srgbClr val="C0C0C0"/>
                  </a:outerShdw>
                </a:effectLst>
                <a:ea typeface="ＭＳ Ｐゴシック" panose="020B0600070205080204" pitchFamily="34" charset="-128"/>
                <a:cs typeface="Segoe UI" panose="020B0502040204020203" pitchFamily="34" charset="0"/>
              </a:rPr>
              <a:t> </a:t>
            </a:r>
            <a:r>
              <a:rPr lang="en-US" altLang="en-US" sz="2000" b="1">
                <a:solidFill>
                  <a:srgbClr val="11488B"/>
                </a:solidFill>
                <a:effectLst>
                  <a:outerShdw blurRad="38100" dist="38100" dir="2700000" algn="tl">
                    <a:srgbClr val="C0C0C0"/>
                  </a:outerShdw>
                </a:effectLst>
                <a:ea typeface="ＭＳ Ｐゴシック" panose="020B0600070205080204" pitchFamily="34" charset="-128"/>
              </a:rPr>
              <a:t>trusted third party </a:t>
            </a:r>
            <a:r>
              <a:rPr lang="en-US" altLang="en-US" sz="2000">
                <a:solidFill>
                  <a:srgbClr val="1E1C11"/>
                </a:solidFill>
                <a:ea typeface="ＭＳ Ｐゴシック" panose="020B0600070205080204" pitchFamily="34" charset="-128"/>
              </a:rPr>
              <a:t>and</a:t>
            </a:r>
          </a:p>
          <a:p>
            <a:pPr marL="609600" indent="-609600">
              <a:lnSpc>
                <a:spcPct val="80000"/>
              </a:lnSpc>
              <a:buFont typeface="Arial" panose="020B0604020202020204" pitchFamily="34" charset="0"/>
              <a:buNone/>
            </a:pPr>
            <a:r>
              <a:rPr lang="en-US" altLang="en-US" sz="2000">
                <a:solidFill>
                  <a:srgbClr val="1E1C11"/>
                </a:solidFill>
                <a:ea typeface="ＭＳ Ｐゴシック" panose="020B0600070205080204" pitchFamily="34" charset="-128"/>
              </a:rPr>
              <a:t>do not work on an </a:t>
            </a:r>
            <a:r>
              <a:rPr lang="en-US" altLang="en-US" sz="2000" b="1">
                <a:solidFill>
                  <a:srgbClr val="11488B"/>
                </a:solidFill>
                <a:effectLst>
                  <a:outerShdw blurRad="38100" dist="38100" dir="2700000" algn="tl">
                    <a:srgbClr val="C0C0C0"/>
                  </a:outerShdw>
                </a:effectLst>
                <a:ea typeface="ＭＳ Ｐゴシック" panose="020B0600070205080204" pitchFamily="34" charset="-128"/>
              </a:rPr>
              <a:t>untrusted host</a:t>
            </a:r>
            <a:r>
              <a:rPr lang="en-US" altLang="en-US" sz="2000">
                <a:solidFill>
                  <a:srgbClr val="11488B"/>
                </a:solidFill>
                <a:effectLst>
                  <a:outerShdw blurRad="38100" dist="38100" dir="2700000" algn="tl">
                    <a:srgbClr val="C0C0C0"/>
                  </a:outerShdw>
                </a:effectLst>
                <a:ea typeface="ＭＳ Ｐゴシック" panose="020B0600070205080204" pitchFamily="34" charset="-128"/>
              </a:rPr>
              <a:t>.</a:t>
            </a:r>
          </a:p>
          <a:p>
            <a:pPr marL="609600" indent="-609600">
              <a:lnSpc>
                <a:spcPct val="80000"/>
              </a:lnSpc>
              <a:buFont typeface="Arial" panose="020B0604020202020204" pitchFamily="34" charset="0"/>
              <a:buNone/>
            </a:pPr>
            <a:endParaRPr lang="en-US" altLang="en-US" sz="2000">
              <a:solidFill>
                <a:srgbClr val="11488B"/>
              </a:solidFill>
              <a:effectLst>
                <a:outerShdw blurRad="38100" dist="38100" dir="2700000" algn="tl">
                  <a:srgbClr val="C0C0C0"/>
                </a:outerShdw>
              </a:effectLst>
              <a:ea typeface="ＭＳ Ｐゴシック" panose="020B0600070205080204" pitchFamily="34" charset="-128"/>
            </a:endParaRPr>
          </a:p>
          <a:p>
            <a:pPr marL="609600" indent="-609600">
              <a:lnSpc>
                <a:spcPct val="80000"/>
              </a:lnSpc>
              <a:buFont typeface="Arial" panose="020B0604020202020204" pitchFamily="34" charset="0"/>
              <a:buNone/>
            </a:pPr>
            <a:r>
              <a:rPr lang="en-US" altLang="en-US" sz="2000">
                <a:solidFill>
                  <a:srgbClr val="1E1C11"/>
                </a:solidFill>
                <a:ea typeface="ＭＳ Ｐゴシック" panose="020B0600070205080204" pitchFamily="34" charset="-128"/>
              </a:rPr>
              <a:t>If Trusted Third Party is compromised, all the identifying information of the users is also compromised </a:t>
            </a:r>
          </a:p>
          <a:p>
            <a:pPr marL="609600" indent="-609600" algn="r">
              <a:lnSpc>
                <a:spcPct val="80000"/>
              </a:lnSpc>
              <a:buFont typeface="Arial" panose="020B0604020202020204" pitchFamily="34" charset="0"/>
              <a:buNone/>
            </a:pPr>
            <a:r>
              <a:rPr lang="en-US" altLang="en-US" sz="2000" b="1">
                <a:solidFill>
                  <a:srgbClr val="1E1C11"/>
                </a:solidFill>
                <a:latin typeface="Arial" panose="020B0604020202020204" pitchFamily="34" charset="0"/>
                <a:ea typeface="ＭＳ Ｐゴシック" panose="020B0600070205080204" pitchFamily="34" charset="-128"/>
              </a:rPr>
              <a:t>[</a:t>
            </a:r>
            <a:r>
              <a:rPr lang="en-US" altLang="en-US" sz="2000">
                <a:solidFill>
                  <a:srgbClr val="1E1C11"/>
                </a:solidFill>
                <a:latin typeface="Arial" panose="020B0604020202020204" pitchFamily="34" charset="0"/>
                <a:ea typeface="ＭＳ Ｐゴシック" panose="020B0600070205080204" pitchFamily="34" charset="-128"/>
              </a:rPr>
              <a:t>Latest:</a:t>
            </a:r>
            <a:r>
              <a:rPr lang="en-US" altLang="en-US" sz="2000">
                <a:solidFill>
                  <a:srgbClr val="1E1C11"/>
                </a:solidFill>
                <a:effectLst>
                  <a:outerShdw blurRad="38100" dist="38100" dir="2700000" algn="tl">
                    <a:srgbClr val="C0C0C0"/>
                  </a:outerShdw>
                </a:effectLst>
                <a:latin typeface="Arial" panose="020B0604020202020204" pitchFamily="34" charset="0"/>
                <a:ea typeface="ＭＳ Ｐゴシック" panose="020B0600070205080204" pitchFamily="34" charset="-128"/>
                <a:cs typeface="Arial" panose="020B0604020202020204" pitchFamily="34" charset="0"/>
              </a:rPr>
              <a:t> </a:t>
            </a:r>
            <a:r>
              <a:rPr lang="en-US" altLang="en-US" sz="2000" b="1">
                <a:solidFill>
                  <a:srgbClr val="1E1C11"/>
                </a:solidFill>
                <a:effectLst>
                  <a:outerShdw blurRad="38100" dist="38100" dir="2700000" algn="tl">
                    <a:srgbClr val="C0C0C0"/>
                  </a:outerShdw>
                </a:effectLst>
                <a:latin typeface="Arial" panose="020B0604020202020204" pitchFamily="34" charset="0"/>
                <a:ea typeface="ＭＳ Ｐゴシック" panose="020B0600070205080204" pitchFamily="34" charset="-128"/>
                <a:cs typeface="Arial" panose="020B0604020202020204" pitchFamily="34" charset="0"/>
              </a:rPr>
              <a:t>AT&amp;T iPad leak</a:t>
            </a:r>
            <a:r>
              <a:rPr lang="en-US" altLang="en-US" sz="2000" b="1">
                <a:solidFill>
                  <a:srgbClr val="1E1C11"/>
                </a:solidFill>
                <a:ea typeface="ＭＳ Ｐゴシック" panose="020B0600070205080204" pitchFamily="34" charset="-128"/>
              </a:rPr>
              <a:t>]</a:t>
            </a:r>
          </a:p>
          <a:p>
            <a:pPr marL="609600" indent="-609600">
              <a:lnSpc>
                <a:spcPct val="80000"/>
              </a:lnSpc>
              <a:buFont typeface="Arial" panose="020B0604020202020204" pitchFamily="34" charset="0"/>
              <a:buNone/>
            </a:pPr>
            <a:endParaRPr lang="en-US" altLang="en-US" sz="2000">
              <a:solidFill>
                <a:srgbClr val="11488B"/>
              </a:solidFill>
              <a:effectLst>
                <a:outerShdw blurRad="38100" dist="38100" dir="2700000" algn="tl">
                  <a:srgbClr val="C0C0C0"/>
                </a:outerShdw>
              </a:effectLst>
              <a:ea typeface="ＭＳ Ｐゴシック" panose="020B0600070205080204" pitchFamily="34" charset="-128"/>
            </a:endParaRPr>
          </a:p>
          <a:p>
            <a:pPr marL="609600" indent="-609600"/>
            <a:endParaRPr lang="en-US" altLang="en-US" sz="2000">
              <a:solidFill>
                <a:srgbClr val="1E1C11"/>
              </a:solidFill>
              <a:ea typeface="ＭＳ Ｐゴシック" panose="020B0600070205080204" pitchFamily="34" charset="-128"/>
            </a:endParaRPr>
          </a:p>
          <a:p>
            <a:pPr marL="609600" indent="-609600"/>
            <a:endParaRPr lang="en-US" altLang="en-US" sz="2000">
              <a:solidFill>
                <a:srgbClr val="1E1C11"/>
              </a:solidFill>
              <a:ea typeface="ＭＳ Ｐゴシック" panose="020B0600070205080204" pitchFamily="34" charset="-128"/>
            </a:endParaRPr>
          </a:p>
        </p:txBody>
      </p:sp>
      <p:sp>
        <p:nvSpPr>
          <p:cNvPr id="3" name="Slide Number Placeholder 2">
            <a:extLst>
              <a:ext uri="{FF2B5EF4-FFF2-40B4-BE49-F238E27FC236}">
                <a16:creationId xmlns:a16="http://schemas.microsoft.com/office/drawing/2014/main" id="{65CA4A22-7F7F-4796-AF99-83CB0CA9FD31}"/>
              </a:ext>
            </a:extLst>
          </p:cNvPr>
          <p:cNvSpPr>
            <a:spLocks noGrp="1"/>
          </p:cNvSpPr>
          <p:nvPr>
            <p:ph type="sldNum" sz="quarter" idx="12"/>
          </p:nvPr>
        </p:nvSpPr>
        <p:spPr/>
        <p:txBody>
          <a:bodyPr/>
          <a:lstStyle/>
          <a:p>
            <a:fld id="{C3802F7D-CE2A-4257-9499-27268CCBAA3C}" type="slidenum">
              <a:rPr lang="en-US" altLang="en-US" smtClean="0"/>
              <a:pPr/>
              <a:t>63</a:t>
            </a:fld>
            <a:endParaRPr lang="en-US"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3FA80-C683-4918-A1D8-D4794B9464C6}"/>
              </a:ext>
            </a:extLst>
          </p:cNvPr>
          <p:cNvSpPr>
            <a:spLocks noGrp="1"/>
          </p:cNvSpPr>
          <p:nvPr>
            <p:ph type="title"/>
          </p:nvPr>
        </p:nvSpPr>
        <p:spPr/>
        <p:txBody>
          <a:bodyPr/>
          <a:lstStyle/>
          <a:p>
            <a:pPr marL="609600" indent="-609600">
              <a:defRPr/>
            </a:pPr>
            <a:r>
              <a:rPr lang="en-US">
                <a:ea typeface="+mj-ea"/>
              </a:rPr>
              <a:t>Minimize Loss of Control: IDM </a:t>
            </a:r>
            <a:br>
              <a:rPr lang="en-US">
                <a:ea typeface="+mj-ea"/>
              </a:rPr>
            </a:br>
            <a:r>
              <a:rPr lang="en-US">
                <a:ea typeface="ＭＳ Ｐゴシック" pitchFamily="34" charset="-128"/>
              </a:rPr>
              <a:t>Issues in </a:t>
            </a:r>
            <a:r>
              <a:rPr lang="en-US" dirty="0">
                <a:ea typeface="ＭＳ Ｐゴシック" pitchFamily="34" charset="-128"/>
              </a:rPr>
              <a:t>Cloud Computing</a:t>
            </a:r>
          </a:p>
        </p:txBody>
      </p:sp>
      <p:sp>
        <p:nvSpPr>
          <p:cNvPr id="4" name="Content Placeholder 2">
            <a:extLst>
              <a:ext uri="{FF2B5EF4-FFF2-40B4-BE49-F238E27FC236}">
                <a16:creationId xmlns:a16="http://schemas.microsoft.com/office/drawing/2014/main" id="{47F37AB0-353E-4AC0-BB7C-BC751F8AB2FB}"/>
              </a:ext>
            </a:extLst>
          </p:cNvPr>
          <p:cNvSpPr>
            <a:spLocks noGrp="1"/>
          </p:cNvSpPr>
          <p:nvPr>
            <p:ph idx="1"/>
          </p:nvPr>
        </p:nvSpPr>
        <p:spPr>
          <a:xfrm>
            <a:off x="533400" y="1371600"/>
            <a:ext cx="8077200" cy="5029200"/>
          </a:xfrm>
        </p:spPr>
        <p:txBody>
          <a:bodyPr>
            <a:noAutofit/>
          </a:bodyPr>
          <a:lstStyle/>
          <a:p>
            <a:pPr>
              <a:lnSpc>
                <a:spcPct val="80000"/>
              </a:lnSpc>
            </a:pPr>
            <a:r>
              <a:rPr lang="en-US" altLang="en-US">
                <a:solidFill>
                  <a:srgbClr val="1E1C11"/>
                </a:solidFill>
                <a:ea typeface="ＭＳ Ｐゴシック" panose="020B0600070205080204" pitchFamily="34" charset="-128"/>
              </a:rPr>
              <a:t>Cloud introduces several issues to IDM </a:t>
            </a:r>
          </a:p>
          <a:p>
            <a:pPr lvl="1">
              <a:lnSpc>
                <a:spcPct val="80000"/>
              </a:lnSpc>
            </a:pPr>
            <a:r>
              <a:rPr lang="en-US" altLang="en-US" sz="2000">
                <a:solidFill>
                  <a:srgbClr val="1E1C11"/>
                </a:solidFill>
                <a:ea typeface="ＭＳ Ｐゴシック" panose="020B0600070205080204" pitchFamily="34" charset="-128"/>
              </a:rPr>
              <a:t>Users have </a:t>
            </a:r>
            <a:r>
              <a:rPr lang="en-US" altLang="en-US" sz="2000" b="1">
                <a:solidFill>
                  <a:srgbClr val="11488B"/>
                </a:solidFill>
                <a:effectLst>
                  <a:outerShdw blurRad="38100" dist="38100" dir="2700000" algn="tl">
                    <a:srgbClr val="C0C0C0"/>
                  </a:outerShdw>
                </a:effectLst>
                <a:ea typeface="ＭＳ Ｐゴシック" panose="020B0600070205080204" pitchFamily="34" charset="-128"/>
              </a:rPr>
              <a:t>multiple accounts</a:t>
            </a:r>
            <a:r>
              <a:rPr lang="en-US" altLang="en-US" sz="2000">
                <a:solidFill>
                  <a:srgbClr val="1E1C11"/>
                </a:solidFill>
                <a:ea typeface="ＭＳ Ｐゴシック" panose="020B0600070205080204" pitchFamily="34" charset="-128"/>
              </a:rPr>
              <a:t> associated with </a:t>
            </a:r>
            <a:r>
              <a:rPr lang="en-US" altLang="en-US" sz="2000" b="1">
                <a:solidFill>
                  <a:srgbClr val="11488B"/>
                </a:solidFill>
                <a:effectLst>
                  <a:outerShdw blurRad="38100" dist="38100" dir="2700000" algn="tl">
                    <a:srgbClr val="C0C0C0"/>
                  </a:outerShdw>
                </a:effectLst>
                <a:ea typeface="ＭＳ Ｐゴシック" panose="020B0600070205080204" pitchFamily="34" charset="-128"/>
              </a:rPr>
              <a:t>multiple service providers.</a:t>
            </a:r>
          </a:p>
          <a:p>
            <a:pPr lvl="1">
              <a:lnSpc>
                <a:spcPct val="80000"/>
              </a:lnSpc>
            </a:pPr>
            <a:r>
              <a:rPr lang="en-US" altLang="en-US">
                <a:solidFill>
                  <a:srgbClr val="1E1C11"/>
                </a:solidFill>
                <a:ea typeface="ＭＳ Ｐゴシック" panose="020B0600070205080204" pitchFamily="34" charset="-128"/>
              </a:rPr>
              <a:t>Lack of trust</a:t>
            </a:r>
          </a:p>
          <a:p>
            <a:pPr lvl="2">
              <a:lnSpc>
                <a:spcPct val="80000"/>
              </a:lnSpc>
            </a:pPr>
            <a:r>
              <a:rPr lang="en-US" altLang="en-US">
                <a:solidFill>
                  <a:srgbClr val="1E1C11"/>
                </a:solidFill>
                <a:ea typeface="ＭＳ Ｐゴシック" panose="020B0600070205080204" pitchFamily="34" charset="-128"/>
              </a:rPr>
              <a:t>Use of Trusted Third Party is not an option </a:t>
            </a:r>
          </a:p>
          <a:p>
            <a:pPr lvl="2">
              <a:lnSpc>
                <a:spcPct val="80000"/>
              </a:lnSpc>
            </a:pPr>
            <a:r>
              <a:rPr lang="en-US" altLang="en-US">
                <a:solidFill>
                  <a:srgbClr val="1E1C11"/>
                </a:solidFill>
                <a:ea typeface="ＭＳ Ｐゴシック" panose="020B0600070205080204" pitchFamily="34" charset="-128"/>
              </a:rPr>
              <a:t>Cloud hosts are untrusted </a:t>
            </a:r>
          </a:p>
          <a:p>
            <a:pPr lvl="1">
              <a:lnSpc>
                <a:spcPct val="80000"/>
              </a:lnSpc>
            </a:pPr>
            <a:r>
              <a:rPr lang="en-US" altLang="en-US">
                <a:solidFill>
                  <a:srgbClr val="1E1C11"/>
                </a:solidFill>
                <a:ea typeface="ＭＳ Ｐゴシック" panose="020B0600070205080204" pitchFamily="34" charset="-128"/>
              </a:rPr>
              <a:t>Loss of control</a:t>
            </a:r>
          </a:p>
          <a:p>
            <a:pPr lvl="2">
              <a:lnSpc>
                <a:spcPct val="80000"/>
              </a:lnSpc>
            </a:pPr>
            <a:r>
              <a:rPr lang="en-US" altLang="en-US">
                <a:solidFill>
                  <a:srgbClr val="1E1C11"/>
                </a:solidFill>
                <a:ea typeface="ＭＳ Ｐゴシック" panose="020B0600070205080204" pitchFamily="34" charset="-128"/>
              </a:rPr>
              <a:t>Collusion between Cloud Services</a:t>
            </a:r>
          </a:p>
          <a:p>
            <a:pPr lvl="3">
              <a:lnSpc>
                <a:spcPct val="80000"/>
              </a:lnSpc>
            </a:pPr>
            <a:r>
              <a:rPr lang="en-US" altLang="en-US" sz="2400">
                <a:solidFill>
                  <a:srgbClr val="1E1C11"/>
                </a:solidFill>
                <a:ea typeface="ＭＳ Ｐゴシック" panose="020B0600070205080204" pitchFamily="34" charset="-128"/>
              </a:rPr>
              <a:t>Sharing sensitive identity information between services can lead to undesirable </a:t>
            </a:r>
            <a:r>
              <a:rPr lang="en-US" altLang="en-US" sz="2400" b="1">
                <a:solidFill>
                  <a:srgbClr val="11488B"/>
                </a:solidFill>
                <a:effectLst>
                  <a:outerShdw blurRad="38100" dist="38100" dir="2700000" algn="tl">
                    <a:srgbClr val="C0C0C0"/>
                  </a:outerShdw>
                </a:effectLst>
                <a:ea typeface="ＭＳ Ｐゴシック" panose="020B0600070205080204" pitchFamily="34" charset="-128"/>
              </a:rPr>
              <a:t>mapping of the identities to the user.</a:t>
            </a:r>
            <a:endParaRPr lang="en-US" altLang="en-US" sz="2400">
              <a:solidFill>
                <a:srgbClr val="1E1C11"/>
              </a:solidFill>
              <a:ea typeface="ＭＳ Ｐゴシック" panose="020B0600070205080204" pitchFamily="34" charset="-128"/>
            </a:endParaRPr>
          </a:p>
          <a:p>
            <a:pPr>
              <a:buFont typeface="Arial" panose="020B0604020202020204" pitchFamily="34" charset="0"/>
              <a:buNone/>
            </a:pPr>
            <a:endParaRPr lang="en-US" altLang="en-US" sz="2800" b="1">
              <a:solidFill>
                <a:srgbClr val="1E1C11"/>
              </a:solidFill>
              <a:ea typeface="ＭＳ Ｐゴシック" panose="020B0600070205080204" pitchFamily="34" charset="-128"/>
            </a:endParaRPr>
          </a:p>
          <a:p>
            <a:pPr>
              <a:buFont typeface="Arial" panose="020B0604020202020204" pitchFamily="34" charset="0"/>
              <a:buNone/>
            </a:pPr>
            <a:r>
              <a:rPr lang="en-US" altLang="en-US" sz="2000" b="1">
                <a:solidFill>
                  <a:srgbClr val="1E1C11"/>
                </a:solidFill>
                <a:ea typeface="ＭＳ Ｐゴシック" panose="020B0600070205080204" pitchFamily="34" charset="-128"/>
              </a:rPr>
              <a:t>IDM in Cloud needs to be user-centric</a:t>
            </a:r>
          </a:p>
          <a:p>
            <a:pPr lvl="1">
              <a:lnSpc>
                <a:spcPct val="80000"/>
              </a:lnSpc>
            </a:pPr>
            <a:endParaRPr lang="en-US" altLang="en-US">
              <a:solidFill>
                <a:srgbClr val="1E1C11"/>
              </a:solidFill>
              <a:ea typeface="ＭＳ Ｐゴシック" panose="020B0600070205080204" pitchFamily="34" charset="-128"/>
            </a:endParaRPr>
          </a:p>
          <a:p>
            <a:pPr>
              <a:lnSpc>
                <a:spcPct val="80000"/>
              </a:lnSpc>
              <a:buFontTx/>
              <a:buChar char="•"/>
            </a:pPr>
            <a:endParaRPr lang="en-US" altLang="en-US" sz="2800">
              <a:solidFill>
                <a:srgbClr val="1E1C11"/>
              </a:solidFill>
              <a:ea typeface="ＭＳ Ｐゴシック" panose="020B0600070205080204" pitchFamily="34" charset="-128"/>
            </a:endParaRPr>
          </a:p>
          <a:p>
            <a:endParaRPr lang="en-US" altLang="en-US" sz="2800">
              <a:solidFill>
                <a:srgbClr val="1E1C11"/>
              </a:solidFill>
              <a:ea typeface="ＭＳ Ｐゴシック" panose="020B0600070205080204" pitchFamily="34" charset="-128"/>
            </a:endParaRPr>
          </a:p>
        </p:txBody>
      </p:sp>
      <p:sp>
        <p:nvSpPr>
          <p:cNvPr id="3" name="Slide Number Placeholder 2">
            <a:extLst>
              <a:ext uri="{FF2B5EF4-FFF2-40B4-BE49-F238E27FC236}">
                <a16:creationId xmlns:a16="http://schemas.microsoft.com/office/drawing/2014/main" id="{6D31AB80-B128-461F-9B2A-7A672D78AB62}"/>
              </a:ext>
            </a:extLst>
          </p:cNvPr>
          <p:cNvSpPr>
            <a:spLocks noGrp="1"/>
          </p:cNvSpPr>
          <p:nvPr>
            <p:ph type="sldNum" sz="quarter" idx="12"/>
          </p:nvPr>
        </p:nvSpPr>
        <p:spPr/>
        <p:txBody>
          <a:bodyPr/>
          <a:lstStyle/>
          <a:p>
            <a:fld id="{C3802F7D-CE2A-4257-9499-27268CCBAA3C}" type="slidenum">
              <a:rPr lang="en-US" altLang="en-US" smtClean="0"/>
              <a:pPr/>
              <a:t>64</a:t>
            </a:fld>
            <a:endParaRPr lang="en-US"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6048E-2D04-4CC5-A64F-2EE716349764}"/>
              </a:ext>
            </a:extLst>
          </p:cNvPr>
          <p:cNvSpPr>
            <a:spLocks noGrp="1"/>
          </p:cNvSpPr>
          <p:nvPr>
            <p:ph type="title"/>
          </p:nvPr>
        </p:nvSpPr>
        <p:spPr/>
        <p:txBody>
          <a:bodyPr/>
          <a:lstStyle/>
          <a:p>
            <a:r>
              <a:rPr lang="en-US" altLang="en-US" sz="2500">
                <a:solidFill>
                  <a:srgbClr val="1E1C11"/>
                </a:solidFill>
                <a:ea typeface="ＭＳ Ｐゴシック" panose="020B0600070205080204" pitchFamily="34" charset="-128"/>
              </a:rPr>
              <a:t>Minimize Loss of Control: IDM </a:t>
            </a:r>
            <a:br>
              <a:rPr lang="en-US" altLang="en-US" sz="2500">
                <a:solidFill>
                  <a:srgbClr val="1E1C11"/>
                </a:solidFill>
                <a:ea typeface="ＭＳ Ｐゴシック" panose="020B0600070205080204" pitchFamily="34" charset="-128"/>
              </a:rPr>
            </a:br>
            <a:r>
              <a:rPr lang="en-US" altLang="en-US" sz="2500">
                <a:solidFill>
                  <a:srgbClr val="1E1C11"/>
                </a:solidFill>
                <a:ea typeface="ＭＳ Ｐゴシック" panose="020B0600070205080204" pitchFamily="34" charset="-128"/>
              </a:rPr>
              <a:t>Goals of Proposed User-Centric IDM for the Cloud</a:t>
            </a:r>
          </a:p>
        </p:txBody>
      </p:sp>
      <p:sp>
        <p:nvSpPr>
          <p:cNvPr id="3" name="Content Placeholder 2">
            <a:extLst>
              <a:ext uri="{FF2B5EF4-FFF2-40B4-BE49-F238E27FC236}">
                <a16:creationId xmlns:a16="http://schemas.microsoft.com/office/drawing/2014/main" id="{D6D14DA7-BCBD-4FF1-8F7E-52B3214171F5}"/>
              </a:ext>
            </a:extLst>
          </p:cNvPr>
          <p:cNvSpPr>
            <a:spLocks noGrp="1"/>
          </p:cNvSpPr>
          <p:nvPr>
            <p:ph idx="1"/>
          </p:nvPr>
        </p:nvSpPr>
        <p:spPr>
          <a:xfrm>
            <a:off x="304800" y="1524000"/>
            <a:ext cx="8629650" cy="4800600"/>
          </a:xfrm>
        </p:spPr>
        <p:txBody>
          <a:bodyPr>
            <a:normAutofit/>
          </a:bodyPr>
          <a:lstStyle/>
          <a:p>
            <a:pPr>
              <a:lnSpc>
                <a:spcPct val="80000"/>
              </a:lnSpc>
              <a:buFont typeface="Constantia" pitchFamily="18" charset="0"/>
              <a:buAutoNum type="arabicPeriod"/>
              <a:defRPr/>
            </a:pPr>
            <a:r>
              <a:rPr lang="en-US" dirty="0">
                <a:ea typeface="ＭＳ Ｐゴシック" pitchFamily="34" charset="-128"/>
                <a:cs typeface="+mn-cs"/>
              </a:rPr>
              <a:t>Authenticate without disclosing identifying information</a:t>
            </a:r>
          </a:p>
          <a:p>
            <a:pPr>
              <a:lnSpc>
                <a:spcPct val="80000"/>
              </a:lnSpc>
              <a:buFont typeface="Constantia" pitchFamily="18" charset="0"/>
              <a:buAutoNum type="arabicPeriod"/>
              <a:defRPr/>
            </a:pPr>
            <a:r>
              <a:rPr lang="en-US" dirty="0">
                <a:ea typeface="ＭＳ Ｐゴシック" pitchFamily="34" charset="-128"/>
                <a:cs typeface="+mn-cs"/>
              </a:rPr>
              <a:t>Ability to securely use a service while on an </a:t>
            </a:r>
            <a:r>
              <a:rPr lang="en-US" dirty="0" err="1">
                <a:ea typeface="ＭＳ Ｐゴシック" pitchFamily="34" charset="-128"/>
                <a:cs typeface="+mn-cs"/>
              </a:rPr>
              <a:t>untrusted</a:t>
            </a:r>
            <a:r>
              <a:rPr lang="en-US" dirty="0">
                <a:ea typeface="ＭＳ Ｐゴシック" pitchFamily="34" charset="-128"/>
                <a:cs typeface="+mn-cs"/>
              </a:rPr>
              <a:t> host (VM on the cloud)</a:t>
            </a:r>
          </a:p>
          <a:p>
            <a:pPr>
              <a:lnSpc>
                <a:spcPct val="80000"/>
              </a:lnSpc>
              <a:buFont typeface="Constantia" pitchFamily="18" charset="0"/>
              <a:buAutoNum type="arabicPeriod"/>
              <a:defRPr/>
            </a:pPr>
            <a:r>
              <a:rPr lang="en-US" dirty="0">
                <a:ea typeface="ＭＳ Ｐゴシック" pitchFamily="34" charset="-128"/>
                <a:cs typeface="+mn-cs"/>
              </a:rPr>
              <a:t>Minimal disclosure and minimized risk of disclosure during communication between user and service </a:t>
            </a:r>
            <a:r>
              <a:rPr lang="en-US">
                <a:ea typeface="ＭＳ Ｐゴシック" pitchFamily="34" charset="-128"/>
                <a:cs typeface="+mn-cs"/>
              </a:rPr>
              <a:t>provider  (</a:t>
            </a:r>
            <a:r>
              <a:rPr lang="en-US" dirty="0">
                <a:ea typeface="ＭＳ Ｐゴシック" pitchFamily="34" charset="-128"/>
                <a:cs typeface="+mn-cs"/>
              </a:rPr>
              <a:t>Man in the Middle, Side Channel and Correlation Attacks) 	</a:t>
            </a:r>
          </a:p>
          <a:p>
            <a:pPr>
              <a:lnSpc>
                <a:spcPct val="80000"/>
              </a:lnSpc>
              <a:buFont typeface="Calibri" pitchFamily="34" charset="0"/>
              <a:buAutoNum type="arabicPeriod"/>
              <a:defRPr/>
            </a:pPr>
            <a:r>
              <a:rPr lang="en-US" dirty="0">
                <a:ea typeface="ＭＳ Ｐゴシック" pitchFamily="34" charset="-128"/>
                <a:cs typeface="+mn-cs"/>
              </a:rPr>
              <a:t>Independence of Trusted Third Party </a:t>
            </a:r>
          </a:p>
        </p:txBody>
      </p:sp>
      <p:sp>
        <p:nvSpPr>
          <p:cNvPr id="4" name="Slide Number Placeholder 3">
            <a:extLst>
              <a:ext uri="{FF2B5EF4-FFF2-40B4-BE49-F238E27FC236}">
                <a16:creationId xmlns:a16="http://schemas.microsoft.com/office/drawing/2014/main" id="{4A4B854D-044F-49BC-9756-591080002E11}"/>
              </a:ext>
            </a:extLst>
          </p:cNvPr>
          <p:cNvSpPr>
            <a:spLocks noGrp="1"/>
          </p:cNvSpPr>
          <p:nvPr>
            <p:ph type="sldNum" sz="quarter" idx="12"/>
          </p:nvPr>
        </p:nvSpPr>
        <p:spPr/>
        <p:txBody>
          <a:bodyPr/>
          <a:lstStyle/>
          <a:p>
            <a:fld id="{C3802F7D-CE2A-4257-9499-27268CCBAA3C}" type="slidenum">
              <a:rPr lang="en-US" altLang="en-US" smtClean="0"/>
              <a:pPr/>
              <a:t>65</a:t>
            </a:fld>
            <a:endParaRPr lang="en-US"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9F405-2CA0-486B-BAB5-62C57DA658FB}"/>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Minimize Loss of Control: IDM </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Approach - 1</a:t>
            </a:r>
          </a:p>
        </p:txBody>
      </p:sp>
      <p:sp>
        <p:nvSpPr>
          <p:cNvPr id="111619" name="Content Placeholder 2">
            <a:extLst>
              <a:ext uri="{FF2B5EF4-FFF2-40B4-BE49-F238E27FC236}">
                <a16:creationId xmlns:a16="http://schemas.microsoft.com/office/drawing/2014/main" id="{1C16ECF2-CBD5-411A-BBEB-99A92E7B1E54}"/>
              </a:ext>
            </a:extLst>
          </p:cNvPr>
          <p:cNvSpPr>
            <a:spLocks noGrp="1"/>
          </p:cNvSpPr>
          <p:nvPr>
            <p:ph idx="1"/>
          </p:nvPr>
        </p:nvSpPr>
        <p:spPr>
          <a:xfrm>
            <a:off x="228600" y="1600200"/>
            <a:ext cx="8458200" cy="4525963"/>
          </a:xfrm>
        </p:spPr>
        <p:txBody>
          <a:bodyPr/>
          <a:lstStyle/>
          <a:p>
            <a:pPr marL="457200" indent="-457200"/>
            <a:r>
              <a:rPr lang="en-US" altLang="en-US" b="1">
                <a:solidFill>
                  <a:srgbClr val="1E1C11"/>
                </a:solidFill>
                <a:ea typeface="ＭＳ Ｐゴシック" panose="020B0600070205080204" pitchFamily="34" charset="-128"/>
              </a:rPr>
              <a:t>IDM Wallet: </a:t>
            </a:r>
          </a:p>
          <a:p>
            <a:pPr marL="730250" lvl="1" indent="-457200"/>
            <a:r>
              <a:rPr lang="en-US" altLang="en-US">
                <a:solidFill>
                  <a:srgbClr val="1E1C11"/>
                </a:solidFill>
                <a:ea typeface="ＭＳ Ｐゴシック" panose="020B0600070205080204" pitchFamily="34" charset="-128"/>
              </a:rPr>
              <a:t>Use of AB scheme to protect PII from untrusted hosts.</a:t>
            </a:r>
          </a:p>
          <a:p>
            <a:pPr marL="457200" indent="-457200"/>
            <a:r>
              <a:rPr lang="en-US" altLang="en-US" b="1">
                <a:solidFill>
                  <a:srgbClr val="1E1C11"/>
                </a:solidFill>
                <a:ea typeface="ＭＳ Ｐゴシック" panose="020B0600070205080204" pitchFamily="34" charset="-128"/>
              </a:rPr>
              <a:t>Anonymous Identification: </a:t>
            </a:r>
          </a:p>
          <a:p>
            <a:pPr marL="730250" lvl="1" indent="-457200"/>
            <a:r>
              <a:rPr lang="en-US" altLang="en-US">
                <a:solidFill>
                  <a:srgbClr val="1E1C11"/>
                </a:solidFill>
                <a:ea typeface="ＭＳ Ｐゴシック" panose="020B0600070205080204" pitchFamily="34" charset="-128"/>
              </a:rPr>
              <a:t>Use of Zero-knowledge proofing for authentication of an entity without disclosing its identifier.</a:t>
            </a:r>
          </a:p>
          <a:p>
            <a:pPr marL="457200" indent="-457200"/>
            <a:endParaRPr lang="en-US" altLang="en-US">
              <a:solidFill>
                <a:srgbClr val="1E1C11"/>
              </a:solidFill>
              <a:ea typeface="ＭＳ Ｐゴシック" panose="020B0600070205080204" pitchFamily="34" charset="-128"/>
            </a:endParaRPr>
          </a:p>
        </p:txBody>
      </p:sp>
      <p:sp>
        <p:nvSpPr>
          <p:cNvPr id="3" name="Slide Number Placeholder 2">
            <a:extLst>
              <a:ext uri="{FF2B5EF4-FFF2-40B4-BE49-F238E27FC236}">
                <a16:creationId xmlns:a16="http://schemas.microsoft.com/office/drawing/2014/main" id="{FAA98A9C-BFF8-4DC3-8178-1951BFCC30B2}"/>
              </a:ext>
            </a:extLst>
          </p:cNvPr>
          <p:cNvSpPr>
            <a:spLocks noGrp="1"/>
          </p:cNvSpPr>
          <p:nvPr>
            <p:ph type="sldNum" sz="quarter" idx="12"/>
          </p:nvPr>
        </p:nvSpPr>
        <p:spPr/>
        <p:txBody>
          <a:bodyPr/>
          <a:lstStyle/>
          <a:p>
            <a:fld id="{C3802F7D-CE2A-4257-9499-27268CCBAA3C}" type="slidenum">
              <a:rPr lang="en-US" altLang="en-US" smtClean="0"/>
              <a:pPr/>
              <a:t>66</a:t>
            </a:fld>
            <a:endParaRPr lang="en-US"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a:extLst>
              <a:ext uri="{FF2B5EF4-FFF2-40B4-BE49-F238E27FC236}">
                <a16:creationId xmlns:a16="http://schemas.microsoft.com/office/drawing/2014/main" id="{4D1073B3-5577-4ADD-83D6-EFF74545F0C6}"/>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Minimize Loss of Control: IDM </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Components of Active Bundle (Approach – 1)</a:t>
            </a:r>
          </a:p>
        </p:txBody>
      </p:sp>
      <p:sp>
        <p:nvSpPr>
          <p:cNvPr id="3" name="Content Placeholder 2">
            <a:extLst>
              <a:ext uri="{FF2B5EF4-FFF2-40B4-BE49-F238E27FC236}">
                <a16:creationId xmlns:a16="http://schemas.microsoft.com/office/drawing/2014/main" id="{C2CF6FA7-CD0B-4245-AAE0-71BDF7B635A8}"/>
              </a:ext>
            </a:extLst>
          </p:cNvPr>
          <p:cNvSpPr>
            <a:spLocks noGrp="1"/>
          </p:cNvSpPr>
          <p:nvPr>
            <p:ph idx="1"/>
          </p:nvPr>
        </p:nvSpPr>
        <p:spPr>
          <a:xfrm>
            <a:off x="228600" y="1524000"/>
            <a:ext cx="8705850" cy="5181600"/>
          </a:xfrm>
        </p:spPr>
        <p:txBody>
          <a:bodyPr>
            <a:normAutofit/>
          </a:bodyPr>
          <a:lstStyle/>
          <a:p>
            <a:pPr marL="457200" indent="-457200">
              <a:defRPr/>
            </a:pPr>
            <a:r>
              <a:rPr lang="en-US" b="1" dirty="0">
                <a:ea typeface="ＭＳ Ｐゴシック" pitchFamily="34" charset="-128"/>
                <a:cs typeface="+mn-cs"/>
              </a:rPr>
              <a:t>Identity data:</a:t>
            </a:r>
            <a:r>
              <a:rPr lang="en-US" dirty="0">
                <a:ea typeface="ＭＳ Ｐゴシック" pitchFamily="34" charset="-128"/>
                <a:cs typeface="+mn-cs"/>
              </a:rPr>
              <a:t> Data used during authentication, getting service, using service (i.e. SSN, Date of Birth).  </a:t>
            </a:r>
          </a:p>
          <a:p>
            <a:pPr marL="457200" indent="-457200">
              <a:defRPr/>
            </a:pPr>
            <a:r>
              <a:rPr lang="en-US" b="1" dirty="0">
                <a:ea typeface="ＭＳ Ｐゴシック" pitchFamily="34" charset="-128"/>
                <a:cs typeface="+mn-cs"/>
              </a:rPr>
              <a:t>Disclosure policy:</a:t>
            </a:r>
            <a:r>
              <a:rPr lang="en-US" dirty="0">
                <a:ea typeface="ＭＳ Ｐゴシック" pitchFamily="34" charset="-128"/>
                <a:cs typeface="+mn-cs"/>
              </a:rPr>
              <a:t> A set of rules for choosing Identity data from a set of identities in IDM Wallet.  </a:t>
            </a:r>
          </a:p>
          <a:p>
            <a:pPr marL="457200" indent="-457200">
              <a:defRPr/>
            </a:pPr>
            <a:r>
              <a:rPr lang="en-US" b="1" dirty="0">
                <a:ea typeface="ＭＳ Ｐゴシック" pitchFamily="34" charset="-128"/>
                <a:cs typeface="+mn-cs"/>
              </a:rPr>
              <a:t>Disclosure history:</a:t>
            </a:r>
            <a:r>
              <a:rPr lang="en-US" dirty="0">
                <a:ea typeface="ＭＳ Ｐゴシック" pitchFamily="34" charset="-128"/>
                <a:cs typeface="+mn-cs"/>
              </a:rPr>
              <a:t> Used for logging and auditing purposes.</a:t>
            </a:r>
          </a:p>
          <a:p>
            <a:pPr marL="457200" indent="-457200">
              <a:defRPr/>
            </a:pPr>
            <a:r>
              <a:rPr lang="en-US" b="1" dirty="0">
                <a:ea typeface="ＭＳ Ｐゴシック" pitchFamily="34" charset="-128"/>
                <a:cs typeface="+mn-cs"/>
              </a:rPr>
              <a:t>Negotiation policy:</a:t>
            </a:r>
            <a:r>
              <a:rPr lang="en-US" dirty="0">
                <a:ea typeface="ＭＳ Ｐゴシック" pitchFamily="34" charset="-128"/>
                <a:cs typeface="+mn-cs"/>
              </a:rPr>
              <a:t> This is Anonymous Identification, based on the Zero Knowledge Proofing. </a:t>
            </a:r>
          </a:p>
          <a:p>
            <a:pPr marL="457200" indent="-457200">
              <a:defRPr/>
            </a:pPr>
            <a:r>
              <a:rPr lang="en-US" b="1" dirty="0">
                <a:ea typeface="ＭＳ Ｐゴシック" pitchFamily="34" charset="-128"/>
                <a:cs typeface="+mn-cs"/>
              </a:rPr>
              <a:t>Virtual Machine:</a:t>
            </a:r>
            <a:r>
              <a:rPr lang="en-US" dirty="0">
                <a:ea typeface="ＭＳ Ｐゴシック" pitchFamily="34" charset="-128"/>
                <a:cs typeface="+mn-cs"/>
              </a:rPr>
              <a:t> Code for protecting data on </a:t>
            </a:r>
            <a:r>
              <a:rPr lang="en-US" dirty="0" err="1">
                <a:ea typeface="ＭＳ Ｐゴシック" pitchFamily="34" charset="-128"/>
                <a:cs typeface="+mn-cs"/>
              </a:rPr>
              <a:t>untrusted</a:t>
            </a:r>
            <a:r>
              <a:rPr lang="en-US" dirty="0">
                <a:ea typeface="ＭＳ Ｐゴシック" pitchFamily="34" charset="-128"/>
                <a:cs typeface="+mn-cs"/>
              </a:rPr>
              <a:t> hosts. It enforces the disclosure policies.</a:t>
            </a:r>
          </a:p>
        </p:txBody>
      </p:sp>
      <p:sp>
        <p:nvSpPr>
          <p:cNvPr id="2" name="Slide Number Placeholder 1">
            <a:extLst>
              <a:ext uri="{FF2B5EF4-FFF2-40B4-BE49-F238E27FC236}">
                <a16:creationId xmlns:a16="http://schemas.microsoft.com/office/drawing/2014/main" id="{298C9EAA-DD13-4B38-8F91-9D504AD36587}"/>
              </a:ext>
            </a:extLst>
          </p:cNvPr>
          <p:cNvSpPr>
            <a:spLocks noGrp="1"/>
          </p:cNvSpPr>
          <p:nvPr>
            <p:ph type="sldNum" sz="quarter" idx="12"/>
          </p:nvPr>
        </p:nvSpPr>
        <p:spPr/>
        <p:txBody>
          <a:bodyPr/>
          <a:lstStyle/>
          <a:p>
            <a:fld id="{C3802F7D-CE2A-4257-9499-27268CCBAA3C}" type="slidenum">
              <a:rPr lang="en-US" altLang="en-US" smtClean="0"/>
              <a:pPr/>
              <a:t>67</a:t>
            </a:fld>
            <a:endParaRPr lang="en-US"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a:extLst>
              <a:ext uri="{FF2B5EF4-FFF2-40B4-BE49-F238E27FC236}">
                <a16:creationId xmlns:a16="http://schemas.microsoft.com/office/drawing/2014/main" id="{73EE33C6-01A8-4FC0-994E-6B27FE5BE8A8}"/>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Minimize Loss of Control: IDM </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Anonymous Identification (Approach – 1)</a:t>
            </a:r>
          </a:p>
        </p:txBody>
      </p:sp>
      <p:sp>
        <p:nvSpPr>
          <p:cNvPr id="113667" name="Content Placeholder 2">
            <a:extLst>
              <a:ext uri="{FF2B5EF4-FFF2-40B4-BE49-F238E27FC236}">
                <a16:creationId xmlns:a16="http://schemas.microsoft.com/office/drawing/2014/main" id="{68C05E0E-7A9D-4AD6-9380-F3B4E2FD5FBD}"/>
              </a:ext>
            </a:extLst>
          </p:cNvPr>
          <p:cNvSpPr>
            <a:spLocks noGrp="1"/>
          </p:cNvSpPr>
          <p:nvPr>
            <p:ph idx="1"/>
          </p:nvPr>
        </p:nvSpPr>
        <p:spPr>
          <a:xfrm>
            <a:off x="304800" y="1828800"/>
            <a:ext cx="8629650" cy="4800600"/>
          </a:xfrm>
        </p:spPr>
        <p:txBody>
          <a:bodyPr/>
          <a:lstStyle/>
          <a:p>
            <a:pPr marL="457200" indent="-457200">
              <a:buFont typeface="Arial" panose="020B0604020202020204" pitchFamily="34" charset="0"/>
              <a:buNone/>
            </a:pPr>
            <a:r>
              <a:rPr lang="en-US" altLang="en-US" b="1">
                <a:solidFill>
                  <a:srgbClr val="1E1C11"/>
                </a:solidFill>
                <a:ea typeface="ＭＳ Ｐゴシック" panose="020B0600070205080204" pitchFamily="34" charset="-128"/>
              </a:rPr>
              <a:t>Anonymous Identification </a:t>
            </a:r>
          </a:p>
          <a:p>
            <a:pPr marL="457200" indent="-457200">
              <a:buFont typeface="Arial" panose="020B0604020202020204" pitchFamily="34" charset="0"/>
              <a:buNone/>
            </a:pPr>
            <a:r>
              <a:rPr lang="en-US" altLang="en-US">
                <a:solidFill>
                  <a:srgbClr val="1E1C11"/>
                </a:solidFill>
                <a:ea typeface="ＭＳ Ｐゴシック" panose="020B0600070205080204" pitchFamily="34" charset="-128"/>
              </a:rPr>
              <a:t>(Shamir's approach for Credit Cards)</a:t>
            </a:r>
          </a:p>
          <a:p>
            <a:pPr marL="457200" indent="-457200"/>
            <a:r>
              <a:rPr lang="en-US" altLang="en-US">
                <a:solidFill>
                  <a:srgbClr val="1E1C11"/>
                </a:solidFill>
                <a:ea typeface="ＭＳ Ｐゴシック" panose="020B0600070205080204" pitchFamily="34" charset="-128"/>
              </a:rPr>
              <a:t>IdP provides Encrypted Identity Information to the user and SP. </a:t>
            </a:r>
          </a:p>
          <a:p>
            <a:pPr marL="457200" indent="-457200"/>
            <a:r>
              <a:rPr lang="en-US" altLang="en-US">
                <a:solidFill>
                  <a:srgbClr val="1E1C11"/>
                </a:solidFill>
                <a:ea typeface="ＭＳ Ｐゴシック" panose="020B0600070205080204" pitchFamily="34" charset="-128"/>
              </a:rPr>
              <a:t>SP and User interact</a:t>
            </a:r>
          </a:p>
          <a:p>
            <a:pPr marL="457200" indent="-457200"/>
            <a:r>
              <a:rPr lang="en-US" altLang="en-US">
                <a:solidFill>
                  <a:srgbClr val="1E1C11"/>
                </a:solidFill>
                <a:ea typeface="ＭＳ Ｐゴシック" panose="020B0600070205080204" pitchFamily="34" charset="-128"/>
              </a:rPr>
              <a:t>Both run IdP's public function on the certain bits of the Encrypted data. </a:t>
            </a:r>
          </a:p>
          <a:p>
            <a:pPr marL="457200" indent="-457200"/>
            <a:r>
              <a:rPr lang="en-US" altLang="en-US">
                <a:solidFill>
                  <a:srgbClr val="1E1C11"/>
                </a:solidFill>
                <a:ea typeface="ＭＳ Ｐゴシック" panose="020B0600070205080204" pitchFamily="34" charset="-128"/>
              </a:rPr>
              <a:t>Both exchange results and agree if it matches.</a:t>
            </a:r>
          </a:p>
          <a:p>
            <a:pPr marL="457200" indent="-457200"/>
            <a:endParaRPr lang="en-US" altLang="en-US">
              <a:solidFill>
                <a:srgbClr val="1E1C11"/>
              </a:solidFill>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0B8641CB-9EED-4C00-9B20-7D64FC09B509}"/>
              </a:ext>
            </a:extLst>
          </p:cNvPr>
          <p:cNvSpPr>
            <a:spLocks noGrp="1"/>
          </p:cNvSpPr>
          <p:nvPr>
            <p:ph type="sldNum" sz="quarter" idx="12"/>
          </p:nvPr>
        </p:nvSpPr>
        <p:spPr/>
        <p:txBody>
          <a:bodyPr/>
          <a:lstStyle/>
          <a:p>
            <a:fld id="{C3802F7D-CE2A-4257-9499-27268CCBAA3C}" type="slidenum">
              <a:rPr lang="en-US" altLang="en-US" smtClean="0"/>
              <a:pPr/>
              <a:t>68</a:t>
            </a:fld>
            <a:endParaRPr lang="en-US"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a:extLst>
              <a:ext uri="{FF2B5EF4-FFF2-40B4-BE49-F238E27FC236}">
                <a16:creationId xmlns:a16="http://schemas.microsoft.com/office/drawing/2014/main" id="{6B8814AD-6ECF-47B4-AC02-3BBA1F15E4F2}"/>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Minimize Loss of Control: IDM </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Usage Scenario (Approach – 1)</a:t>
            </a:r>
          </a:p>
        </p:txBody>
      </p:sp>
      <p:pic>
        <p:nvPicPr>
          <p:cNvPr id="114691" name="Picture 5" descr="Screen shot 2010-09-09 at 7.45.55 AM.png">
            <a:extLst>
              <a:ext uri="{FF2B5EF4-FFF2-40B4-BE49-F238E27FC236}">
                <a16:creationId xmlns:a16="http://schemas.microsoft.com/office/drawing/2014/main" id="{F4DC4E09-F79E-48EE-B077-04E40481695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752599"/>
            <a:ext cx="6781800" cy="4914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40F17D8A-51E5-4942-A07A-54B08F28040A}"/>
              </a:ext>
            </a:extLst>
          </p:cNvPr>
          <p:cNvSpPr>
            <a:spLocks noGrp="1"/>
          </p:cNvSpPr>
          <p:nvPr>
            <p:ph type="sldNum" sz="quarter" idx="12"/>
          </p:nvPr>
        </p:nvSpPr>
        <p:spPr>
          <a:xfrm>
            <a:off x="6324600" y="6356351"/>
            <a:ext cx="2057400" cy="365125"/>
          </a:xfrm>
        </p:spPr>
        <p:txBody>
          <a:bodyPr/>
          <a:lstStyle/>
          <a:p>
            <a:fld id="{C3802F7D-CE2A-4257-9499-27268CCBAA3C}" type="slidenum">
              <a:rPr lang="en-US" altLang="en-US" smtClean="0"/>
              <a:pPr/>
              <a:t>69</a:t>
            </a:fld>
            <a:endParaRPr lang="en-US"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A9567414-0146-496C-9074-5FEF222DA572}"/>
              </a:ext>
            </a:extLst>
          </p:cNvPr>
          <p:cNvSpPr>
            <a:spLocks noGrp="1" noChangeArrowheads="1"/>
          </p:cNvSpPr>
          <p:nvPr>
            <p:ph type="title"/>
          </p:nvPr>
        </p:nvSpPr>
        <p:spPr/>
        <p:txBody>
          <a:bodyPr/>
          <a:lstStyle/>
          <a:p>
            <a:pPr eaLnBrk="1" hangingPunct="1">
              <a:defRPr/>
            </a:pPr>
            <a:r>
              <a:rPr lang="en-US" dirty="0">
                <a:ea typeface="+mj-ea"/>
              </a:rPr>
              <a:t>Multi-tenancy Issues in the Cloud</a:t>
            </a:r>
          </a:p>
        </p:txBody>
      </p:sp>
      <p:sp>
        <p:nvSpPr>
          <p:cNvPr id="34819" name="Rectangle 3">
            <a:extLst>
              <a:ext uri="{FF2B5EF4-FFF2-40B4-BE49-F238E27FC236}">
                <a16:creationId xmlns:a16="http://schemas.microsoft.com/office/drawing/2014/main" id="{2EC3860A-A27C-4BDF-A178-1814EACDDE1C}"/>
              </a:ext>
            </a:extLst>
          </p:cNvPr>
          <p:cNvSpPr>
            <a:spLocks noGrp="1" noChangeArrowheads="1"/>
          </p:cNvSpPr>
          <p:nvPr>
            <p:ph idx="1"/>
          </p:nvPr>
        </p:nvSpPr>
        <p:spPr>
          <a:xfrm>
            <a:off x="381000" y="1371601"/>
            <a:ext cx="8305800" cy="4984750"/>
          </a:xfrm>
        </p:spPr>
        <p:txBody>
          <a:bodyPr>
            <a:normAutofit/>
          </a:bodyPr>
          <a:lstStyle/>
          <a:p>
            <a:pPr eaLnBrk="1" hangingPunct="1"/>
            <a:r>
              <a:rPr lang="en-US" altLang="en-US" sz="2400">
                <a:solidFill>
                  <a:srgbClr val="1E1C11"/>
                </a:solidFill>
                <a:ea typeface="ＭＳ Ｐゴシック" panose="020B0600070205080204" pitchFamily="34" charset="-128"/>
              </a:rPr>
              <a:t>Conflict between tenants’ opposing goals</a:t>
            </a:r>
          </a:p>
          <a:p>
            <a:pPr lvl="1" eaLnBrk="1" hangingPunct="1"/>
            <a:r>
              <a:rPr lang="en-US" altLang="en-US" sz="2400">
                <a:solidFill>
                  <a:srgbClr val="1E1C11"/>
                </a:solidFill>
                <a:ea typeface="ＭＳ Ｐゴシック" panose="020B0600070205080204" pitchFamily="34" charset="-128"/>
              </a:rPr>
              <a:t>Tenants share a pool of resources and have opposing goals</a:t>
            </a:r>
          </a:p>
          <a:p>
            <a:pPr eaLnBrk="1" hangingPunct="1"/>
            <a:r>
              <a:rPr lang="en-US" altLang="en-US" sz="2400">
                <a:solidFill>
                  <a:srgbClr val="1E1C11"/>
                </a:solidFill>
                <a:ea typeface="ＭＳ Ｐゴシック" panose="020B0600070205080204" pitchFamily="34" charset="-128"/>
              </a:rPr>
              <a:t>How does multi-tenancy deal with conflict of interest?</a:t>
            </a:r>
          </a:p>
          <a:p>
            <a:pPr lvl="1" eaLnBrk="1" hangingPunct="1"/>
            <a:r>
              <a:rPr lang="en-US" altLang="en-US" sz="2400">
                <a:solidFill>
                  <a:srgbClr val="1E1C11"/>
                </a:solidFill>
                <a:ea typeface="ＭＳ Ｐゴシック" panose="020B0600070205080204" pitchFamily="34" charset="-128"/>
              </a:rPr>
              <a:t>Can tenants get along together and ‘play nicely’ ?</a:t>
            </a:r>
          </a:p>
          <a:p>
            <a:pPr lvl="1" eaLnBrk="1" hangingPunct="1"/>
            <a:r>
              <a:rPr lang="en-US" altLang="en-US" sz="2400">
                <a:solidFill>
                  <a:srgbClr val="1E1C11"/>
                </a:solidFill>
                <a:ea typeface="ＭＳ Ｐゴシック" panose="020B0600070205080204" pitchFamily="34" charset="-128"/>
              </a:rPr>
              <a:t>If they can’t, can we isolate them?</a:t>
            </a:r>
          </a:p>
          <a:p>
            <a:pPr eaLnBrk="1" hangingPunct="1"/>
            <a:r>
              <a:rPr lang="en-US" altLang="en-US" sz="2400">
                <a:solidFill>
                  <a:srgbClr val="1E1C11"/>
                </a:solidFill>
                <a:ea typeface="ＭＳ Ｐゴシック" panose="020B0600070205080204" pitchFamily="34" charset="-128"/>
              </a:rPr>
              <a:t>How to provide separation between tenants?</a:t>
            </a:r>
          </a:p>
          <a:p>
            <a:pPr eaLnBrk="1" hangingPunct="1"/>
            <a:endParaRPr lang="en-US" altLang="en-US" sz="2400">
              <a:solidFill>
                <a:srgbClr val="1E1C11"/>
              </a:solidFill>
              <a:ea typeface="ＭＳ Ｐゴシック" panose="020B0600070205080204" pitchFamily="34" charset="-128"/>
            </a:endParaRPr>
          </a:p>
          <a:p>
            <a:pPr eaLnBrk="1" hangingPunct="1"/>
            <a:r>
              <a:rPr lang="en-US" altLang="en-US" sz="2400">
                <a:solidFill>
                  <a:srgbClr val="1E1C11"/>
                </a:solidFill>
                <a:ea typeface="ＭＳ Ｐゴシック" panose="020B0600070205080204" pitchFamily="34" charset="-128"/>
              </a:rPr>
              <a:t>Cloud Computing brings new threats</a:t>
            </a:r>
          </a:p>
          <a:p>
            <a:pPr lvl="1" eaLnBrk="1" hangingPunct="1"/>
            <a:r>
              <a:rPr lang="en-US" altLang="en-US" sz="2400">
                <a:solidFill>
                  <a:srgbClr val="1E1C11"/>
                </a:solidFill>
                <a:ea typeface="ＭＳ Ｐゴシック" panose="020B0600070205080204" pitchFamily="34" charset="-128"/>
              </a:rPr>
              <a:t>Multiple independent users share the same physical infrastructure</a:t>
            </a:r>
          </a:p>
          <a:p>
            <a:pPr lvl="1" eaLnBrk="1" hangingPunct="1"/>
            <a:r>
              <a:rPr lang="en-US" altLang="en-US" sz="2400">
                <a:solidFill>
                  <a:srgbClr val="1E1C11"/>
                </a:solidFill>
                <a:ea typeface="ＭＳ Ｐゴシック" panose="020B0600070205080204" pitchFamily="34" charset="-128"/>
              </a:rPr>
              <a:t> Thus an attacker can legitimately be in the same physical machine as the target</a:t>
            </a:r>
          </a:p>
          <a:p>
            <a:pPr eaLnBrk="1" hangingPunct="1"/>
            <a:endParaRPr lang="en-US" altLang="en-US" sz="2400">
              <a:solidFill>
                <a:srgbClr val="1E1C11"/>
              </a:solidFill>
              <a:ea typeface="ＭＳ Ｐゴシック" panose="020B0600070205080204" pitchFamily="34" charset="-128"/>
            </a:endParaRPr>
          </a:p>
          <a:p>
            <a:pPr eaLnBrk="1" hangingPunct="1"/>
            <a:endParaRPr lang="en-US" altLang="en-US" sz="2400">
              <a:solidFill>
                <a:srgbClr val="1E1C11"/>
              </a:solidFill>
              <a:ea typeface="ＭＳ Ｐゴシック" panose="020B0600070205080204" pitchFamily="34" charset="-128"/>
            </a:endParaRPr>
          </a:p>
          <a:p>
            <a:pPr lvl="1" eaLnBrk="1" hangingPunct="1">
              <a:buFontTx/>
              <a:buNone/>
            </a:pPr>
            <a:endParaRPr lang="en-US" altLang="en-US" sz="2000">
              <a:solidFill>
                <a:srgbClr val="1E1C11"/>
              </a:solidFill>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F0A5A019-1C88-419F-91CC-8A689ECDCE7E}"/>
              </a:ext>
            </a:extLst>
          </p:cNvPr>
          <p:cNvSpPr>
            <a:spLocks noGrp="1"/>
          </p:cNvSpPr>
          <p:nvPr>
            <p:ph type="sldNum" sz="quarter" idx="12"/>
          </p:nvPr>
        </p:nvSpPr>
        <p:spPr/>
        <p:txBody>
          <a:bodyPr/>
          <a:lstStyle/>
          <a:p>
            <a:fld id="{C3802F7D-CE2A-4257-9499-27268CCBAA3C}" type="slidenum">
              <a:rPr lang="en-US" altLang="en-US" smtClean="0"/>
              <a:pPr/>
              <a:t>7</a:t>
            </a:fld>
            <a:endParaRPr lang="en-US"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F909B-E6CC-4376-AD7E-B616850E5EF5}"/>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Minimize Loss of Control: IDM </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Approach - 2</a:t>
            </a:r>
          </a:p>
        </p:txBody>
      </p:sp>
      <p:sp>
        <p:nvSpPr>
          <p:cNvPr id="3" name="Content Placeholder 2">
            <a:extLst>
              <a:ext uri="{FF2B5EF4-FFF2-40B4-BE49-F238E27FC236}">
                <a16:creationId xmlns:a16="http://schemas.microsoft.com/office/drawing/2014/main" id="{8747D170-327B-4732-9815-4105B0843A58}"/>
              </a:ext>
            </a:extLst>
          </p:cNvPr>
          <p:cNvSpPr>
            <a:spLocks noGrp="1"/>
          </p:cNvSpPr>
          <p:nvPr>
            <p:ph idx="1"/>
          </p:nvPr>
        </p:nvSpPr>
        <p:spPr/>
        <p:txBody>
          <a:bodyPr>
            <a:normAutofit/>
          </a:bodyPr>
          <a:lstStyle/>
          <a:p>
            <a:pPr marL="457200" indent="-457200"/>
            <a:r>
              <a:rPr lang="en-US" altLang="en-US">
                <a:solidFill>
                  <a:srgbClr val="11488B"/>
                </a:solidFill>
                <a:effectLst>
                  <a:outerShdw blurRad="38100" dist="38100" dir="2700000" algn="tl">
                    <a:srgbClr val="C0C0C0"/>
                  </a:outerShdw>
                </a:effectLst>
                <a:ea typeface="ＭＳ Ｐゴシック" panose="020B0600070205080204" pitchFamily="34" charset="-128"/>
              </a:rPr>
              <a:t>Active Bundle scheme</a:t>
            </a:r>
            <a:r>
              <a:rPr lang="en-US" altLang="en-US">
                <a:solidFill>
                  <a:srgbClr val="1E1C11"/>
                </a:solidFill>
                <a:ea typeface="ＭＳ Ｐゴシック" panose="020B0600070205080204" pitchFamily="34" charset="-128"/>
              </a:rPr>
              <a:t> to protect PII from untrusted hosts</a:t>
            </a:r>
          </a:p>
          <a:p>
            <a:pPr marL="457200" indent="-457200"/>
            <a:r>
              <a:rPr lang="en-US" altLang="en-US">
                <a:solidFill>
                  <a:srgbClr val="11488B"/>
                </a:solidFill>
                <a:effectLst>
                  <a:outerShdw blurRad="38100" dist="38100" dir="2700000" algn="tl">
                    <a:srgbClr val="C0C0C0"/>
                  </a:outerShdw>
                </a:effectLst>
                <a:ea typeface="ＭＳ Ｐゴシック" panose="020B0600070205080204" pitchFamily="34" charset="-128"/>
              </a:rPr>
              <a:t>Predicates over encrypted data</a:t>
            </a:r>
            <a:r>
              <a:rPr lang="en-US" altLang="en-US">
                <a:solidFill>
                  <a:srgbClr val="1E1C11"/>
                </a:solidFill>
                <a:ea typeface="ＭＳ Ｐゴシック" panose="020B0600070205080204" pitchFamily="34" charset="-128"/>
              </a:rPr>
              <a:t> to authenticate without disclosing unencrypted identity data.</a:t>
            </a:r>
          </a:p>
          <a:p>
            <a:pPr marL="457200" indent="-457200"/>
            <a:r>
              <a:rPr lang="en-US" altLang="en-US">
                <a:solidFill>
                  <a:srgbClr val="11488B"/>
                </a:solidFill>
                <a:effectLst>
                  <a:outerShdw blurRad="38100" dist="38100" dir="2700000" algn="tl">
                    <a:srgbClr val="C0C0C0"/>
                  </a:outerShdw>
                </a:effectLst>
                <a:ea typeface="ＭＳ Ｐゴシック" panose="020B0600070205080204" pitchFamily="34" charset="-128"/>
              </a:rPr>
              <a:t>Multi-party computing</a:t>
            </a:r>
            <a:r>
              <a:rPr lang="en-US" altLang="en-US">
                <a:solidFill>
                  <a:srgbClr val="1E1C11"/>
                </a:solidFill>
                <a:ea typeface="ＭＳ Ｐゴシック" panose="020B0600070205080204" pitchFamily="34" charset="-128"/>
              </a:rPr>
              <a:t> to be independent of a trusted third party</a:t>
            </a:r>
          </a:p>
          <a:p>
            <a:pPr marL="457200" indent="-457200"/>
            <a:endParaRPr lang="en-US" altLang="en-US">
              <a:solidFill>
                <a:srgbClr val="1E1C11"/>
              </a:solidFill>
              <a:ea typeface="ＭＳ Ｐゴシック" panose="020B0600070205080204" pitchFamily="34" charset="-128"/>
            </a:endParaRPr>
          </a:p>
        </p:txBody>
      </p:sp>
      <p:sp>
        <p:nvSpPr>
          <p:cNvPr id="4" name="Slide Number Placeholder 3">
            <a:extLst>
              <a:ext uri="{FF2B5EF4-FFF2-40B4-BE49-F238E27FC236}">
                <a16:creationId xmlns:a16="http://schemas.microsoft.com/office/drawing/2014/main" id="{A3FF20AF-6F00-4C0E-86B3-F220F4852271}"/>
              </a:ext>
            </a:extLst>
          </p:cNvPr>
          <p:cNvSpPr>
            <a:spLocks noGrp="1"/>
          </p:cNvSpPr>
          <p:nvPr>
            <p:ph type="sldNum" sz="quarter" idx="12"/>
          </p:nvPr>
        </p:nvSpPr>
        <p:spPr/>
        <p:txBody>
          <a:bodyPr/>
          <a:lstStyle/>
          <a:p>
            <a:fld id="{C3802F7D-CE2A-4257-9499-27268CCBAA3C}" type="slidenum">
              <a:rPr lang="en-US" altLang="en-US" smtClean="0"/>
              <a:pPr/>
              <a:t>70</a:t>
            </a:fld>
            <a:endParaRPr lang="en-US"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a:extLst>
              <a:ext uri="{FF2B5EF4-FFF2-40B4-BE49-F238E27FC236}">
                <a16:creationId xmlns:a16="http://schemas.microsoft.com/office/drawing/2014/main" id="{FA897083-1AE3-4166-B970-0AB077D62BA1}"/>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Minimize Loss of Control: IDM </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Usage Scenario (Approach – 2)</a:t>
            </a:r>
          </a:p>
        </p:txBody>
      </p:sp>
      <p:sp>
        <p:nvSpPr>
          <p:cNvPr id="116739" name="Content Placeholder 2">
            <a:extLst>
              <a:ext uri="{FF2B5EF4-FFF2-40B4-BE49-F238E27FC236}">
                <a16:creationId xmlns:a16="http://schemas.microsoft.com/office/drawing/2014/main" id="{ED491AAB-0E67-464F-BA45-DB60FB74CFFD}"/>
              </a:ext>
            </a:extLst>
          </p:cNvPr>
          <p:cNvSpPr>
            <a:spLocks noGrp="1"/>
          </p:cNvSpPr>
          <p:nvPr>
            <p:ph idx="1"/>
          </p:nvPr>
        </p:nvSpPr>
        <p:spPr>
          <a:xfrm>
            <a:off x="304800" y="1447800"/>
            <a:ext cx="8629650" cy="5029200"/>
          </a:xfrm>
        </p:spPr>
        <p:txBody>
          <a:bodyPr/>
          <a:lstStyle/>
          <a:p>
            <a:pPr marL="457200" indent="-457200">
              <a:lnSpc>
                <a:spcPct val="90000"/>
              </a:lnSpc>
            </a:pPr>
            <a:r>
              <a:rPr lang="en-US" altLang="en-US">
                <a:solidFill>
                  <a:srgbClr val="1E1C11"/>
                </a:solidFill>
                <a:ea typeface="ＭＳ Ｐゴシック" panose="020B0600070205080204" pitchFamily="34" charset="-128"/>
              </a:rPr>
              <a:t>Owner O encrypts Identity Data(PII) using algorithm Encrypt and O’s public key PK. Encrypt outputs CT—the encrypted PII. </a:t>
            </a:r>
          </a:p>
          <a:p>
            <a:pPr marL="457200" indent="-457200">
              <a:lnSpc>
                <a:spcPct val="90000"/>
              </a:lnSpc>
            </a:pPr>
            <a:r>
              <a:rPr lang="en-US" altLang="en-US">
                <a:solidFill>
                  <a:srgbClr val="1E1C11"/>
                </a:solidFill>
                <a:ea typeface="ＭＳ Ｐゴシック" panose="020B0600070205080204" pitchFamily="34" charset="-128"/>
              </a:rPr>
              <a:t>SP transforms his request for PII to a predicate represented by function p.</a:t>
            </a:r>
          </a:p>
          <a:p>
            <a:pPr marL="457200" indent="-457200">
              <a:lnSpc>
                <a:spcPct val="90000"/>
              </a:lnSpc>
            </a:pPr>
            <a:r>
              <a:rPr lang="en-US" altLang="en-US">
                <a:solidFill>
                  <a:srgbClr val="1E1C11"/>
                </a:solidFill>
                <a:ea typeface="ＭＳ Ｐゴシック" panose="020B0600070205080204" pitchFamily="34" charset="-128"/>
              </a:rPr>
              <a:t>SP sends shares of p to the n parties who hold the shares of MSK. </a:t>
            </a:r>
          </a:p>
          <a:p>
            <a:pPr marL="457200" indent="-457200">
              <a:lnSpc>
                <a:spcPct val="90000"/>
              </a:lnSpc>
            </a:pPr>
            <a:r>
              <a:rPr lang="en-US" altLang="en-US">
                <a:solidFill>
                  <a:srgbClr val="1E1C11"/>
                </a:solidFill>
                <a:ea typeface="ＭＳ Ｐゴシック" panose="020B0600070205080204" pitchFamily="34" charset="-128"/>
              </a:rPr>
              <a:t>n parties execute together KeyGen using PK, MSK, and p, and return TKp to SP. </a:t>
            </a:r>
          </a:p>
          <a:p>
            <a:pPr marL="457200" indent="-457200">
              <a:lnSpc>
                <a:spcPct val="90000"/>
              </a:lnSpc>
            </a:pPr>
            <a:r>
              <a:rPr lang="en-US" altLang="en-US">
                <a:solidFill>
                  <a:srgbClr val="1E1C11"/>
                </a:solidFill>
                <a:ea typeface="ＭＳ Ｐゴシック" panose="020B0600070205080204" pitchFamily="34" charset="-128"/>
              </a:rPr>
              <a:t>SP calls the algorithm Query that takes as input PK, CT, TKp and produces p(PII) which is the evaluation of the predicate.</a:t>
            </a:r>
          </a:p>
          <a:p>
            <a:pPr marL="457200" indent="-457200">
              <a:lnSpc>
                <a:spcPct val="90000"/>
              </a:lnSpc>
            </a:pPr>
            <a:r>
              <a:rPr lang="en-US" altLang="en-US">
                <a:solidFill>
                  <a:srgbClr val="1E1C11"/>
                </a:solidFill>
                <a:ea typeface="ＭＳ Ｐゴシック" panose="020B0600070205080204" pitchFamily="34" charset="-128"/>
              </a:rPr>
              <a:t>The owner O is allowed to use the service only when the predicate evaluates to “true”.</a:t>
            </a:r>
          </a:p>
        </p:txBody>
      </p:sp>
      <p:sp>
        <p:nvSpPr>
          <p:cNvPr id="2" name="Slide Number Placeholder 1">
            <a:extLst>
              <a:ext uri="{FF2B5EF4-FFF2-40B4-BE49-F238E27FC236}">
                <a16:creationId xmlns:a16="http://schemas.microsoft.com/office/drawing/2014/main" id="{676817B8-8AFD-4C3B-A1B6-E9377AB2839F}"/>
              </a:ext>
            </a:extLst>
          </p:cNvPr>
          <p:cNvSpPr>
            <a:spLocks noGrp="1"/>
          </p:cNvSpPr>
          <p:nvPr>
            <p:ph type="sldNum" sz="quarter" idx="12"/>
          </p:nvPr>
        </p:nvSpPr>
        <p:spPr/>
        <p:txBody>
          <a:bodyPr/>
          <a:lstStyle/>
          <a:p>
            <a:fld id="{C3802F7D-CE2A-4257-9499-27268CCBAA3C}" type="slidenum">
              <a:rPr lang="en-US" altLang="en-US" smtClean="0"/>
              <a:pPr/>
              <a:t>71</a:t>
            </a:fld>
            <a:endParaRPr lang="en-US"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1C344-2C81-495D-98B7-1C8666B5E467}"/>
              </a:ext>
            </a:extLst>
          </p:cNvPr>
          <p:cNvSpPr>
            <a:spLocks noGrp="1"/>
          </p:cNvSpPr>
          <p:nvPr>
            <p:ph type="title"/>
          </p:nvPr>
        </p:nvSpPr>
        <p:spPr>
          <a:xfrm>
            <a:off x="457200" y="381000"/>
            <a:ext cx="8305800" cy="1600200"/>
          </a:xfrm>
        </p:spPr>
        <p:txBody>
          <a:bodyPr>
            <a:noAutofit/>
          </a:bodyPr>
          <a:lstStyle/>
          <a:p>
            <a:r>
              <a:rPr lang="en-US" altLang="en-US" sz="3200" dirty="0">
                <a:solidFill>
                  <a:srgbClr val="1E1C11"/>
                </a:solidFill>
                <a:ea typeface="ＭＳ Ｐゴシック" panose="020B0600070205080204" pitchFamily="34" charset="-128"/>
              </a:rPr>
              <a:t>Minimize Loss of Control: IDM </a:t>
            </a:r>
            <a:br>
              <a:rPr lang="en-US" altLang="en-US" sz="3200" dirty="0">
                <a:solidFill>
                  <a:srgbClr val="1E1C11"/>
                </a:solidFill>
                <a:ea typeface="ＭＳ Ｐゴシック" panose="020B0600070205080204" pitchFamily="34" charset="-128"/>
              </a:rPr>
            </a:br>
            <a:r>
              <a:rPr lang="en-US" altLang="en-US" sz="3200" dirty="0">
                <a:solidFill>
                  <a:srgbClr val="1E1C11"/>
                </a:solidFill>
                <a:ea typeface="ＭＳ Ｐゴシック" panose="020B0600070205080204" pitchFamily="34" charset="-128"/>
              </a:rPr>
              <a:t>Representation of identity information </a:t>
            </a:r>
            <a:br>
              <a:rPr lang="en-US" altLang="en-US" sz="3200" dirty="0">
                <a:solidFill>
                  <a:srgbClr val="1E1C11"/>
                </a:solidFill>
                <a:ea typeface="ＭＳ Ｐゴシック" panose="020B0600070205080204" pitchFamily="34" charset="-128"/>
              </a:rPr>
            </a:br>
            <a:r>
              <a:rPr lang="en-US" altLang="en-US" sz="3200" dirty="0">
                <a:solidFill>
                  <a:srgbClr val="1E1C11"/>
                </a:solidFill>
                <a:ea typeface="ＭＳ Ｐゴシック" panose="020B0600070205080204" pitchFamily="34" charset="-128"/>
              </a:rPr>
              <a:t>for negotiation</a:t>
            </a:r>
            <a:br>
              <a:rPr lang="en-US" altLang="en-US" sz="4000" dirty="0">
                <a:solidFill>
                  <a:srgbClr val="1E1C11"/>
                </a:solidFill>
                <a:ea typeface="ＭＳ Ｐゴシック" panose="020B0600070205080204" pitchFamily="34" charset="-128"/>
              </a:rPr>
            </a:br>
            <a:endParaRPr lang="en-US" altLang="en-US" sz="2800" dirty="0">
              <a:solidFill>
                <a:srgbClr val="1E1C11"/>
              </a:solidFill>
              <a:ea typeface="ＭＳ Ｐゴシック" panose="020B0600070205080204" pitchFamily="34" charset="-128"/>
            </a:endParaRPr>
          </a:p>
        </p:txBody>
      </p:sp>
      <p:sp>
        <p:nvSpPr>
          <p:cNvPr id="3" name="Content Placeholder 2">
            <a:extLst>
              <a:ext uri="{FF2B5EF4-FFF2-40B4-BE49-F238E27FC236}">
                <a16:creationId xmlns:a16="http://schemas.microsoft.com/office/drawing/2014/main" id="{268A0796-B867-47E1-AE23-556ED027F91B}"/>
              </a:ext>
            </a:extLst>
          </p:cNvPr>
          <p:cNvSpPr>
            <a:spLocks noGrp="1"/>
          </p:cNvSpPr>
          <p:nvPr>
            <p:ph idx="1"/>
          </p:nvPr>
        </p:nvSpPr>
        <p:spPr>
          <a:xfrm>
            <a:off x="685800" y="2357437"/>
            <a:ext cx="7829550" cy="4424363"/>
          </a:xfrm>
        </p:spPr>
        <p:txBody>
          <a:bodyPr>
            <a:normAutofit/>
          </a:bodyPr>
          <a:lstStyle/>
          <a:p>
            <a:pPr lvl="1">
              <a:lnSpc>
                <a:spcPct val="80000"/>
              </a:lnSpc>
              <a:buFont typeface="Wingdings" panose="05000000000000000000" pitchFamily="2" charset="2"/>
              <a:buChar char="Ø"/>
            </a:pPr>
            <a:r>
              <a:rPr lang="en-US" altLang="en-US" sz="3600" dirty="0">
                <a:solidFill>
                  <a:srgbClr val="1E1C11"/>
                </a:solidFill>
                <a:ea typeface="ＭＳ Ｐゴシック" panose="020B0600070205080204" pitchFamily="34" charset="-128"/>
              </a:rPr>
              <a:t>Token/Pseudonym </a:t>
            </a:r>
          </a:p>
          <a:p>
            <a:pPr lvl="1">
              <a:lnSpc>
                <a:spcPct val="80000"/>
              </a:lnSpc>
              <a:buFont typeface="Wingdings" panose="05000000000000000000" pitchFamily="2" charset="2"/>
              <a:buChar char="Ø"/>
            </a:pPr>
            <a:r>
              <a:rPr lang="en-US" altLang="en-US" sz="3600" dirty="0">
                <a:solidFill>
                  <a:srgbClr val="1E1C11"/>
                </a:solidFill>
                <a:ea typeface="ＭＳ Ｐゴシック" panose="020B0600070205080204" pitchFamily="34" charset="-128"/>
              </a:rPr>
              <a:t>Identity Information in clear plain text</a:t>
            </a:r>
          </a:p>
          <a:p>
            <a:pPr lvl="1">
              <a:lnSpc>
                <a:spcPct val="80000"/>
              </a:lnSpc>
              <a:buFont typeface="Wingdings" panose="05000000000000000000" pitchFamily="2" charset="2"/>
              <a:buChar char="Ø"/>
            </a:pPr>
            <a:r>
              <a:rPr lang="en-US" altLang="en-US" sz="4000" b="1" dirty="0">
                <a:solidFill>
                  <a:srgbClr val="11488B"/>
                </a:solidFill>
                <a:effectLst>
                  <a:outerShdw blurRad="38100" dist="38100" dir="2700000" algn="tl">
                    <a:srgbClr val="C0C0C0"/>
                  </a:outerShdw>
                </a:effectLst>
                <a:ea typeface="ＭＳ Ｐゴシック" panose="020B0600070205080204" pitchFamily="34" charset="-128"/>
              </a:rPr>
              <a:t>Active Bundle</a:t>
            </a:r>
          </a:p>
          <a:p>
            <a:endParaRPr lang="en-US" altLang="en-US" sz="4000" dirty="0">
              <a:solidFill>
                <a:srgbClr val="1E1C11"/>
              </a:solidFill>
              <a:ea typeface="ＭＳ Ｐゴシック" panose="020B0600070205080204" pitchFamily="34" charset="-128"/>
            </a:endParaRPr>
          </a:p>
        </p:txBody>
      </p:sp>
      <p:sp>
        <p:nvSpPr>
          <p:cNvPr id="4" name="Slide Number Placeholder 3">
            <a:extLst>
              <a:ext uri="{FF2B5EF4-FFF2-40B4-BE49-F238E27FC236}">
                <a16:creationId xmlns:a16="http://schemas.microsoft.com/office/drawing/2014/main" id="{B4BC2B6F-43DF-4AED-AAB4-F887D9B9D1FA}"/>
              </a:ext>
            </a:extLst>
          </p:cNvPr>
          <p:cNvSpPr>
            <a:spLocks noGrp="1"/>
          </p:cNvSpPr>
          <p:nvPr>
            <p:ph type="sldNum" sz="quarter" idx="12"/>
          </p:nvPr>
        </p:nvSpPr>
        <p:spPr/>
        <p:txBody>
          <a:bodyPr/>
          <a:lstStyle/>
          <a:p>
            <a:fld id="{C3802F7D-CE2A-4257-9499-27268CCBAA3C}" type="slidenum">
              <a:rPr lang="en-US" altLang="en-US" smtClean="0"/>
              <a:pPr/>
              <a:t>72</a:t>
            </a:fld>
            <a:endParaRPr lang="en-US"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45F8-7F9D-48A9-9003-C40CA0EB036F}"/>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Minimize Loss of Control: IDM </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Motivation-Authentication Process using PII</a:t>
            </a:r>
          </a:p>
        </p:txBody>
      </p:sp>
      <p:sp>
        <p:nvSpPr>
          <p:cNvPr id="118787" name="Content Placeholder 2">
            <a:extLst>
              <a:ext uri="{FF2B5EF4-FFF2-40B4-BE49-F238E27FC236}">
                <a16:creationId xmlns:a16="http://schemas.microsoft.com/office/drawing/2014/main" id="{A12F25AA-ECC4-4A88-8D36-371928170064}"/>
              </a:ext>
            </a:extLst>
          </p:cNvPr>
          <p:cNvSpPr>
            <a:spLocks noGrp="1"/>
          </p:cNvSpPr>
          <p:nvPr>
            <p:ph idx="1"/>
          </p:nvPr>
        </p:nvSpPr>
        <p:spPr>
          <a:xfrm>
            <a:off x="628650" y="1847851"/>
            <a:ext cx="7886700" cy="4351338"/>
          </a:xfrm>
        </p:spPr>
        <p:txBody>
          <a:bodyPr>
            <a:normAutofit lnSpcReduction="10000"/>
          </a:bodyPr>
          <a:lstStyle/>
          <a:p>
            <a:pPr>
              <a:lnSpc>
                <a:spcPct val="90000"/>
              </a:lnSpc>
            </a:pPr>
            <a:endParaRPr lang="en-US" altLang="en-US" sz="2200" dirty="0">
              <a:solidFill>
                <a:srgbClr val="1E1C11"/>
              </a:solidFill>
              <a:ea typeface="ＭＳ Ｐゴシック" panose="020B0600070205080204" pitchFamily="34" charset="-128"/>
            </a:endParaRPr>
          </a:p>
          <a:p>
            <a:pPr>
              <a:lnSpc>
                <a:spcPct val="90000"/>
              </a:lnSpc>
            </a:pPr>
            <a:endParaRPr lang="en-US" altLang="en-US" sz="2200" dirty="0">
              <a:solidFill>
                <a:srgbClr val="1E1C11"/>
              </a:solidFill>
              <a:ea typeface="ＭＳ Ｐゴシック" panose="020B0600070205080204" pitchFamily="34" charset="-128"/>
            </a:endParaRPr>
          </a:p>
          <a:p>
            <a:pPr>
              <a:lnSpc>
                <a:spcPct val="90000"/>
              </a:lnSpc>
            </a:pPr>
            <a:endParaRPr lang="en-US" altLang="en-US" sz="2200" dirty="0">
              <a:solidFill>
                <a:srgbClr val="1E1C11"/>
              </a:solidFill>
              <a:ea typeface="ＭＳ Ｐゴシック" panose="020B0600070205080204" pitchFamily="34" charset="-128"/>
            </a:endParaRPr>
          </a:p>
          <a:p>
            <a:pPr>
              <a:lnSpc>
                <a:spcPct val="90000"/>
              </a:lnSpc>
            </a:pPr>
            <a:endParaRPr lang="en-US" altLang="en-US" sz="2200" dirty="0">
              <a:solidFill>
                <a:srgbClr val="1E1C11"/>
              </a:solidFill>
              <a:ea typeface="ＭＳ Ｐゴシック" panose="020B0600070205080204" pitchFamily="34" charset="-128"/>
            </a:endParaRPr>
          </a:p>
          <a:p>
            <a:pPr>
              <a:lnSpc>
                <a:spcPct val="90000"/>
              </a:lnSpc>
            </a:pPr>
            <a:endParaRPr lang="en-US" altLang="en-US" sz="2200" dirty="0">
              <a:solidFill>
                <a:srgbClr val="1E1C11"/>
              </a:solidFill>
              <a:ea typeface="ＭＳ Ｐゴシック" panose="020B0600070205080204" pitchFamily="34" charset="-128"/>
            </a:endParaRPr>
          </a:p>
          <a:p>
            <a:pPr>
              <a:lnSpc>
                <a:spcPct val="90000"/>
              </a:lnSpc>
            </a:pPr>
            <a:endParaRPr lang="en-US" altLang="en-US" sz="2200" dirty="0">
              <a:solidFill>
                <a:srgbClr val="1E1C11"/>
              </a:solidFill>
              <a:ea typeface="ＭＳ Ｐゴシック" panose="020B0600070205080204" pitchFamily="34" charset="-128"/>
            </a:endParaRPr>
          </a:p>
          <a:p>
            <a:pPr>
              <a:lnSpc>
                <a:spcPct val="90000"/>
              </a:lnSpc>
            </a:pPr>
            <a:endParaRPr lang="en-US" altLang="en-US" sz="2200" dirty="0">
              <a:solidFill>
                <a:srgbClr val="1E1C11"/>
              </a:solidFill>
              <a:ea typeface="ＭＳ Ｐゴシック" panose="020B0600070205080204" pitchFamily="34" charset="-128"/>
            </a:endParaRPr>
          </a:p>
          <a:p>
            <a:pPr>
              <a:lnSpc>
                <a:spcPct val="90000"/>
              </a:lnSpc>
            </a:pPr>
            <a:endParaRPr lang="en-US" altLang="en-US" sz="2200" dirty="0">
              <a:solidFill>
                <a:srgbClr val="1E1C11"/>
              </a:solidFill>
              <a:ea typeface="ＭＳ Ｐゴシック" panose="020B0600070205080204" pitchFamily="34" charset="-128"/>
            </a:endParaRPr>
          </a:p>
          <a:p>
            <a:pPr>
              <a:lnSpc>
                <a:spcPct val="90000"/>
              </a:lnSpc>
            </a:pPr>
            <a:endParaRPr lang="en-US" altLang="en-US" sz="2200" dirty="0">
              <a:solidFill>
                <a:srgbClr val="1E1C11"/>
              </a:solidFill>
              <a:ea typeface="ＭＳ Ｐゴシック" panose="020B0600070205080204" pitchFamily="34" charset="-128"/>
            </a:endParaRPr>
          </a:p>
          <a:p>
            <a:pPr>
              <a:lnSpc>
                <a:spcPct val="90000"/>
              </a:lnSpc>
            </a:pPr>
            <a:endParaRPr lang="en-US" altLang="en-US" sz="2200" dirty="0">
              <a:solidFill>
                <a:srgbClr val="1E1C11"/>
              </a:solidFill>
              <a:ea typeface="ＭＳ Ｐゴシック" panose="020B0600070205080204" pitchFamily="34" charset="-128"/>
            </a:endParaRPr>
          </a:p>
          <a:p>
            <a:pPr>
              <a:lnSpc>
                <a:spcPct val="90000"/>
              </a:lnSpc>
              <a:buFont typeface="Arial" panose="020B0604020202020204" pitchFamily="34" charset="0"/>
              <a:buNone/>
            </a:pPr>
            <a:r>
              <a:rPr lang="en-US" altLang="en-US" sz="2200" dirty="0">
                <a:solidFill>
                  <a:srgbClr val="1E1C11"/>
                </a:solidFill>
                <a:ea typeface="ＭＳ Ｐゴシック" panose="020B0600070205080204" pitchFamily="34" charset="-128"/>
              </a:rPr>
              <a:t>Problem:  Which information to disclose and how to 	      	     disclose it.</a:t>
            </a:r>
          </a:p>
          <a:p>
            <a:pPr>
              <a:lnSpc>
                <a:spcPct val="90000"/>
              </a:lnSpc>
            </a:pPr>
            <a:endParaRPr lang="en-US" altLang="en-US" sz="2200" dirty="0">
              <a:solidFill>
                <a:srgbClr val="1E1C11"/>
              </a:solidFill>
              <a:ea typeface="ＭＳ Ｐゴシック" panose="020B0600070205080204" pitchFamily="34" charset="-128"/>
            </a:endParaRPr>
          </a:p>
          <a:p>
            <a:pPr>
              <a:lnSpc>
                <a:spcPct val="90000"/>
              </a:lnSpc>
            </a:pPr>
            <a:endParaRPr lang="en-US" altLang="en-US" sz="2200" dirty="0">
              <a:solidFill>
                <a:srgbClr val="1E1C11"/>
              </a:solidFill>
              <a:ea typeface="ＭＳ Ｐゴシック" panose="020B0600070205080204" pitchFamily="34" charset="-128"/>
            </a:endParaRPr>
          </a:p>
        </p:txBody>
      </p:sp>
      <p:pic>
        <p:nvPicPr>
          <p:cNvPr id="118788" name="Picture 8" descr="Screen shot 2010-09-09 at 9.29.13 AM.png">
            <a:extLst>
              <a:ext uri="{FF2B5EF4-FFF2-40B4-BE49-F238E27FC236}">
                <a16:creationId xmlns:a16="http://schemas.microsoft.com/office/drawing/2014/main" id="{B0E33186-2811-4E6B-B079-AE9670D7D6F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676400"/>
            <a:ext cx="5675086"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2CED9F19-256C-48F5-AB16-7BADE032DC01}"/>
              </a:ext>
            </a:extLst>
          </p:cNvPr>
          <p:cNvSpPr>
            <a:spLocks noGrp="1"/>
          </p:cNvSpPr>
          <p:nvPr>
            <p:ph type="sldNum" sz="quarter" idx="12"/>
          </p:nvPr>
        </p:nvSpPr>
        <p:spPr/>
        <p:txBody>
          <a:bodyPr/>
          <a:lstStyle/>
          <a:p>
            <a:fld id="{C3802F7D-CE2A-4257-9499-27268CCBAA3C}" type="slidenum">
              <a:rPr lang="en-US" altLang="en-US" smtClean="0"/>
              <a:pPr/>
              <a:t>73</a:t>
            </a:fld>
            <a:endParaRPr lang="en-US"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9C511-0F33-4BB8-82F8-61A7CA193E68}"/>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Proposed IDM:</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Mechanisms </a:t>
            </a:r>
          </a:p>
        </p:txBody>
      </p:sp>
      <p:sp>
        <p:nvSpPr>
          <p:cNvPr id="119811" name="Content Placeholder 2">
            <a:extLst>
              <a:ext uri="{FF2B5EF4-FFF2-40B4-BE49-F238E27FC236}">
                <a16:creationId xmlns:a16="http://schemas.microsoft.com/office/drawing/2014/main" id="{2B675E0C-F6C7-46CE-8257-DF42928141FC}"/>
              </a:ext>
            </a:extLst>
          </p:cNvPr>
          <p:cNvSpPr>
            <a:spLocks noGrp="1"/>
          </p:cNvSpPr>
          <p:nvPr>
            <p:ph idx="1"/>
          </p:nvPr>
        </p:nvSpPr>
        <p:spPr>
          <a:xfrm>
            <a:off x="457200" y="1722437"/>
            <a:ext cx="8229600" cy="4754563"/>
          </a:xfrm>
        </p:spPr>
        <p:txBody>
          <a:bodyPr>
            <a:normAutofit lnSpcReduction="10000"/>
          </a:bodyPr>
          <a:lstStyle/>
          <a:p>
            <a:pPr>
              <a:lnSpc>
                <a:spcPct val="80000"/>
              </a:lnSpc>
            </a:pPr>
            <a:r>
              <a:rPr lang="en-US" altLang="en-US" sz="1800">
                <a:solidFill>
                  <a:srgbClr val="1E1C11"/>
                </a:solidFill>
                <a:ea typeface="ＭＳ Ｐゴシック" panose="020B0600070205080204" pitchFamily="34" charset="-128"/>
              </a:rPr>
              <a:t>[16] </a:t>
            </a:r>
            <a:r>
              <a:rPr lang="en-US" altLang="en-US" sz="1800" i="1">
                <a:solidFill>
                  <a:srgbClr val="1E1C11"/>
                </a:solidFill>
                <a:ea typeface="ＭＳ Ｐゴシック" panose="020B0600070205080204" pitchFamily="34" charset="-128"/>
              </a:rPr>
              <a:t>Protection of Identity Information in Cloud Computing without Trusted Third Party </a:t>
            </a:r>
            <a:r>
              <a:rPr lang="en-US" altLang="en-US" sz="1800">
                <a:solidFill>
                  <a:srgbClr val="1E1C11"/>
                </a:solidFill>
                <a:ea typeface="ＭＳ Ｐゴシック" panose="020B0600070205080204" pitchFamily="34" charset="-128"/>
              </a:rPr>
              <a:t>- R. Ranchal, B. Bhargava, L.B. Othmane, L. Lilien, A. Kim, M. Kang, Third International Workshop on Dependable Network Computing and Mobile Systems (DNCMS) in conjunction with 29th IEEE Symposium on Reliable Distributed System (SRDS)  2010 </a:t>
            </a:r>
          </a:p>
          <a:p>
            <a:pPr>
              <a:lnSpc>
                <a:spcPct val="80000"/>
              </a:lnSpc>
            </a:pPr>
            <a:r>
              <a:rPr lang="en-US" altLang="en-US" sz="1800">
                <a:solidFill>
                  <a:srgbClr val="1E1C11"/>
                </a:solidFill>
                <a:ea typeface="ＭＳ Ｐゴシック" panose="020B0600070205080204" pitchFamily="34" charset="-128"/>
              </a:rPr>
              <a:t>[17] </a:t>
            </a:r>
            <a:r>
              <a:rPr lang="en-US" altLang="en-US" sz="1800" i="1">
                <a:solidFill>
                  <a:srgbClr val="1E1C11"/>
                </a:solidFill>
                <a:ea typeface="ＭＳ Ｐゴシック" panose="020B0600070205080204" pitchFamily="34" charset="-128"/>
              </a:rPr>
              <a:t>A User-Centric Approach for Privacy and Identity Management in Cloud Computing</a:t>
            </a:r>
            <a:r>
              <a:rPr lang="en-US" altLang="en-US" sz="1800">
                <a:solidFill>
                  <a:srgbClr val="1E1C11"/>
                </a:solidFill>
                <a:ea typeface="ＭＳ Ｐゴシック" panose="020B0600070205080204" pitchFamily="34" charset="-128"/>
              </a:rPr>
              <a:t> - P. Angin, B. Bhargava, R. Ranchal, N. Singh, L. Lilien, L.B. Othmane  29th IEEE Symposium on Reliable Distributed System (SRDS) 2010 </a:t>
            </a:r>
          </a:p>
          <a:p>
            <a:pPr>
              <a:lnSpc>
                <a:spcPct val="80000"/>
              </a:lnSpc>
            </a:pPr>
            <a:r>
              <a:rPr lang="en-US" altLang="en-US" sz="1800" i="1">
                <a:solidFill>
                  <a:srgbClr val="1E1C11"/>
                </a:solidFill>
                <a:ea typeface="ＭＳ Ｐゴシック" panose="020B0600070205080204" pitchFamily="34" charset="-128"/>
              </a:rPr>
              <a:t>Privacy in Cloud Computing Through Identity Management </a:t>
            </a:r>
            <a:r>
              <a:rPr lang="en-US" altLang="en-US" sz="1800">
                <a:solidFill>
                  <a:srgbClr val="1E1C11"/>
                </a:solidFill>
                <a:ea typeface="ＭＳ Ｐゴシック" panose="020B0600070205080204" pitchFamily="34" charset="-128"/>
              </a:rPr>
              <a:t>- B. Bhargava, N. Singh, A. Sinclair, International Conference on Advances in Computing and Communication ICACC-11, April, 2011, India.</a:t>
            </a:r>
          </a:p>
          <a:p>
            <a:pPr>
              <a:lnSpc>
                <a:spcPct val="80000"/>
              </a:lnSpc>
            </a:pPr>
            <a:endParaRPr lang="en-US" altLang="en-US" sz="2000">
              <a:solidFill>
                <a:srgbClr val="1E1C11"/>
              </a:solidFill>
              <a:ea typeface="ＭＳ Ｐゴシック" panose="020B0600070205080204" pitchFamily="34" charset="-128"/>
            </a:endParaRPr>
          </a:p>
          <a:p>
            <a:pPr>
              <a:lnSpc>
                <a:spcPct val="80000"/>
              </a:lnSpc>
            </a:pPr>
            <a:r>
              <a:rPr lang="en-US" altLang="en-US" sz="2000">
                <a:solidFill>
                  <a:srgbClr val="1E1C11"/>
                </a:solidFill>
                <a:ea typeface="ＭＳ Ｐゴシック" panose="020B0600070205080204" pitchFamily="34" charset="-128"/>
              </a:rPr>
              <a:t>Active Bundle</a:t>
            </a:r>
          </a:p>
          <a:p>
            <a:pPr>
              <a:lnSpc>
                <a:spcPct val="80000"/>
              </a:lnSpc>
            </a:pPr>
            <a:r>
              <a:rPr lang="en-US" altLang="en-US" sz="2000">
                <a:solidFill>
                  <a:srgbClr val="1E1C11"/>
                </a:solidFill>
                <a:ea typeface="ＭＳ Ｐゴシック" panose="020B0600070205080204" pitchFamily="34" charset="-128"/>
              </a:rPr>
              <a:t>Anonymous Identification</a:t>
            </a:r>
          </a:p>
          <a:p>
            <a:pPr>
              <a:lnSpc>
                <a:spcPct val="80000"/>
              </a:lnSpc>
            </a:pPr>
            <a:r>
              <a:rPr lang="en-US" altLang="en-US" sz="2000">
                <a:solidFill>
                  <a:srgbClr val="1E1C11"/>
                </a:solidFill>
                <a:ea typeface="ＭＳ Ｐゴシック" panose="020B0600070205080204" pitchFamily="34" charset="-128"/>
              </a:rPr>
              <a:t>Computing Predicates with encrypted data</a:t>
            </a:r>
          </a:p>
          <a:p>
            <a:pPr>
              <a:lnSpc>
                <a:spcPct val="80000"/>
              </a:lnSpc>
            </a:pPr>
            <a:r>
              <a:rPr lang="en-US" altLang="en-US" sz="2000">
                <a:solidFill>
                  <a:srgbClr val="1E1C11"/>
                </a:solidFill>
                <a:ea typeface="ＭＳ Ｐゴシック" panose="020B0600070205080204" pitchFamily="34" charset="-128"/>
              </a:rPr>
              <a:t>Multi-Party Computing</a:t>
            </a:r>
          </a:p>
          <a:p>
            <a:pPr>
              <a:lnSpc>
                <a:spcPct val="80000"/>
              </a:lnSpc>
            </a:pPr>
            <a:r>
              <a:rPr lang="en-US" altLang="en-US" sz="2000">
                <a:solidFill>
                  <a:srgbClr val="1E1C11"/>
                </a:solidFill>
                <a:ea typeface="ＭＳ Ｐゴシック" panose="020B0600070205080204" pitchFamily="34" charset="-128"/>
              </a:rPr>
              <a:t>Selective Disclosure</a:t>
            </a:r>
          </a:p>
          <a:p>
            <a:pPr>
              <a:lnSpc>
                <a:spcPct val="80000"/>
              </a:lnSpc>
            </a:pPr>
            <a:endParaRPr lang="en-US" altLang="en-US" sz="3100">
              <a:solidFill>
                <a:srgbClr val="1E1C11"/>
              </a:solidFill>
              <a:ea typeface="ＭＳ Ｐゴシック" panose="020B0600070205080204" pitchFamily="34" charset="-128"/>
            </a:endParaRPr>
          </a:p>
          <a:p>
            <a:pPr>
              <a:lnSpc>
                <a:spcPct val="80000"/>
              </a:lnSpc>
            </a:pPr>
            <a:endParaRPr lang="en-US" altLang="en-US" sz="3100">
              <a:solidFill>
                <a:srgbClr val="1E1C11"/>
              </a:solidFill>
              <a:ea typeface="ＭＳ Ｐゴシック" panose="020B0600070205080204" pitchFamily="34" charset="-128"/>
            </a:endParaRPr>
          </a:p>
        </p:txBody>
      </p:sp>
      <p:sp>
        <p:nvSpPr>
          <p:cNvPr id="3" name="Slide Number Placeholder 2">
            <a:extLst>
              <a:ext uri="{FF2B5EF4-FFF2-40B4-BE49-F238E27FC236}">
                <a16:creationId xmlns:a16="http://schemas.microsoft.com/office/drawing/2014/main" id="{0EF9AE2C-AB5D-48DB-9B30-2681E9D8FDE7}"/>
              </a:ext>
            </a:extLst>
          </p:cNvPr>
          <p:cNvSpPr>
            <a:spLocks noGrp="1"/>
          </p:cNvSpPr>
          <p:nvPr>
            <p:ph type="sldNum" sz="quarter" idx="12"/>
          </p:nvPr>
        </p:nvSpPr>
        <p:spPr/>
        <p:txBody>
          <a:bodyPr/>
          <a:lstStyle/>
          <a:p>
            <a:fld id="{C3802F7D-CE2A-4257-9499-27268CCBAA3C}" type="slidenum">
              <a:rPr lang="en-US" altLang="en-US" smtClean="0"/>
              <a:pPr/>
              <a:t>74</a:t>
            </a:fld>
            <a:endParaRPr lang="en-US"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3C066-76BB-4E0B-BB10-226DB2E340C9}"/>
              </a:ext>
            </a:extLst>
          </p:cNvPr>
          <p:cNvSpPr>
            <a:spLocks noGrp="1"/>
          </p:cNvSpPr>
          <p:nvPr>
            <p:ph type="title"/>
          </p:nvPr>
        </p:nvSpPr>
        <p:spPr>
          <a:xfrm>
            <a:off x="457200" y="304800"/>
            <a:ext cx="8229600" cy="838200"/>
          </a:xfrm>
        </p:spPr>
        <p:txBody>
          <a:bodyPr>
            <a:noAutofit/>
          </a:bodyPr>
          <a:lstStyle/>
          <a:p>
            <a:r>
              <a:rPr lang="en-US" altLang="en-US">
                <a:solidFill>
                  <a:srgbClr val="1E1C11"/>
                </a:solidFill>
                <a:ea typeface="ＭＳ Ｐゴシック" panose="020B0600070205080204" pitchFamily="34" charset="-128"/>
              </a:rPr>
              <a:t>Proposed IDM:</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Active Bundle</a:t>
            </a:r>
          </a:p>
        </p:txBody>
      </p:sp>
      <p:sp>
        <p:nvSpPr>
          <p:cNvPr id="3" name="Content Placeholder 2">
            <a:extLst>
              <a:ext uri="{FF2B5EF4-FFF2-40B4-BE49-F238E27FC236}">
                <a16:creationId xmlns:a16="http://schemas.microsoft.com/office/drawing/2014/main" id="{7CDF757B-61DA-49F2-BACA-664F11B0D52D}"/>
              </a:ext>
            </a:extLst>
          </p:cNvPr>
          <p:cNvSpPr>
            <a:spLocks noGrp="1"/>
          </p:cNvSpPr>
          <p:nvPr>
            <p:ph idx="1"/>
          </p:nvPr>
        </p:nvSpPr>
        <p:spPr>
          <a:xfrm>
            <a:off x="228600" y="1828800"/>
            <a:ext cx="8705850" cy="4572000"/>
          </a:xfrm>
        </p:spPr>
        <p:txBody>
          <a:bodyPr>
            <a:noAutofit/>
          </a:bodyPr>
          <a:lstStyle/>
          <a:p>
            <a:pPr>
              <a:lnSpc>
                <a:spcPct val="90000"/>
              </a:lnSpc>
            </a:pPr>
            <a:r>
              <a:rPr lang="en-US" altLang="en-US">
                <a:solidFill>
                  <a:srgbClr val="964305"/>
                </a:solidFill>
                <a:effectLst>
                  <a:outerShdw blurRad="38100" dist="38100" dir="2700000" algn="tl">
                    <a:srgbClr val="C0C0C0"/>
                  </a:outerShdw>
                </a:effectLst>
                <a:ea typeface="ＭＳ Ｐゴシック" panose="020B0600070205080204" pitchFamily="34" charset="-128"/>
                <a:cs typeface="Segoe UI" panose="020B0502040204020203" pitchFamily="34" charset="0"/>
              </a:rPr>
              <a:t>Active bundle </a:t>
            </a:r>
            <a:r>
              <a:rPr lang="en-US" altLang="en-US">
                <a:solidFill>
                  <a:srgbClr val="1E1C11"/>
                </a:solidFill>
                <a:ea typeface="ＭＳ Ｐゴシック" panose="020B0600070205080204" pitchFamily="34" charset="-128"/>
                <a:cs typeface="Segoe UI" panose="020B0502040204020203" pitchFamily="34" charset="0"/>
              </a:rPr>
              <a:t>(</a:t>
            </a:r>
            <a:r>
              <a:rPr lang="en-US" altLang="en-US">
                <a:solidFill>
                  <a:srgbClr val="964305"/>
                </a:solidFill>
                <a:effectLst>
                  <a:outerShdw blurRad="38100" dist="38100" dir="2700000" algn="tl">
                    <a:srgbClr val="C0C0C0"/>
                  </a:outerShdw>
                </a:effectLst>
                <a:ea typeface="ＭＳ Ｐゴシック" panose="020B0600070205080204" pitchFamily="34" charset="-128"/>
                <a:cs typeface="Segoe UI" panose="020B0502040204020203" pitchFamily="34" charset="0"/>
              </a:rPr>
              <a:t>AB</a:t>
            </a:r>
            <a:r>
              <a:rPr lang="en-US" altLang="en-US">
                <a:solidFill>
                  <a:srgbClr val="1E1C11"/>
                </a:solidFill>
                <a:ea typeface="ＭＳ Ｐゴシック" panose="020B0600070205080204" pitchFamily="34" charset="-128"/>
                <a:cs typeface="Segoe UI" panose="020B0502040204020203" pitchFamily="34" charset="0"/>
              </a:rPr>
              <a:t>)</a:t>
            </a:r>
            <a:r>
              <a:rPr lang="en-US" altLang="en-US">
                <a:solidFill>
                  <a:srgbClr val="FF9900"/>
                </a:solidFill>
                <a:effectLst>
                  <a:outerShdw blurRad="38100" dist="38100" dir="2700000" algn="tl">
                    <a:srgbClr val="C0C0C0"/>
                  </a:outerShdw>
                </a:effectLst>
                <a:ea typeface="ＭＳ Ｐゴシック" panose="020B0600070205080204" pitchFamily="34" charset="-128"/>
                <a:cs typeface="Segoe UI" panose="020B0502040204020203" pitchFamily="34" charset="0"/>
              </a:rPr>
              <a:t> </a:t>
            </a:r>
            <a:endParaRPr lang="en-US" altLang="en-US">
              <a:solidFill>
                <a:srgbClr val="1E1C11"/>
              </a:solidFill>
              <a:effectLst>
                <a:outerShdw blurRad="38100" dist="38100" dir="2700000" algn="tl">
                  <a:srgbClr val="C0C0C0"/>
                </a:outerShdw>
              </a:effectLst>
              <a:ea typeface="ＭＳ Ｐゴシック" panose="020B0600070205080204" pitchFamily="34" charset="-128"/>
              <a:cs typeface="Segoe UI" panose="020B0502040204020203" pitchFamily="34" charset="0"/>
            </a:endParaRPr>
          </a:p>
          <a:p>
            <a:pPr lvl="1">
              <a:lnSpc>
                <a:spcPct val="90000"/>
              </a:lnSpc>
              <a:spcBef>
                <a:spcPts val="1200"/>
              </a:spcBef>
            </a:pPr>
            <a:r>
              <a:rPr lang="en-US" altLang="en-US">
                <a:solidFill>
                  <a:srgbClr val="1E1C11"/>
                </a:solidFill>
                <a:ea typeface="ＭＳ Ｐゴシック" panose="020B0600070205080204" pitchFamily="34" charset="-128"/>
                <a:cs typeface="Segoe UI" panose="020B0502040204020203" pitchFamily="34" charset="0"/>
              </a:rPr>
              <a:t>An encapsulating  mechanism </a:t>
            </a:r>
            <a:r>
              <a:rPr lang="en-US" altLang="en-US">
                <a:solidFill>
                  <a:srgbClr val="964305"/>
                </a:solidFill>
                <a:effectLst>
                  <a:outerShdw blurRad="38100" dist="38100" dir="2700000" algn="tl">
                    <a:srgbClr val="C0C0C0"/>
                  </a:outerShdw>
                </a:effectLst>
                <a:ea typeface="ＭＳ Ｐゴシック" panose="020B0600070205080204" pitchFamily="34" charset="-128"/>
                <a:cs typeface="Segoe UI" panose="020B0502040204020203" pitchFamily="34" charset="0"/>
              </a:rPr>
              <a:t>protecting</a:t>
            </a:r>
            <a:r>
              <a:rPr lang="en-US" altLang="en-US">
                <a:solidFill>
                  <a:srgbClr val="964305"/>
                </a:solidFill>
                <a:ea typeface="ＭＳ Ｐゴシック" panose="020B0600070205080204" pitchFamily="34" charset="-128"/>
                <a:cs typeface="Segoe UI" panose="020B0502040204020203" pitchFamily="34" charset="0"/>
              </a:rPr>
              <a:t> </a:t>
            </a:r>
            <a:r>
              <a:rPr lang="en-US" altLang="en-US">
                <a:solidFill>
                  <a:srgbClr val="964305"/>
                </a:solidFill>
                <a:effectLst>
                  <a:outerShdw blurRad="38100" dist="38100" dir="2700000" algn="tl">
                    <a:srgbClr val="C0C0C0"/>
                  </a:outerShdw>
                </a:effectLst>
                <a:ea typeface="ＭＳ Ｐゴシック" panose="020B0600070205080204" pitchFamily="34" charset="-128"/>
                <a:cs typeface="Segoe UI" panose="020B0502040204020203" pitchFamily="34" charset="0"/>
              </a:rPr>
              <a:t>data</a:t>
            </a:r>
            <a:r>
              <a:rPr lang="en-US" altLang="en-US">
                <a:solidFill>
                  <a:srgbClr val="FF9900"/>
                </a:solidFill>
                <a:ea typeface="ＭＳ Ｐゴシック" panose="020B0600070205080204" pitchFamily="34" charset="-128"/>
                <a:cs typeface="Segoe UI" panose="020B0502040204020203" pitchFamily="34" charset="0"/>
              </a:rPr>
              <a:t> </a:t>
            </a:r>
            <a:r>
              <a:rPr lang="en-US" altLang="en-US">
                <a:solidFill>
                  <a:srgbClr val="1E1C11"/>
                </a:solidFill>
                <a:ea typeface="ＭＳ Ｐゴシック" panose="020B0600070205080204" pitchFamily="34" charset="-128"/>
                <a:cs typeface="Segoe UI" panose="020B0502040204020203" pitchFamily="34" charset="0"/>
              </a:rPr>
              <a:t>carried </a:t>
            </a:r>
            <a:r>
              <a:rPr lang="en-US" altLang="en-US">
                <a:solidFill>
                  <a:srgbClr val="964305"/>
                </a:solidFill>
                <a:effectLst>
                  <a:outerShdw blurRad="38100" dist="38100" dir="2700000" algn="tl">
                    <a:srgbClr val="C0C0C0"/>
                  </a:outerShdw>
                </a:effectLst>
                <a:ea typeface="ＭＳ Ｐゴシック" panose="020B0600070205080204" pitchFamily="34" charset="-128"/>
                <a:cs typeface="Segoe UI" panose="020B0502040204020203" pitchFamily="34" charset="0"/>
              </a:rPr>
              <a:t>within</a:t>
            </a:r>
            <a:r>
              <a:rPr lang="en-US" altLang="en-US">
                <a:solidFill>
                  <a:srgbClr val="1E1C11"/>
                </a:solidFill>
                <a:effectLst>
                  <a:outerShdw blurRad="38100" dist="38100" dir="2700000" algn="tl">
                    <a:srgbClr val="C0C0C0"/>
                  </a:outerShdw>
                </a:effectLst>
                <a:ea typeface="ＭＳ Ｐゴシック" panose="020B0600070205080204" pitchFamily="34" charset="-128"/>
                <a:cs typeface="Segoe UI" panose="020B0502040204020203" pitchFamily="34" charset="0"/>
              </a:rPr>
              <a:t> </a:t>
            </a:r>
            <a:r>
              <a:rPr lang="en-US" altLang="en-US">
                <a:solidFill>
                  <a:srgbClr val="1E1C11"/>
                </a:solidFill>
                <a:ea typeface="ＭＳ Ｐゴシック" panose="020B0600070205080204" pitchFamily="34" charset="-128"/>
                <a:cs typeface="Segoe UI" panose="020B0502040204020203" pitchFamily="34" charset="0"/>
              </a:rPr>
              <a:t>it</a:t>
            </a:r>
          </a:p>
          <a:p>
            <a:pPr lvl="1">
              <a:lnSpc>
                <a:spcPct val="90000"/>
              </a:lnSpc>
              <a:spcBef>
                <a:spcPts val="1200"/>
              </a:spcBef>
            </a:pPr>
            <a:r>
              <a:rPr lang="en-US" altLang="en-US">
                <a:solidFill>
                  <a:srgbClr val="1E1C11"/>
                </a:solidFill>
                <a:ea typeface="ＭＳ Ｐゴシック" panose="020B0600070205080204" pitchFamily="34" charset="-128"/>
                <a:cs typeface="Segoe UI" panose="020B0502040204020203" pitchFamily="34" charset="0"/>
              </a:rPr>
              <a:t>Includes </a:t>
            </a:r>
            <a:r>
              <a:rPr lang="en-US" altLang="en-US">
                <a:solidFill>
                  <a:srgbClr val="964305"/>
                </a:solidFill>
                <a:effectLst>
                  <a:outerShdw blurRad="38100" dist="38100" dir="2700000" algn="tl">
                    <a:srgbClr val="C0C0C0"/>
                  </a:outerShdw>
                </a:effectLst>
                <a:ea typeface="ＭＳ Ｐゴシック" panose="020B0600070205080204" pitchFamily="34" charset="-128"/>
                <a:cs typeface="Segoe UI" panose="020B0502040204020203" pitchFamily="34" charset="0"/>
              </a:rPr>
              <a:t>data</a:t>
            </a:r>
          </a:p>
          <a:p>
            <a:pPr lvl="1">
              <a:lnSpc>
                <a:spcPct val="90000"/>
              </a:lnSpc>
              <a:spcBef>
                <a:spcPts val="1200"/>
              </a:spcBef>
            </a:pPr>
            <a:r>
              <a:rPr lang="en-US" altLang="en-US">
                <a:solidFill>
                  <a:srgbClr val="1E1C11"/>
                </a:solidFill>
                <a:ea typeface="ＭＳ Ｐゴシック" panose="020B0600070205080204" pitchFamily="34" charset="-128"/>
                <a:cs typeface="Segoe UI" panose="020B0502040204020203" pitchFamily="34" charset="0"/>
              </a:rPr>
              <a:t>Includes </a:t>
            </a:r>
            <a:r>
              <a:rPr lang="en-US" altLang="en-US">
                <a:solidFill>
                  <a:srgbClr val="964305"/>
                </a:solidFill>
                <a:effectLst>
                  <a:outerShdw blurRad="38100" dist="38100" dir="2700000" algn="tl">
                    <a:srgbClr val="C0C0C0"/>
                  </a:outerShdw>
                </a:effectLst>
                <a:ea typeface="ＭＳ Ｐゴシック" panose="020B0600070205080204" pitchFamily="34" charset="-128"/>
                <a:cs typeface="Segoe UI" panose="020B0502040204020203" pitchFamily="34" charset="0"/>
              </a:rPr>
              <a:t>metadata</a:t>
            </a:r>
            <a:r>
              <a:rPr lang="en-US" altLang="en-US">
                <a:solidFill>
                  <a:srgbClr val="1E1C11"/>
                </a:solidFill>
                <a:effectLst>
                  <a:outerShdw blurRad="38100" dist="38100" dir="2700000" algn="tl">
                    <a:srgbClr val="C0C0C0"/>
                  </a:outerShdw>
                </a:effectLst>
                <a:ea typeface="ＭＳ Ｐゴシック" panose="020B0600070205080204" pitchFamily="34" charset="-128"/>
                <a:cs typeface="Segoe UI" panose="020B0502040204020203" pitchFamily="34" charset="0"/>
              </a:rPr>
              <a:t> </a:t>
            </a:r>
            <a:r>
              <a:rPr lang="en-US" altLang="en-US">
                <a:solidFill>
                  <a:srgbClr val="1E1C11"/>
                </a:solidFill>
                <a:ea typeface="ＭＳ Ｐゴシック" panose="020B0600070205080204" pitchFamily="34" charset="-128"/>
                <a:cs typeface="Segoe UI" panose="020B0502040204020203" pitchFamily="34" charset="0"/>
              </a:rPr>
              <a:t>used for managing confidentiality</a:t>
            </a:r>
          </a:p>
          <a:p>
            <a:pPr lvl="2">
              <a:lnSpc>
                <a:spcPct val="90000"/>
              </a:lnSpc>
              <a:spcBef>
                <a:spcPts val="600"/>
              </a:spcBef>
            </a:pPr>
            <a:r>
              <a:rPr lang="en-US" altLang="en-US" sz="2400">
                <a:solidFill>
                  <a:srgbClr val="7F7F7F"/>
                </a:solidFill>
                <a:ea typeface="ＭＳ Ｐゴシック" panose="020B0600070205080204" pitchFamily="34" charset="-128"/>
                <a:cs typeface="Segoe UI" panose="020B0502040204020203" pitchFamily="34" charset="0"/>
              </a:rPr>
              <a:t>Both privacy of  data and privacy of the whole AB</a:t>
            </a:r>
          </a:p>
          <a:p>
            <a:pPr lvl="1">
              <a:lnSpc>
                <a:spcPct val="90000"/>
              </a:lnSpc>
              <a:spcBef>
                <a:spcPts val="1200"/>
              </a:spcBef>
            </a:pPr>
            <a:r>
              <a:rPr lang="en-US" altLang="en-US">
                <a:solidFill>
                  <a:srgbClr val="1E1C11"/>
                </a:solidFill>
                <a:ea typeface="ＭＳ Ｐゴシック" panose="020B0600070205080204" pitchFamily="34" charset="-128"/>
                <a:cs typeface="Segoe UI" panose="020B0502040204020203" pitchFamily="34" charset="0"/>
              </a:rPr>
              <a:t>Includes Virtual Machine (VM)</a:t>
            </a:r>
          </a:p>
          <a:p>
            <a:pPr lvl="2">
              <a:lnSpc>
                <a:spcPct val="90000"/>
              </a:lnSpc>
              <a:spcBef>
                <a:spcPts val="1200"/>
              </a:spcBef>
            </a:pPr>
            <a:r>
              <a:rPr lang="en-US" altLang="en-US" sz="2400">
                <a:solidFill>
                  <a:srgbClr val="1E1C11"/>
                </a:solidFill>
                <a:ea typeface="ＭＳ Ｐゴシック" panose="020B0600070205080204" pitchFamily="34" charset="-128"/>
                <a:cs typeface="Segoe UI" panose="020B0502040204020203" pitchFamily="34" charset="0"/>
              </a:rPr>
              <a:t>performing a set of </a:t>
            </a:r>
            <a:r>
              <a:rPr lang="en-US" altLang="en-US" sz="2400">
                <a:solidFill>
                  <a:srgbClr val="964305"/>
                </a:solidFill>
                <a:effectLst>
                  <a:outerShdw blurRad="38100" dist="38100" dir="2700000" algn="tl">
                    <a:srgbClr val="C0C0C0"/>
                  </a:outerShdw>
                </a:effectLst>
                <a:ea typeface="ＭＳ Ｐゴシック" panose="020B0600070205080204" pitchFamily="34" charset="-128"/>
                <a:cs typeface="Segoe UI" panose="020B0502040204020203" pitchFamily="34" charset="0"/>
              </a:rPr>
              <a:t>operations</a:t>
            </a:r>
            <a:r>
              <a:rPr lang="en-US" altLang="en-US" sz="2400">
                <a:solidFill>
                  <a:srgbClr val="1E1C11"/>
                </a:solidFill>
                <a:effectLst>
                  <a:outerShdw blurRad="38100" dist="38100" dir="2700000" algn="tl">
                    <a:srgbClr val="C0C0C0"/>
                  </a:outerShdw>
                </a:effectLst>
                <a:ea typeface="ＭＳ Ｐゴシック" panose="020B0600070205080204" pitchFamily="34" charset="-128"/>
                <a:cs typeface="Segoe UI" panose="020B0502040204020203" pitchFamily="34" charset="0"/>
              </a:rPr>
              <a:t> </a:t>
            </a:r>
          </a:p>
          <a:p>
            <a:pPr lvl="2">
              <a:lnSpc>
                <a:spcPct val="90000"/>
              </a:lnSpc>
              <a:spcBef>
                <a:spcPts val="1200"/>
              </a:spcBef>
            </a:pPr>
            <a:r>
              <a:rPr lang="en-US" altLang="en-US" sz="2400">
                <a:solidFill>
                  <a:srgbClr val="964305"/>
                </a:solidFill>
                <a:effectLst>
                  <a:outerShdw blurRad="38100" dist="38100" dir="2700000" algn="tl">
                    <a:srgbClr val="C0C0C0"/>
                  </a:outerShdw>
                </a:effectLst>
                <a:ea typeface="ＭＳ Ｐゴシック" panose="020B0600070205080204" pitchFamily="34" charset="-128"/>
                <a:cs typeface="Segoe UI" panose="020B0502040204020203" pitchFamily="34" charset="0"/>
              </a:rPr>
              <a:t>protecting</a:t>
            </a:r>
            <a:r>
              <a:rPr lang="en-US" altLang="en-US" sz="2400">
                <a:solidFill>
                  <a:srgbClr val="1E1C11"/>
                </a:solidFill>
                <a:effectLst>
                  <a:outerShdw blurRad="38100" dist="38100" dir="2700000" algn="tl">
                    <a:srgbClr val="C0C0C0"/>
                  </a:outerShdw>
                </a:effectLst>
                <a:ea typeface="ＭＳ Ｐゴシック" panose="020B0600070205080204" pitchFamily="34" charset="-128"/>
                <a:cs typeface="Segoe UI" panose="020B0502040204020203" pitchFamily="34" charset="0"/>
              </a:rPr>
              <a:t> </a:t>
            </a:r>
            <a:r>
              <a:rPr lang="en-US" altLang="en-US" sz="2400">
                <a:solidFill>
                  <a:srgbClr val="1E1C11"/>
                </a:solidFill>
                <a:ea typeface="ＭＳ Ｐゴシック" panose="020B0600070205080204" pitchFamily="34" charset="-128"/>
                <a:cs typeface="Segoe UI" panose="020B0502040204020203" pitchFamily="34" charset="0"/>
              </a:rPr>
              <a:t>its </a:t>
            </a:r>
            <a:r>
              <a:rPr lang="en-US" altLang="en-US" sz="2400">
                <a:solidFill>
                  <a:srgbClr val="964305"/>
                </a:solidFill>
                <a:effectLst>
                  <a:outerShdw blurRad="38100" dist="38100" dir="2700000" algn="tl">
                    <a:srgbClr val="C0C0C0"/>
                  </a:outerShdw>
                </a:effectLst>
                <a:ea typeface="ＭＳ Ｐゴシック" panose="020B0600070205080204" pitchFamily="34" charset="-128"/>
                <a:cs typeface="Segoe UI" panose="020B0502040204020203" pitchFamily="34" charset="0"/>
              </a:rPr>
              <a:t>confidentiality</a:t>
            </a:r>
          </a:p>
          <a:p>
            <a:endParaRPr lang="en-US" altLang="en-US">
              <a:solidFill>
                <a:srgbClr val="1E1C11"/>
              </a:solidFill>
              <a:ea typeface="ＭＳ Ｐゴシック" panose="020B0600070205080204" pitchFamily="34" charset="-128"/>
            </a:endParaRPr>
          </a:p>
        </p:txBody>
      </p:sp>
      <p:sp>
        <p:nvSpPr>
          <p:cNvPr id="4" name="Slide Number Placeholder 3">
            <a:extLst>
              <a:ext uri="{FF2B5EF4-FFF2-40B4-BE49-F238E27FC236}">
                <a16:creationId xmlns:a16="http://schemas.microsoft.com/office/drawing/2014/main" id="{91B3AB39-7157-4F8C-B4F2-0DF588171F5F}"/>
              </a:ext>
            </a:extLst>
          </p:cNvPr>
          <p:cNvSpPr>
            <a:spLocks noGrp="1"/>
          </p:cNvSpPr>
          <p:nvPr>
            <p:ph type="sldNum" sz="quarter" idx="12"/>
          </p:nvPr>
        </p:nvSpPr>
        <p:spPr/>
        <p:txBody>
          <a:bodyPr/>
          <a:lstStyle/>
          <a:p>
            <a:fld id="{C3802F7D-CE2A-4257-9499-27268CCBAA3C}" type="slidenum">
              <a:rPr lang="en-US" altLang="en-US" smtClean="0"/>
              <a:pPr/>
              <a:t>75</a:t>
            </a:fld>
            <a:endParaRPr lang="en-US"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E259B-77D7-4D42-9F5A-F83D7351210A}"/>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Proposed IDM:</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Active Bundle (Cont.)</a:t>
            </a:r>
          </a:p>
        </p:txBody>
      </p:sp>
      <p:sp>
        <p:nvSpPr>
          <p:cNvPr id="3" name="Content Placeholder 2">
            <a:extLst>
              <a:ext uri="{FF2B5EF4-FFF2-40B4-BE49-F238E27FC236}">
                <a16:creationId xmlns:a16="http://schemas.microsoft.com/office/drawing/2014/main" id="{8FA6A83F-D419-450B-A547-587A192E2A77}"/>
              </a:ext>
            </a:extLst>
          </p:cNvPr>
          <p:cNvSpPr>
            <a:spLocks noGrp="1"/>
          </p:cNvSpPr>
          <p:nvPr>
            <p:ph idx="1"/>
          </p:nvPr>
        </p:nvSpPr>
        <p:spPr/>
        <p:txBody>
          <a:bodyPr/>
          <a:lstStyle/>
          <a:p>
            <a:r>
              <a:rPr lang="en-US" altLang="en-US">
                <a:solidFill>
                  <a:srgbClr val="964305"/>
                </a:solidFill>
                <a:effectLst>
                  <a:outerShdw blurRad="38100" dist="38100" dir="2700000" algn="tl">
                    <a:srgbClr val="C0C0C0"/>
                  </a:outerShdw>
                </a:effectLst>
                <a:ea typeface="ＭＳ Ｐゴシック" panose="020B0600070205080204" pitchFamily="34" charset="-128"/>
                <a:cs typeface="Segoe UI" panose="020B0502040204020203" pitchFamily="34" charset="0"/>
              </a:rPr>
              <a:t>Active Bundles—Operations</a:t>
            </a:r>
            <a:endParaRPr lang="en-US" altLang="en-US">
              <a:solidFill>
                <a:srgbClr val="964305"/>
              </a:solidFill>
              <a:ea typeface="ＭＳ Ｐゴシック" panose="020B0600070205080204" pitchFamily="34" charset="-128"/>
              <a:cs typeface="Segoe UI" panose="020B0502040204020203" pitchFamily="34" charset="0"/>
            </a:endParaRPr>
          </a:p>
          <a:p>
            <a:pPr lvl="1"/>
            <a:r>
              <a:rPr lang="en-US" altLang="en-US">
                <a:solidFill>
                  <a:srgbClr val="964305"/>
                </a:solidFill>
                <a:effectLst>
                  <a:outerShdw blurRad="38100" dist="38100" dir="2700000" algn="tl">
                    <a:srgbClr val="C0C0C0"/>
                  </a:outerShdw>
                </a:effectLst>
                <a:ea typeface="ＭＳ Ｐゴシック" panose="020B0600070205080204" pitchFamily="34" charset="-128"/>
                <a:cs typeface="Segoe UI" panose="020B0502040204020203" pitchFamily="34" charset="0"/>
              </a:rPr>
              <a:t>Self-Integrity check</a:t>
            </a:r>
          </a:p>
          <a:p>
            <a:pPr marL="989013" lvl="2" indent="-285750">
              <a:buFont typeface="Arial" panose="020B0604020202020204" pitchFamily="34" charset="0"/>
              <a:buNone/>
            </a:pPr>
            <a:r>
              <a:rPr lang="en-US" altLang="en-US" sz="2400">
                <a:solidFill>
                  <a:srgbClr val="1E1C11"/>
                </a:solidFill>
                <a:ea typeface="ＭＳ Ｐゴシック" panose="020B0600070205080204" pitchFamily="34" charset="-128"/>
                <a:cs typeface="Segoe UI" panose="020B0502040204020203" pitchFamily="34" charset="0"/>
              </a:rPr>
              <a:t>  E.g., Uses a hash function</a:t>
            </a:r>
          </a:p>
          <a:p>
            <a:pPr lvl="1"/>
            <a:r>
              <a:rPr lang="en-US" altLang="en-US">
                <a:solidFill>
                  <a:srgbClr val="964305"/>
                </a:solidFill>
                <a:effectLst>
                  <a:outerShdw blurRad="38100" dist="38100" dir="2700000" algn="tl">
                    <a:srgbClr val="C0C0C0"/>
                  </a:outerShdw>
                </a:effectLst>
                <a:ea typeface="ＭＳ Ｐゴシック" panose="020B0600070205080204" pitchFamily="34" charset="-128"/>
                <a:cs typeface="Segoe UI" panose="020B0502040204020203" pitchFamily="34" charset="0"/>
              </a:rPr>
              <a:t>Evaporation/ Filtering</a:t>
            </a:r>
            <a:endParaRPr lang="en-US" altLang="en-US">
              <a:solidFill>
                <a:srgbClr val="964305"/>
              </a:solidFill>
              <a:ea typeface="ＭＳ Ｐゴシック" panose="020B0600070205080204" pitchFamily="34" charset="-128"/>
              <a:cs typeface="Segoe UI" panose="020B0502040204020203" pitchFamily="34" charset="0"/>
            </a:endParaRPr>
          </a:p>
          <a:p>
            <a:pPr lvl="1">
              <a:buFont typeface="Arial" panose="020B0604020202020204" pitchFamily="34" charset="0"/>
              <a:buNone/>
            </a:pPr>
            <a:r>
              <a:rPr lang="en-US" altLang="en-US">
                <a:solidFill>
                  <a:srgbClr val="1E1C11"/>
                </a:solidFill>
                <a:ea typeface="ＭＳ Ｐゴシック" panose="020B0600070205080204" pitchFamily="34" charset="-128"/>
                <a:cs typeface="Segoe UI" panose="020B0502040204020203" pitchFamily="34" charset="0"/>
              </a:rPr>
              <a:t>	Self-destroys (a part of) AB’s sensitive data when threatened with a  disclosure</a:t>
            </a:r>
          </a:p>
          <a:p>
            <a:pPr lvl="1"/>
            <a:r>
              <a:rPr lang="en-US" altLang="en-US">
                <a:solidFill>
                  <a:srgbClr val="964305"/>
                </a:solidFill>
                <a:effectLst>
                  <a:outerShdw blurRad="38100" dist="38100" dir="2700000" algn="tl">
                    <a:srgbClr val="C0C0C0"/>
                  </a:outerShdw>
                </a:effectLst>
                <a:ea typeface="ＭＳ Ｐゴシック" panose="020B0600070205080204" pitchFamily="34" charset="-128"/>
                <a:cs typeface="Segoe UI" panose="020B0502040204020203" pitchFamily="34" charset="0"/>
              </a:rPr>
              <a:t>Apoptosis</a:t>
            </a:r>
            <a:endParaRPr lang="en-US" altLang="en-US">
              <a:solidFill>
                <a:srgbClr val="964305"/>
              </a:solidFill>
              <a:ea typeface="ＭＳ Ｐゴシック" panose="020B0600070205080204" pitchFamily="34" charset="-128"/>
              <a:cs typeface="Segoe UI" panose="020B0502040204020203" pitchFamily="34" charset="0"/>
            </a:endParaRPr>
          </a:p>
          <a:p>
            <a:pPr lvl="1">
              <a:buFont typeface="Arial" panose="020B0604020202020204" pitchFamily="34" charset="0"/>
              <a:buNone/>
            </a:pPr>
            <a:r>
              <a:rPr lang="en-US" altLang="en-US">
                <a:solidFill>
                  <a:srgbClr val="FF9900"/>
                </a:solidFill>
                <a:ea typeface="ＭＳ Ｐゴシック" panose="020B0600070205080204" pitchFamily="34" charset="-128"/>
                <a:cs typeface="Segoe UI" panose="020B0502040204020203" pitchFamily="34" charset="0"/>
              </a:rPr>
              <a:t>	</a:t>
            </a:r>
            <a:r>
              <a:rPr lang="en-US" altLang="en-US">
                <a:solidFill>
                  <a:srgbClr val="1E1C11"/>
                </a:solidFill>
                <a:ea typeface="ＭＳ Ｐゴシック" panose="020B0600070205080204" pitchFamily="34" charset="-128"/>
                <a:cs typeface="Segoe UI" panose="020B0502040204020203" pitchFamily="34" charset="0"/>
              </a:rPr>
              <a:t>Self-destructs AB’s completely  </a:t>
            </a:r>
          </a:p>
          <a:p>
            <a:endParaRPr lang="en-US" altLang="en-US">
              <a:solidFill>
                <a:srgbClr val="1E1C11"/>
              </a:solidFill>
              <a:ea typeface="ＭＳ Ｐゴシック" panose="020B0600070205080204" pitchFamily="34" charset="-128"/>
            </a:endParaRPr>
          </a:p>
        </p:txBody>
      </p:sp>
      <p:sp>
        <p:nvSpPr>
          <p:cNvPr id="121860" name="Slide Number Placeholder 3">
            <a:extLst>
              <a:ext uri="{FF2B5EF4-FFF2-40B4-BE49-F238E27FC236}">
                <a16:creationId xmlns:a16="http://schemas.microsoft.com/office/drawing/2014/main" id="{EC60093C-3D06-4921-B80F-0719C525B3C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870C37F2-DA5C-4B41-B085-C517D1743638}" type="slidenum">
              <a:rPr lang="en-US" altLang="en-US" sz="1200">
                <a:solidFill>
                  <a:srgbClr val="898989"/>
                </a:solidFill>
                <a:latin typeface="Calibri" panose="020F0502020204030204" pitchFamily="34" charset="0"/>
              </a:rPr>
              <a:pPr eaLnBrk="1" hangingPunct="1"/>
              <a:t>76</a:t>
            </a:fld>
            <a:endParaRPr lang="en-US" altLang="en-US" sz="1200">
              <a:solidFill>
                <a:srgbClr val="898989"/>
              </a:solidFill>
              <a:latin typeface="Calibri" panose="020F0502020204030204" pitchFamily="34"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203E6-773E-4F7C-99AE-CEA6CE38F333}"/>
              </a:ext>
            </a:extLst>
          </p:cNvPr>
          <p:cNvSpPr>
            <a:spLocks noGrp="1"/>
          </p:cNvSpPr>
          <p:nvPr>
            <p:ph type="title"/>
          </p:nvPr>
        </p:nvSpPr>
        <p:spPr>
          <a:xfrm>
            <a:off x="304800" y="0"/>
            <a:ext cx="8629650" cy="1143000"/>
          </a:xfrm>
        </p:spPr>
        <p:txBody>
          <a:bodyPr/>
          <a:lstStyle/>
          <a:p>
            <a:r>
              <a:rPr lang="en-US" altLang="en-US">
                <a:solidFill>
                  <a:srgbClr val="1E1C11"/>
                </a:solidFill>
                <a:ea typeface="ＭＳ Ｐゴシック" panose="020B0600070205080204" pitchFamily="34" charset="-128"/>
              </a:rPr>
              <a:t>Proposed IDM:</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Active Bundle Scheme</a:t>
            </a:r>
          </a:p>
        </p:txBody>
      </p:sp>
      <p:sp>
        <p:nvSpPr>
          <p:cNvPr id="20" name="Oval 19">
            <a:extLst>
              <a:ext uri="{FF2B5EF4-FFF2-40B4-BE49-F238E27FC236}">
                <a16:creationId xmlns:a16="http://schemas.microsoft.com/office/drawing/2014/main" id="{BB486C94-53CA-432D-B64A-633EF1A09761}"/>
              </a:ext>
            </a:extLst>
          </p:cNvPr>
          <p:cNvSpPr/>
          <p:nvPr/>
        </p:nvSpPr>
        <p:spPr>
          <a:xfrm>
            <a:off x="838200" y="1371600"/>
            <a:ext cx="4343400" cy="44958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en-US" b="1">
              <a:solidFill>
                <a:schemeClr val="tx1"/>
              </a:solidFill>
              <a:latin typeface="Comic Sans MS" pitchFamily="66" charset="0"/>
              <a:cs typeface="Arial" pitchFamily="34" charset="0"/>
            </a:endParaRPr>
          </a:p>
        </p:txBody>
      </p:sp>
      <p:sp>
        <p:nvSpPr>
          <p:cNvPr id="21" name="Oval 20">
            <a:extLst>
              <a:ext uri="{FF2B5EF4-FFF2-40B4-BE49-F238E27FC236}">
                <a16:creationId xmlns:a16="http://schemas.microsoft.com/office/drawing/2014/main" id="{B3E1123F-FAD7-4466-96E8-00E2E5CF9D4D}"/>
              </a:ext>
            </a:extLst>
          </p:cNvPr>
          <p:cNvSpPr/>
          <p:nvPr/>
        </p:nvSpPr>
        <p:spPr>
          <a:xfrm>
            <a:off x="1447800" y="1981200"/>
            <a:ext cx="3048000" cy="32004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en-US" b="1">
              <a:solidFill>
                <a:schemeClr val="tx1"/>
              </a:solidFill>
              <a:effectLst>
                <a:outerShdw blurRad="38100" dist="38100" dir="2700000" algn="tl">
                  <a:srgbClr val="C0C0C0"/>
                </a:outerShdw>
              </a:effectLst>
              <a:latin typeface="Comic Sans MS" pitchFamily="66" charset="0"/>
              <a:cs typeface="Arial" pitchFamily="34" charset="0"/>
            </a:endParaRPr>
          </a:p>
        </p:txBody>
      </p:sp>
      <p:sp>
        <p:nvSpPr>
          <p:cNvPr id="22" name="Oval 21">
            <a:extLst>
              <a:ext uri="{FF2B5EF4-FFF2-40B4-BE49-F238E27FC236}">
                <a16:creationId xmlns:a16="http://schemas.microsoft.com/office/drawing/2014/main" id="{E890C8E6-AD23-4417-BEAB-4935B337A2C8}"/>
              </a:ext>
            </a:extLst>
          </p:cNvPr>
          <p:cNvSpPr/>
          <p:nvPr/>
        </p:nvSpPr>
        <p:spPr>
          <a:xfrm>
            <a:off x="2057400" y="2590800"/>
            <a:ext cx="1828800" cy="1981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en-US" sz="1600">
              <a:solidFill>
                <a:srgbClr val="000000"/>
              </a:solidFill>
              <a:latin typeface="Comic Sans MS" pitchFamily="66" charset="0"/>
              <a:cs typeface="Arial" pitchFamily="34" charset="0"/>
            </a:endParaRPr>
          </a:p>
        </p:txBody>
      </p:sp>
      <p:sp>
        <p:nvSpPr>
          <p:cNvPr id="24" name="Down Arrow 23">
            <a:extLst>
              <a:ext uri="{FF2B5EF4-FFF2-40B4-BE49-F238E27FC236}">
                <a16:creationId xmlns:a16="http://schemas.microsoft.com/office/drawing/2014/main" id="{C78B2D2C-2B96-4B44-8F5F-C5668155021B}"/>
              </a:ext>
            </a:extLst>
          </p:cNvPr>
          <p:cNvSpPr>
            <a:spLocks noChangeArrowheads="1"/>
          </p:cNvSpPr>
          <p:nvPr/>
        </p:nvSpPr>
        <p:spPr bwMode="auto">
          <a:xfrm rot="16200000">
            <a:off x="4229100" y="1257300"/>
            <a:ext cx="152400" cy="2209800"/>
          </a:xfrm>
          <a:prstGeom prst="downArrow">
            <a:avLst>
              <a:gd name="adj1" fmla="val 50000"/>
              <a:gd name="adj2" fmla="val 50012"/>
            </a:avLst>
          </a:prstGeom>
          <a:noFill/>
          <a:ln w="25400">
            <a:solidFill>
              <a:schemeClr val="accent5"/>
            </a:solidFill>
            <a:miter lim="800000"/>
            <a:headEnd/>
            <a:tailEnd/>
          </a:ln>
        </p:spPr>
        <p:txBody>
          <a:bodyPr vert="eaVert" anchor="ctr"/>
          <a:lstStyle/>
          <a:p>
            <a:pPr algn="ctr">
              <a:defRPr/>
            </a:pPr>
            <a:endParaRPr lang="en-US">
              <a:solidFill>
                <a:srgbClr val="4BACC6"/>
              </a:solidFill>
              <a:latin typeface="Comic Sans MS" pitchFamily="66" charset="0"/>
            </a:endParaRPr>
          </a:p>
        </p:txBody>
      </p:sp>
      <p:sp>
        <p:nvSpPr>
          <p:cNvPr id="25" name="Down Arrow 24">
            <a:extLst>
              <a:ext uri="{FF2B5EF4-FFF2-40B4-BE49-F238E27FC236}">
                <a16:creationId xmlns:a16="http://schemas.microsoft.com/office/drawing/2014/main" id="{FDC17C5A-EEDC-4673-842F-4D2A3472EEAB}"/>
              </a:ext>
            </a:extLst>
          </p:cNvPr>
          <p:cNvSpPr>
            <a:spLocks noChangeArrowheads="1"/>
          </p:cNvSpPr>
          <p:nvPr/>
        </p:nvSpPr>
        <p:spPr bwMode="auto">
          <a:xfrm rot="16200000">
            <a:off x="4305300" y="4465638"/>
            <a:ext cx="152400" cy="1752600"/>
          </a:xfrm>
          <a:prstGeom prst="downArrow">
            <a:avLst>
              <a:gd name="adj1" fmla="val 50000"/>
              <a:gd name="adj2" fmla="val 43764"/>
            </a:avLst>
          </a:prstGeom>
          <a:noFill/>
          <a:ln w="25400">
            <a:solidFill>
              <a:schemeClr val="accent5"/>
            </a:solidFill>
            <a:miter lim="800000"/>
            <a:headEnd/>
            <a:tailEnd/>
          </a:ln>
        </p:spPr>
        <p:txBody>
          <a:bodyPr vert="eaVert" anchor="ctr"/>
          <a:lstStyle/>
          <a:p>
            <a:pPr algn="ctr">
              <a:defRPr/>
            </a:pPr>
            <a:endParaRPr lang="en-US">
              <a:solidFill>
                <a:srgbClr val="4BACC6"/>
              </a:solidFill>
              <a:latin typeface="Comic Sans MS" pitchFamily="66" charset="0"/>
            </a:endParaRPr>
          </a:p>
        </p:txBody>
      </p:sp>
      <p:sp>
        <p:nvSpPr>
          <p:cNvPr id="26" name="Rectangle 3">
            <a:extLst>
              <a:ext uri="{FF2B5EF4-FFF2-40B4-BE49-F238E27FC236}">
                <a16:creationId xmlns:a16="http://schemas.microsoft.com/office/drawing/2014/main" id="{E520EB15-2117-4DD5-B32C-978EE43EE6A5}"/>
              </a:ext>
            </a:extLst>
          </p:cNvPr>
          <p:cNvSpPr>
            <a:spLocks/>
          </p:cNvSpPr>
          <p:nvPr/>
        </p:nvSpPr>
        <p:spPr bwMode="auto">
          <a:xfrm>
            <a:off x="4648200" y="609600"/>
            <a:ext cx="4876800" cy="2895600"/>
          </a:xfrm>
          <a:prstGeom prst="rect">
            <a:avLst/>
          </a:prstGeom>
          <a:noFill/>
          <a:ln w="9525">
            <a:noFill/>
            <a:miter lim="800000"/>
            <a:headEnd/>
            <a:tailEnd/>
          </a:ln>
        </p:spPr>
        <p:txBody>
          <a:bodyPr/>
          <a:lstStyle>
            <a:lvl1pPr marL="177800" indent="-177800"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nSpc>
                <a:spcPct val="80000"/>
              </a:lnSpc>
              <a:spcBef>
                <a:spcPct val="20000"/>
              </a:spcBef>
              <a:buFont typeface="Arial" panose="020B0604020202020204" pitchFamily="34" charset="0"/>
              <a:buNone/>
            </a:pPr>
            <a:endParaRPr lang="en-US" altLang="en-US" sz="400" dirty="0">
              <a:solidFill>
                <a:srgbClr val="FF9900"/>
              </a:solidFill>
              <a:effectLst>
                <a:outerShdw blurRad="38100" dist="38100" dir="2700000" algn="tl">
                  <a:srgbClr val="C0C0C0"/>
                </a:outerShdw>
              </a:effectLst>
              <a:latin typeface="Segoe UI" panose="020B0502040204020203" pitchFamily="34" charset="0"/>
              <a:cs typeface="Segoe UI" panose="020B0502040204020203" pitchFamily="34" charset="0"/>
            </a:endParaRPr>
          </a:p>
          <a:p>
            <a:pPr>
              <a:lnSpc>
                <a:spcPct val="80000"/>
              </a:lnSpc>
              <a:spcBef>
                <a:spcPct val="20000"/>
              </a:spcBef>
              <a:buFont typeface="Arial" panose="020B0604020202020204" pitchFamily="34" charset="0"/>
              <a:buNone/>
            </a:pPr>
            <a:endParaRPr lang="en-US" altLang="en-US" sz="400" dirty="0">
              <a:solidFill>
                <a:srgbClr val="FF9900"/>
              </a:solidFill>
              <a:effectLst>
                <a:outerShdw blurRad="38100" dist="38100" dir="2700000" algn="tl">
                  <a:srgbClr val="C0C0C0"/>
                </a:outerShdw>
              </a:effectLst>
              <a:latin typeface="Segoe UI" panose="020B0502040204020203" pitchFamily="34" charset="0"/>
              <a:cs typeface="Segoe UI" panose="020B0502040204020203" pitchFamily="34" charset="0"/>
            </a:endParaRPr>
          </a:p>
          <a:p>
            <a:pPr>
              <a:lnSpc>
                <a:spcPct val="80000"/>
              </a:lnSpc>
              <a:spcBef>
                <a:spcPct val="20000"/>
              </a:spcBef>
              <a:buFont typeface="Arial" panose="020B0604020202020204" pitchFamily="34" charset="0"/>
              <a:buNone/>
            </a:pPr>
            <a:endParaRPr lang="en-US" altLang="en-US" sz="400" dirty="0">
              <a:solidFill>
                <a:srgbClr val="FF9900"/>
              </a:solidFill>
              <a:effectLst>
                <a:outerShdw blurRad="38100" dist="38100" dir="2700000" algn="tl">
                  <a:srgbClr val="C0C0C0"/>
                </a:outerShdw>
              </a:effectLst>
              <a:latin typeface="Segoe UI" panose="020B0502040204020203" pitchFamily="34" charset="0"/>
              <a:cs typeface="Segoe UI" panose="020B0502040204020203" pitchFamily="34" charset="0"/>
            </a:endParaRPr>
          </a:p>
          <a:p>
            <a:pPr lvl="1">
              <a:lnSpc>
                <a:spcPct val="80000"/>
              </a:lnSpc>
              <a:spcBef>
                <a:spcPct val="20000"/>
              </a:spcBef>
              <a:buFont typeface="Arial" panose="020B0604020202020204" pitchFamily="34" charset="0"/>
              <a:buChar char="–"/>
            </a:pPr>
            <a:r>
              <a:rPr lang="en-US" altLang="en-US" dirty="0">
                <a:solidFill>
                  <a:srgbClr val="11488B"/>
                </a:solidFill>
                <a:effectLst>
                  <a:outerShdw blurRad="38100" dist="38100" dir="2700000" algn="tl">
                    <a:srgbClr val="C0C0C0"/>
                  </a:outerShdw>
                </a:effectLst>
                <a:latin typeface="Comic Sans MS" panose="030F0702030302020204" pitchFamily="66" charset="0"/>
              </a:rPr>
              <a:t>Metadata:</a:t>
            </a:r>
          </a:p>
          <a:p>
            <a:pPr lvl="2">
              <a:lnSpc>
                <a:spcPct val="80000"/>
              </a:lnSpc>
              <a:spcBef>
                <a:spcPct val="20000"/>
              </a:spcBef>
              <a:buFont typeface="Arial" panose="020B0604020202020204" pitchFamily="34" charset="0"/>
              <a:buChar char="•"/>
            </a:pPr>
            <a:r>
              <a:rPr lang="en-US" altLang="en-US" sz="1800" dirty="0">
                <a:latin typeface="Comic Sans MS" panose="030F0702030302020204" pitchFamily="66" charset="0"/>
                <a:cs typeface="Segoe UI" panose="020B0502040204020203" pitchFamily="34" charset="0"/>
              </a:rPr>
              <a:t>Access control policies</a:t>
            </a:r>
          </a:p>
          <a:p>
            <a:pPr lvl="2">
              <a:lnSpc>
                <a:spcPct val="80000"/>
              </a:lnSpc>
              <a:spcBef>
                <a:spcPct val="20000"/>
              </a:spcBef>
              <a:buFont typeface="Arial" panose="020B0604020202020204" pitchFamily="34" charset="0"/>
              <a:buChar char="•"/>
            </a:pPr>
            <a:r>
              <a:rPr lang="en-US" altLang="en-US" sz="1800" dirty="0">
                <a:latin typeface="Comic Sans MS" panose="030F0702030302020204" pitchFamily="66" charset="0"/>
                <a:cs typeface="Segoe UI" panose="020B0502040204020203" pitchFamily="34" charset="0"/>
              </a:rPr>
              <a:t>Data integrity checks</a:t>
            </a:r>
          </a:p>
          <a:p>
            <a:pPr lvl="2">
              <a:lnSpc>
                <a:spcPct val="80000"/>
              </a:lnSpc>
              <a:spcBef>
                <a:spcPct val="20000"/>
              </a:spcBef>
              <a:buFont typeface="Arial" panose="020B0604020202020204" pitchFamily="34" charset="0"/>
              <a:buChar char="•"/>
            </a:pPr>
            <a:r>
              <a:rPr lang="en-US" altLang="en-US" sz="1800" dirty="0">
                <a:latin typeface="Comic Sans MS" panose="030F0702030302020204" pitchFamily="66" charset="0"/>
                <a:cs typeface="Segoe UI" panose="020B0502040204020203" pitchFamily="34" charset="0"/>
              </a:rPr>
              <a:t>Dissemination policies</a:t>
            </a:r>
          </a:p>
          <a:p>
            <a:pPr lvl="2">
              <a:lnSpc>
                <a:spcPct val="80000"/>
              </a:lnSpc>
              <a:spcBef>
                <a:spcPct val="20000"/>
              </a:spcBef>
              <a:buFont typeface="Arial" panose="020B0604020202020204" pitchFamily="34" charset="0"/>
              <a:buChar char="•"/>
            </a:pPr>
            <a:r>
              <a:rPr lang="en-US" altLang="en-US" sz="1800" dirty="0">
                <a:latin typeface="Comic Sans MS" panose="030F0702030302020204" pitchFamily="66" charset="0"/>
                <a:cs typeface="Segoe UI" panose="020B0502040204020203" pitchFamily="34" charset="0"/>
              </a:rPr>
              <a:t>Life duration</a:t>
            </a:r>
          </a:p>
          <a:p>
            <a:pPr lvl="2">
              <a:lnSpc>
                <a:spcPct val="80000"/>
              </a:lnSpc>
              <a:spcBef>
                <a:spcPct val="20000"/>
              </a:spcBef>
              <a:buFont typeface="Arial" panose="020B0604020202020204" pitchFamily="34" charset="0"/>
              <a:buChar char="•"/>
            </a:pPr>
            <a:r>
              <a:rPr lang="en-US" altLang="en-US" sz="1800" dirty="0">
                <a:latin typeface="Comic Sans MS" panose="030F0702030302020204" pitchFamily="66" charset="0"/>
                <a:cs typeface="Segoe UI" panose="020B0502040204020203" pitchFamily="34" charset="0"/>
              </a:rPr>
              <a:t>ID of a trust server</a:t>
            </a:r>
          </a:p>
          <a:p>
            <a:pPr lvl="2">
              <a:lnSpc>
                <a:spcPct val="80000"/>
              </a:lnSpc>
              <a:spcBef>
                <a:spcPct val="20000"/>
              </a:spcBef>
              <a:buFont typeface="Arial" panose="020B0604020202020204" pitchFamily="34" charset="0"/>
              <a:buChar char="•"/>
            </a:pPr>
            <a:r>
              <a:rPr lang="en-US" altLang="en-US" sz="1800" dirty="0">
                <a:latin typeface="Comic Sans MS" panose="030F0702030302020204" pitchFamily="66" charset="0"/>
                <a:cs typeface="Segoe UI" panose="020B0502040204020203" pitchFamily="34" charset="0"/>
              </a:rPr>
              <a:t>ID of a security server</a:t>
            </a:r>
          </a:p>
          <a:p>
            <a:pPr lvl="2">
              <a:lnSpc>
                <a:spcPct val="80000"/>
              </a:lnSpc>
              <a:spcBef>
                <a:spcPct val="20000"/>
              </a:spcBef>
              <a:buFont typeface="Arial" panose="020B0604020202020204" pitchFamily="34" charset="0"/>
              <a:buChar char="•"/>
            </a:pPr>
            <a:r>
              <a:rPr lang="en-US" altLang="en-US" sz="1800" dirty="0">
                <a:latin typeface="Comic Sans MS" panose="030F0702030302020204" pitchFamily="66" charset="0"/>
                <a:cs typeface="Segoe UI" panose="020B0502040204020203" pitchFamily="34" charset="0"/>
              </a:rPr>
              <a:t>App-dependent information</a:t>
            </a:r>
          </a:p>
          <a:p>
            <a:pPr lvl="2">
              <a:lnSpc>
                <a:spcPct val="80000"/>
              </a:lnSpc>
              <a:spcBef>
                <a:spcPct val="20000"/>
              </a:spcBef>
              <a:buFont typeface="Arial" panose="020B0604020202020204" pitchFamily="34" charset="0"/>
              <a:buChar char="•"/>
            </a:pPr>
            <a:r>
              <a:rPr lang="en-US" altLang="en-US" sz="1600" dirty="0">
                <a:latin typeface="Comic Sans MS" panose="030F0702030302020204" pitchFamily="66" charset="0"/>
                <a:cs typeface="Segoe UI" panose="020B0502040204020203" pitchFamily="34" charset="0"/>
              </a:rPr>
              <a:t>…</a:t>
            </a:r>
          </a:p>
          <a:p>
            <a:pPr lvl="2">
              <a:lnSpc>
                <a:spcPct val="80000"/>
              </a:lnSpc>
              <a:spcBef>
                <a:spcPct val="20000"/>
              </a:spcBef>
              <a:buFont typeface="Arial" panose="020B0604020202020204" pitchFamily="34" charset="0"/>
              <a:buChar char="•"/>
            </a:pPr>
            <a:endParaRPr lang="en-US" altLang="en-US" sz="1600" dirty="0">
              <a:latin typeface="Segoe UI" panose="020B0502040204020203" pitchFamily="34" charset="0"/>
              <a:cs typeface="Segoe UI" panose="020B0502040204020203" pitchFamily="34" charset="0"/>
            </a:endParaRPr>
          </a:p>
        </p:txBody>
      </p:sp>
      <p:sp>
        <p:nvSpPr>
          <p:cNvPr id="27" name="Down Arrow 17">
            <a:extLst>
              <a:ext uri="{FF2B5EF4-FFF2-40B4-BE49-F238E27FC236}">
                <a16:creationId xmlns:a16="http://schemas.microsoft.com/office/drawing/2014/main" id="{EA55017F-5F57-4CA4-A09C-FE55C71F9C77}"/>
              </a:ext>
            </a:extLst>
          </p:cNvPr>
          <p:cNvSpPr>
            <a:spLocks noChangeArrowheads="1"/>
          </p:cNvSpPr>
          <p:nvPr/>
        </p:nvSpPr>
        <p:spPr bwMode="auto">
          <a:xfrm rot="16200000">
            <a:off x="4533900" y="3094038"/>
            <a:ext cx="152400" cy="1447800"/>
          </a:xfrm>
          <a:prstGeom prst="downArrow">
            <a:avLst>
              <a:gd name="adj1" fmla="val 50000"/>
              <a:gd name="adj2" fmla="val 70822"/>
            </a:avLst>
          </a:prstGeom>
          <a:noFill/>
          <a:ln w="25400">
            <a:solidFill>
              <a:schemeClr val="accent5"/>
            </a:solidFill>
            <a:miter lim="800000"/>
            <a:headEnd/>
            <a:tailEnd/>
          </a:ln>
        </p:spPr>
        <p:txBody>
          <a:bodyPr vert="eaVert" anchor="ctr"/>
          <a:lstStyle/>
          <a:p>
            <a:pPr algn="ctr">
              <a:defRPr/>
            </a:pPr>
            <a:endParaRPr lang="en-US">
              <a:solidFill>
                <a:srgbClr val="4BACC6"/>
              </a:solidFill>
              <a:latin typeface="Comic Sans MS" pitchFamily="66" charset="0"/>
            </a:endParaRPr>
          </a:p>
        </p:txBody>
      </p:sp>
      <p:sp>
        <p:nvSpPr>
          <p:cNvPr id="28" name="TextBox 27">
            <a:extLst>
              <a:ext uri="{FF2B5EF4-FFF2-40B4-BE49-F238E27FC236}">
                <a16:creationId xmlns:a16="http://schemas.microsoft.com/office/drawing/2014/main" id="{EA7C0334-B836-4BF1-84B8-3FDDC89C054E}"/>
              </a:ext>
            </a:extLst>
          </p:cNvPr>
          <p:cNvSpPr txBox="1"/>
          <p:nvPr/>
        </p:nvSpPr>
        <p:spPr>
          <a:xfrm>
            <a:off x="4800600" y="3741738"/>
            <a:ext cx="3581400" cy="1443037"/>
          </a:xfrm>
          <a:prstGeom prst="rect">
            <a:avLst/>
          </a:prstGeom>
          <a:noFill/>
        </p:spPr>
        <p:txBody>
          <a:bodyPr>
            <a:spAutoFit/>
          </a:bodyPr>
          <a:lstStyle>
            <a:lvl1pPr marL="24161750" indent="-24161750"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lvl="1">
              <a:lnSpc>
                <a:spcPct val="80000"/>
              </a:lnSpc>
              <a:spcBef>
                <a:spcPct val="20000"/>
              </a:spcBef>
              <a:buFont typeface="Arial" panose="020B0604020202020204" pitchFamily="34" charset="0"/>
              <a:buChar char="–"/>
            </a:pPr>
            <a:r>
              <a:rPr lang="en-US" altLang="en-US" dirty="0">
                <a:solidFill>
                  <a:srgbClr val="11488B"/>
                </a:solidFill>
                <a:effectLst>
                  <a:outerShdw blurRad="38100" dist="38100" dir="2700000" algn="tl">
                    <a:srgbClr val="C0C0C0"/>
                  </a:outerShdw>
                </a:effectLst>
                <a:latin typeface="Comic Sans MS" panose="030F0702030302020204" pitchFamily="66" charset="0"/>
              </a:rPr>
              <a:t>Sensitive Data:</a:t>
            </a:r>
          </a:p>
          <a:p>
            <a:pPr lvl="2">
              <a:lnSpc>
                <a:spcPct val="80000"/>
              </a:lnSpc>
              <a:spcBef>
                <a:spcPct val="20000"/>
              </a:spcBef>
              <a:buFont typeface="Arial" panose="020B0604020202020204" pitchFamily="34" charset="0"/>
              <a:buChar char="•"/>
            </a:pPr>
            <a:r>
              <a:rPr lang="en-US" altLang="en-US" sz="1800" dirty="0">
                <a:latin typeface="Comic Sans MS" panose="030F0702030302020204" pitchFamily="66" charset="0"/>
                <a:cs typeface="Segoe UI" panose="020B0502040204020203" pitchFamily="34" charset="0"/>
              </a:rPr>
              <a:t>Identity Information</a:t>
            </a:r>
          </a:p>
          <a:p>
            <a:pPr lvl="2">
              <a:lnSpc>
                <a:spcPct val="80000"/>
              </a:lnSpc>
              <a:spcBef>
                <a:spcPct val="20000"/>
              </a:spcBef>
              <a:buFont typeface="Arial" panose="020B0604020202020204" pitchFamily="34" charset="0"/>
              <a:buChar char="•"/>
            </a:pPr>
            <a:r>
              <a:rPr lang="en-US" altLang="en-US" sz="1800" dirty="0">
                <a:latin typeface="Comic Sans MS" panose="030F0702030302020204" pitchFamily="66" charset="0"/>
                <a:cs typeface="Segoe UI" panose="020B0502040204020203" pitchFamily="34" charset="0"/>
              </a:rPr>
              <a:t>...</a:t>
            </a:r>
          </a:p>
          <a:p>
            <a:pPr lvl="2">
              <a:lnSpc>
                <a:spcPct val="80000"/>
              </a:lnSpc>
              <a:spcBef>
                <a:spcPct val="20000"/>
              </a:spcBef>
              <a:buClr>
                <a:schemeClr val="tx1"/>
              </a:buClr>
            </a:pPr>
            <a:endParaRPr lang="en-US" altLang="en-US" sz="1800" dirty="0">
              <a:solidFill>
                <a:srgbClr val="7F7F7F"/>
              </a:solidFill>
              <a:latin typeface="Comic Sans MS" panose="030F0702030302020204" pitchFamily="66" charset="0"/>
              <a:cs typeface="Segoe UI" panose="020B0502040204020203" pitchFamily="34" charset="0"/>
            </a:endParaRPr>
          </a:p>
        </p:txBody>
      </p:sp>
      <p:sp>
        <p:nvSpPr>
          <p:cNvPr id="29" name="TextBox 28">
            <a:extLst>
              <a:ext uri="{FF2B5EF4-FFF2-40B4-BE49-F238E27FC236}">
                <a16:creationId xmlns:a16="http://schemas.microsoft.com/office/drawing/2014/main" id="{2E9375ED-8AA8-4638-BEE8-6628F80F87EA}"/>
              </a:ext>
            </a:extLst>
          </p:cNvPr>
          <p:cNvSpPr txBox="1"/>
          <p:nvPr/>
        </p:nvSpPr>
        <p:spPr>
          <a:xfrm>
            <a:off x="4495800" y="4827588"/>
            <a:ext cx="4572000" cy="2016125"/>
          </a:xfrm>
          <a:prstGeom prst="rect">
            <a:avLst/>
          </a:prstGeom>
          <a:noFill/>
        </p:spPr>
        <p:txBody>
          <a:bodyPr>
            <a:spAutoFit/>
          </a:bodyPr>
          <a:lstStyle>
            <a:lvl1pPr marL="24161750" indent="-24161750"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lvl="1">
              <a:lnSpc>
                <a:spcPct val="80000"/>
              </a:lnSpc>
              <a:spcBef>
                <a:spcPct val="20000"/>
              </a:spcBef>
              <a:buFont typeface="Arial" panose="020B0604020202020204" pitchFamily="34" charset="0"/>
              <a:buChar char="–"/>
            </a:pPr>
            <a:r>
              <a:rPr lang="en-US" altLang="en-US">
                <a:solidFill>
                  <a:srgbClr val="11488B"/>
                </a:solidFill>
                <a:effectLst>
                  <a:outerShdw blurRad="38100" dist="38100" dir="2700000" algn="tl">
                    <a:srgbClr val="C0C0C0"/>
                  </a:outerShdw>
                </a:effectLst>
                <a:latin typeface="Comic Sans MS" panose="030F0702030302020204" pitchFamily="66" charset="0"/>
              </a:rPr>
              <a:t>Virtual Machine (algorithm):</a:t>
            </a:r>
          </a:p>
          <a:p>
            <a:pPr lvl="2">
              <a:lnSpc>
                <a:spcPct val="80000"/>
              </a:lnSpc>
              <a:spcBef>
                <a:spcPct val="20000"/>
              </a:spcBef>
              <a:buFont typeface="Arial" panose="020B0604020202020204" pitchFamily="34" charset="0"/>
              <a:buChar char="•"/>
            </a:pPr>
            <a:r>
              <a:rPr lang="en-US" altLang="en-US" sz="1800">
                <a:latin typeface="Comic Sans MS" panose="030F0702030302020204" pitchFamily="66" charset="0"/>
                <a:cs typeface="Segoe UI" panose="020B0502040204020203" pitchFamily="34" charset="0"/>
              </a:rPr>
              <a:t>Interprets metadata</a:t>
            </a:r>
          </a:p>
          <a:p>
            <a:pPr lvl="2">
              <a:lnSpc>
                <a:spcPct val="80000"/>
              </a:lnSpc>
              <a:spcBef>
                <a:spcPct val="20000"/>
              </a:spcBef>
              <a:buFont typeface="Arial" panose="020B0604020202020204" pitchFamily="34" charset="0"/>
              <a:buChar char="•"/>
            </a:pPr>
            <a:r>
              <a:rPr lang="en-US" altLang="en-US" sz="1800">
                <a:latin typeface="Comic Sans MS" panose="030F0702030302020204" pitchFamily="66" charset="0"/>
                <a:cs typeface="Segoe UI" panose="020B0502040204020203" pitchFamily="34" charset="0"/>
              </a:rPr>
              <a:t>Checks active bundle integrity</a:t>
            </a:r>
          </a:p>
          <a:p>
            <a:pPr lvl="2">
              <a:lnSpc>
                <a:spcPct val="80000"/>
              </a:lnSpc>
              <a:spcBef>
                <a:spcPct val="20000"/>
              </a:spcBef>
              <a:buFont typeface="Arial" panose="020B0604020202020204" pitchFamily="34" charset="0"/>
              <a:buChar char="•"/>
            </a:pPr>
            <a:r>
              <a:rPr lang="en-US" altLang="en-US" sz="1800">
                <a:latin typeface="Comic Sans MS" panose="030F0702030302020204" pitchFamily="66" charset="0"/>
                <a:cs typeface="Segoe UI" panose="020B0502040204020203" pitchFamily="34" charset="0"/>
              </a:rPr>
              <a:t>Enforces access and dissemination control policies</a:t>
            </a:r>
          </a:p>
          <a:p>
            <a:pPr lvl="2">
              <a:lnSpc>
                <a:spcPct val="80000"/>
              </a:lnSpc>
              <a:spcBef>
                <a:spcPct val="20000"/>
              </a:spcBef>
              <a:buFont typeface="Arial" panose="020B0604020202020204" pitchFamily="34" charset="0"/>
              <a:buChar char="•"/>
            </a:pPr>
            <a:r>
              <a:rPr lang="en-US" altLang="en-US" sz="1800">
                <a:latin typeface="Comic Sans MS" panose="030F0702030302020204" pitchFamily="66" charset="0"/>
                <a:cs typeface="Segoe UI" panose="020B0502040204020203" pitchFamily="34" charset="0"/>
              </a:rPr>
              <a:t>…</a:t>
            </a:r>
            <a:endParaRPr lang="en-US" altLang="en-US" sz="1600">
              <a:latin typeface="Comic Sans MS" panose="030F0702030302020204" pitchFamily="66" charset="0"/>
              <a:cs typeface="Segoe UI" panose="020B0502040204020203" pitchFamily="34" charset="0"/>
            </a:endParaRPr>
          </a:p>
        </p:txBody>
      </p:sp>
      <p:sp>
        <p:nvSpPr>
          <p:cNvPr id="13" name="TextBox 12">
            <a:extLst>
              <a:ext uri="{FF2B5EF4-FFF2-40B4-BE49-F238E27FC236}">
                <a16:creationId xmlns:a16="http://schemas.microsoft.com/office/drawing/2014/main" id="{5FEE5146-6557-48E5-B47E-29981D2B4159}"/>
              </a:ext>
            </a:extLst>
          </p:cNvPr>
          <p:cNvSpPr txBox="1">
            <a:spLocks noChangeArrowheads="1"/>
          </p:cNvSpPr>
          <p:nvPr/>
        </p:nvSpPr>
        <p:spPr bwMode="auto">
          <a:xfrm>
            <a:off x="2209800" y="2971800"/>
            <a:ext cx="1828800" cy="127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1100" dirty="0">
                <a:solidFill>
                  <a:srgbClr val="FF0000"/>
                </a:solidFill>
                <a:latin typeface="Comic Sans MS" panose="030F0702030302020204" pitchFamily="66" charset="0"/>
              </a:rPr>
              <a:t>E(Name)</a:t>
            </a:r>
          </a:p>
          <a:p>
            <a:pPr eaLnBrk="1" hangingPunct="1">
              <a:buFont typeface="Arial" panose="020B0604020202020204" pitchFamily="34" charset="0"/>
              <a:buChar char="•"/>
            </a:pPr>
            <a:r>
              <a:rPr lang="en-US" altLang="en-US" sz="1100" dirty="0">
                <a:solidFill>
                  <a:srgbClr val="FF0000"/>
                </a:solidFill>
                <a:latin typeface="Comic Sans MS" panose="030F0702030302020204" pitchFamily="66" charset="0"/>
              </a:rPr>
              <a:t>E(E-mail)</a:t>
            </a:r>
          </a:p>
          <a:p>
            <a:pPr eaLnBrk="1" hangingPunct="1">
              <a:buFont typeface="Arial" panose="020B0604020202020204" pitchFamily="34" charset="0"/>
              <a:buChar char="•"/>
            </a:pPr>
            <a:r>
              <a:rPr lang="en-US" altLang="en-US" sz="1100" dirty="0">
                <a:solidFill>
                  <a:srgbClr val="FF0000"/>
                </a:solidFill>
                <a:latin typeface="Comic Sans MS" panose="030F0702030302020204" pitchFamily="66" charset="0"/>
              </a:rPr>
              <a:t>E(Password)</a:t>
            </a:r>
          </a:p>
          <a:p>
            <a:pPr eaLnBrk="1" hangingPunct="1">
              <a:buFont typeface="Arial" panose="020B0604020202020204" pitchFamily="34" charset="0"/>
              <a:buChar char="•"/>
            </a:pPr>
            <a:r>
              <a:rPr lang="en-US" altLang="en-US" sz="1100" dirty="0">
                <a:solidFill>
                  <a:srgbClr val="FF0000"/>
                </a:solidFill>
                <a:latin typeface="Comic Sans MS" panose="030F0702030302020204" pitchFamily="66" charset="0"/>
              </a:rPr>
              <a:t>E(Shipping Address)</a:t>
            </a:r>
          </a:p>
          <a:p>
            <a:pPr eaLnBrk="1" hangingPunct="1">
              <a:buFont typeface="Arial" panose="020B0604020202020204" pitchFamily="34" charset="0"/>
              <a:buChar char="•"/>
            </a:pPr>
            <a:r>
              <a:rPr lang="en-US" altLang="en-US" sz="1100" dirty="0">
                <a:solidFill>
                  <a:srgbClr val="FF0000"/>
                </a:solidFill>
                <a:latin typeface="Comic Sans MS" panose="030F0702030302020204" pitchFamily="66" charset="0"/>
              </a:rPr>
              <a:t>E(Billing Address)</a:t>
            </a:r>
          </a:p>
          <a:p>
            <a:pPr eaLnBrk="1" hangingPunct="1">
              <a:buFont typeface="Arial" panose="020B0604020202020204" pitchFamily="34" charset="0"/>
              <a:buChar char="•"/>
            </a:pPr>
            <a:r>
              <a:rPr lang="en-US" altLang="en-US" sz="1100" dirty="0">
                <a:solidFill>
                  <a:srgbClr val="FF0000"/>
                </a:solidFill>
                <a:latin typeface="Comic Sans MS" panose="030F0702030302020204" pitchFamily="66" charset="0"/>
              </a:rPr>
              <a:t>E(Credit Card)</a:t>
            </a:r>
          </a:p>
          <a:p>
            <a:pPr eaLnBrk="1" hangingPunct="1">
              <a:buFont typeface="Arial" panose="020B0604020202020204" pitchFamily="34" charset="0"/>
              <a:buChar char="•"/>
            </a:pPr>
            <a:r>
              <a:rPr lang="en-US" altLang="en-US" sz="1100" dirty="0">
                <a:solidFill>
                  <a:srgbClr val="FF0000"/>
                </a:solidFill>
                <a:latin typeface="Comic Sans MS" panose="030F0702030302020204" pitchFamily="66" charset="0"/>
              </a:rPr>
              <a:t>…</a:t>
            </a:r>
          </a:p>
        </p:txBody>
      </p:sp>
      <p:sp>
        <p:nvSpPr>
          <p:cNvPr id="122893" name="TextBox 13">
            <a:extLst>
              <a:ext uri="{FF2B5EF4-FFF2-40B4-BE49-F238E27FC236}">
                <a16:creationId xmlns:a16="http://schemas.microsoft.com/office/drawing/2014/main" id="{E73FAC88-7F88-420D-9A50-5057BF4E8EBE}"/>
              </a:ext>
            </a:extLst>
          </p:cNvPr>
          <p:cNvSpPr txBox="1">
            <a:spLocks noChangeArrowheads="1"/>
          </p:cNvSpPr>
          <p:nvPr/>
        </p:nvSpPr>
        <p:spPr bwMode="auto">
          <a:xfrm>
            <a:off x="76200" y="6432550"/>
            <a:ext cx="4267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800" b="1" dirty="0">
                <a:solidFill>
                  <a:srgbClr val="FF0000"/>
                </a:solidFill>
                <a:latin typeface="Comic Sans MS" panose="030F0702030302020204" pitchFamily="66" charset="0"/>
              </a:rPr>
              <a:t>* E( ) - Encrypted Information</a:t>
            </a:r>
          </a:p>
        </p:txBody>
      </p:sp>
      <p:sp>
        <p:nvSpPr>
          <p:cNvPr id="3" name="Slide Number Placeholder 2">
            <a:extLst>
              <a:ext uri="{FF2B5EF4-FFF2-40B4-BE49-F238E27FC236}">
                <a16:creationId xmlns:a16="http://schemas.microsoft.com/office/drawing/2014/main" id="{0B67CACF-B3C6-43B9-9589-4E3DF1D4F43B}"/>
              </a:ext>
            </a:extLst>
          </p:cNvPr>
          <p:cNvSpPr>
            <a:spLocks noGrp="1"/>
          </p:cNvSpPr>
          <p:nvPr>
            <p:ph type="sldNum" sz="quarter" idx="12"/>
          </p:nvPr>
        </p:nvSpPr>
        <p:spPr/>
        <p:txBody>
          <a:bodyPr/>
          <a:lstStyle/>
          <a:p>
            <a:fld id="{C3802F7D-CE2A-4257-9499-27268CCBAA3C}" type="slidenum">
              <a:rPr lang="en-US" altLang="en-US" smtClean="0"/>
              <a:pPr/>
              <a:t>77</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blinds(horizontal)">
                                      <p:cBhvr>
                                        <p:cTn id="11" dur="500"/>
                                        <p:tgtEl>
                                          <p:spTgt spid="22"/>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blinds(horizontal)">
                                      <p:cBhvr>
                                        <p:cTn id="14" dur="500"/>
                                        <p:tgtEl>
                                          <p:spTgt spid="27"/>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blinds(horizontal)">
                                      <p:cBhvr>
                                        <p:cTn id="17" dur="500"/>
                                        <p:tgtEl>
                                          <p:spTgt spid="2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linds(horizontal)">
                                      <p:cBhvr>
                                        <p:cTn id="22" dur="500"/>
                                        <p:tgtEl>
                                          <p:spTgt spid="21"/>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blinds(horizontal)">
                                      <p:cBhvr>
                                        <p:cTn id="25" dur="500"/>
                                        <p:tgtEl>
                                          <p:spTgt spid="24"/>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blinds(horizontal)">
                                      <p:cBhvr>
                                        <p:cTn id="28" dur="500"/>
                                        <p:tgtEl>
                                          <p:spTgt spid="26"/>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blinds(horizontal)">
                                      <p:cBhvr>
                                        <p:cTn id="33" dur="500"/>
                                        <p:tgtEl>
                                          <p:spTgt spid="20"/>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blinds(horizontal)">
                                      <p:cBhvr>
                                        <p:cTn id="36" dur="500"/>
                                        <p:tgtEl>
                                          <p:spTgt spid="29"/>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blinds(horizontal)">
                                      <p:cBhvr>
                                        <p:cTn id="3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4" grpId="0" animBg="1"/>
      <p:bldP spid="25" grpId="0" animBg="1"/>
      <p:bldP spid="26" grpId="0"/>
      <p:bldP spid="27" grpId="0" animBg="1"/>
      <p:bldP spid="28" grpId="0"/>
      <p:bldP spid="29" grpId="0"/>
      <p:bldP spid="1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a:extLst>
              <a:ext uri="{FF2B5EF4-FFF2-40B4-BE49-F238E27FC236}">
                <a16:creationId xmlns:a16="http://schemas.microsoft.com/office/drawing/2014/main" id="{1D4F1B3C-2DBF-4B03-B33A-FFF45154D15E}"/>
              </a:ext>
            </a:extLst>
          </p:cNvPr>
          <p:cNvSpPr>
            <a:spLocks/>
          </p:cNvSpPr>
          <p:nvPr/>
        </p:nvSpPr>
        <p:spPr bwMode="auto">
          <a:xfrm>
            <a:off x="533400" y="2789238"/>
            <a:ext cx="8077200" cy="3382962"/>
          </a:xfrm>
          <a:custGeom>
            <a:avLst/>
            <a:gdLst>
              <a:gd name="T0" fmla="*/ 164060833 w 43200"/>
              <a:gd name="T1" fmla="*/ 160526480 h 43200"/>
              <a:gd name="T2" fmla="*/ 75510602 w 43200"/>
              <a:gd name="T3" fmla="*/ 155638962 h 43200"/>
              <a:gd name="T4" fmla="*/ 242193346 w 43200"/>
              <a:gd name="T5" fmla="*/ 214012754 h 43200"/>
              <a:gd name="T6" fmla="*/ 203459059 w 43200"/>
              <a:gd name="T7" fmla="*/ 216349191 h 43200"/>
              <a:gd name="T8" fmla="*/ 576047955 w 43200"/>
              <a:gd name="T9" fmla="*/ 239713477 h 43200"/>
              <a:gd name="T10" fmla="*/ 552695685 w 43200"/>
              <a:gd name="T11" fmla="*/ 229043207 h 43200"/>
              <a:gd name="T12" fmla="*/ 1007751858 w 43200"/>
              <a:gd name="T13" fmla="*/ 213105228 h 43200"/>
              <a:gd name="T14" fmla="*/ 998418018 w 43200"/>
              <a:gd name="T15" fmla="*/ 224811842 h 43200"/>
              <a:gd name="T16" fmla="*/ 1193102470 w 43200"/>
              <a:gd name="T17" fmla="*/ 140761916 h 43200"/>
              <a:gd name="T18" fmla="*/ 1306752975 w 43200"/>
              <a:gd name="T19" fmla="*/ 184522331 h 43200"/>
              <a:gd name="T20" fmla="*/ 1461200070 w 43200"/>
              <a:gd name="T21" fmla="*/ 94156055 h 43200"/>
              <a:gd name="T22" fmla="*/ 1410579958 w 43200"/>
              <a:gd name="T23" fmla="*/ 110566240 h 43200"/>
              <a:gd name="T24" fmla="*/ 1339753759 w 43200"/>
              <a:gd name="T25" fmla="*/ 33274094 h 43200"/>
              <a:gd name="T26" fmla="*/ 1342410634 w 43200"/>
              <a:gd name="T27" fmla="*/ 41025384 h 43200"/>
              <a:gd name="T28" fmla="*/ 1016526464 w 43200"/>
              <a:gd name="T29" fmla="*/ 24235007 h 43200"/>
              <a:gd name="T30" fmla="*/ 1042465869 w 43200"/>
              <a:gd name="T31" fmla="*/ 14349710 h 43200"/>
              <a:gd name="T32" fmla="*/ 774018631 w 43200"/>
              <a:gd name="T33" fmla="*/ 28944686 h 43200"/>
              <a:gd name="T34" fmla="*/ 786568767 w 43200"/>
              <a:gd name="T35" fmla="*/ 20420718 h 43200"/>
              <a:gd name="T36" fmla="*/ 489420546 w 43200"/>
              <a:gd name="T37" fmla="*/ 31839154 h 43200"/>
              <a:gd name="T38" fmla="*/ 534866762 w 43200"/>
              <a:gd name="T39" fmla="*/ 40105563 h 43200"/>
              <a:gd name="T40" fmla="*/ 144274124 w 43200"/>
              <a:gd name="T41" fmla="*/ 96823661 h 43200"/>
              <a:gd name="T42" fmla="*/ 136338649 w 43200"/>
              <a:gd name="T43" fmla="*/ 88121853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blurRad="40000" dist="23000" dir="5400000" rotWithShape="0">
              <a:srgbClr val="808080">
                <a:alpha val="34998"/>
              </a:srgbClr>
            </a:outerShdw>
          </a:effectLst>
        </p:spPr>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 name="Cloud 9">
            <a:extLst>
              <a:ext uri="{FF2B5EF4-FFF2-40B4-BE49-F238E27FC236}">
                <a16:creationId xmlns:a16="http://schemas.microsoft.com/office/drawing/2014/main" id="{8D0D3E23-6293-4F70-A6F6-EB7188318BBB}"/>
              </a:ext>
            </a:extLst>
          </p:cNvPr>
          <p:cNvSpPr>
            <a:spLocks/>
          </p:cNvSpPr>
          <p:nvPr/>
        </p:nvSpPr>
        <p:spPr bwMode="auto">
          <a:xfrm>
            <a:off x="1847850" y="3657600"/>
            <a:ext cx="1028700" cy="995363"/>
          </a:xfrm>
          <a:custGeom>
            <a:avLst/>
            <a:gdLst>
              <a:gd name="T0" fmla="*/ 2661095 w 43200"/>
              <a:gd name="T1" fmla="*/ 13896811 h 43200"/>
              <a:gd name="T2" fmla="*/ 1224796 w 43200"/>
              <a:gd name="T3" fmla="*/ 13473713 h 43200"/>
              <a:gd name="T4" fmla="*/ 3928420 w 43200"/>
              <a:gd name="T5" fmla="*/ 18527139 h 43200"/>
              <a:gd name="T6" fmla="*/ 3300151 w 43200"/>
              <a:gd name="T7" fmla="*/ 18729414 h 43200"/>
              <a:gd name="T8" fmla="*/ 9343596 w 43200"/>
              <a:gd name="T9" fmla="*/ 20752051 h 43200"/>
              <a:gd name="T10" fmla="*/ 8964835 w 43200"/>
              <a:gd name="T11" fmla="*/ 19828322 h 43200"/>
              <a:gd name="T12" fmla="*/ 16345924 w 43200"/>
              <a:gd name="T13" fmla="*/ 18448569 h 43200"/>
              <a:gd name="T14" fmla="*/ 16194524 w 43200"/>
              <a:gd name="T15" fmla="*/ 19462019 h 43200"/>
              <a:gd name="T16" fmla="*/ 19352347 w 43200"/>
              <a:gd name="T17" fmla="*/ 12185801 h 43200"/>
              <a:gd name="T18" fmla="*/ 21195768 w 43200"/>
              <a:gd name="T19" fmla="*/ 15974148 h 43200"/>
              <a:gd name="T20" fmla="*/ 23700938 w 43200"/>
              <a:gd name="T21" fmla="*/ 8151124 h 43200"/>
              <a:gd name="T22" fmla="*/ 22879860 w 43200"/>
              <a:gd name="T23" fmla="*/ 9571752 h 43200"/>
              <a:gd name="T24" fmla="*/ 21731049 w 43200"/>
              <a:gd name="T25" fmla="*/ 2880539 h 43200"/>
              <a:gd name="T26" fmla="*/ 21774150 w 43200"/>
              <a:gd name="T27" fmla="*/ 3551580 h 43200"/>
              <a:gd name="T28" fmla="*/ 16488251 w 43200"/>
              <a:gd name="T29" fmla="*/ 2098027 h 43200"/>
              <a:gd name="T30" fmla="*/ 16908994 w 43200"/>
              <a:gd name="T31" fmla="*/ 1242245 h 43200"/>
              <a:gd name="T32" fmla="*/ 12554736 w 43200"/>
              <a:gd name="T33" fmla="*/ 2505757 h 43200"/>
              <a:gd name="T34" fmla="*/ 12758285 w 43200"/>
              <a:gd name="T35" fmla="*/ 1767829 h 43200"/>
              <a:gd name="T36" fmla="*/ 7938492 w 43200"/>
              <a:gd name="T37" fmla="*/ 2756326 h 43200"/>
              <a:gd name="T38" fmla="*/ 8675632 w 43200"/>
              <a:gd name="T39" fmla="*/ 3471951 h 43200"/>
              <a:gd name="T40" fmla="*/ 2340150 w 43200"/>
              <a:gd name="T41" fmla="*/ 8382039 h 43200"/>
              <a:gd name="T42" fmla="*/ 2211443 w 43200"/>
              <a:gd name="T43" fmla="*/ 7628720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blurRad="40000" dist="23000" dir="5400000" rotWithShape="0">
              <a:srgbClr val="808080">
                <a:alpha val="34998"/>
              </a:srgbClr>
            </a:outerShdw>
          </a:effectLst>
        </p:spPr>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 name="Title 1">
            <a:extLst>
              <a:ext uri="{FF2B5EF4-FFF2-40B4-BE49-F238E27FC236}">
                <a16:creationId xmlns:a16="http://schemas.microsoft.com/office/drawing/2014/main" id="{19F8118D-F7AF-4A73-A36C-D543370730A3}"/>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Proposed IDM:</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Anonymous Identification</a:t>
            </a:r>
          </a:p>
        </p:txBody>
      </p:sp>
      <p:pic>
        <p:nvPicPr>
          <p:cNvPr id="123909" name="Picture 3" descr="user-icon.jpg">
            <a:extLst>
              <a:ext uri="{FF2B5EF4-FFF2-40B4-BE49-F238E27FC236}">
                <a16:creationId xmlns:a16="http://schemas.microsoft.com/office/drawing/2014/main" id="{B5237FC8-2103-4F53-A853-E028E74BC48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25650" y="3871913"/>
            <a:ext cx="617538"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10" name="Picture 4" descr="ebay-logo.jpg">
            <a:extLst>
              <a:ext uri="{FF2B5EF4-FFF2-40B4-BE49-F238E27FC236}">
                <a16:creationId xmlns:a16="http://schemas.microsoft.com/office/drawing/2014/main" id="{55717AC4-33F2-4787-80D7-6592168FF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07150" y="3835400"/>
            <a:ext cx="579438"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11" name="TextBox 10">
            <a:extLst>
              <a:ext uri="{FF2B5EF4-FFF2-40B4-BE49-F238E27FC236}">
                <a16:creationId xmlns:a16="http://schemas.microsoft.com/office/drawing/2014/main" id="{E84029DF-137C-45F1-A701-7B44EF4A381B}"/>
              </a:ext>
            </a:extLst>
          </p:cNvPr>
          <p:cNvSpPr txBox="1">
            <a:spLocks noChangeArrowheads="1"/>
          </p:cNvSpPr>
          <p:nvPr/>
        </p:nvSpPr>
        <p:spPr bwMode="auto">
          <a:xfrm>
            <a:off x="1970088" y="3195638"/>
            <a:ext cx="1346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a:t>User on Amazon Cloud</a:t>
            </a:r>
          </a:p>
        </p:txBody>
      </p:sp>
      <p:sp>
        <p:nvSpPr>
          <p:cNvPr id="123912" name="TextBox 11">
            <a:extLst>
              <a:ext uri="{FF2B5EF4-FFF2-40B4-BE49-F238E27FC236}">
                <a16:creationId xmlns:a16="http://schemas.microsoft.com/office/drawing/2014/main" id="{A483AAFD-C38A-4E92-9FA2-5FB5E2E9287E}"/>
              </a:ext>
            </a:extLst>
          </p:cNvPr>
          <p:cNvSpPr txBox="1">
            <a:spLocks noChangeArrowheads="1"/>
          </p:cNvSpPr>
          <p:nvPr/>
        </p:nvSpPr>
        <p:spPr bwMode="auto">
          <a:xfrm>
            <a:off x="1847850" y="4652963"/>
            <a:ext cx="1676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Tx/>
              <a:buAutoNum type="arabicPeriod"/>
            </a:pPr>
            <a:r>
              <a:rPr lang="en-US" altLang="en-US" sz="1200"/>
              <a:t>E-mail</a:t>
            </a:r>
          </a:p>
          <a:p>
            <a:pPr eaLnBrk="1" hangingPunct="1">
              <a:buFontTx/>
              <a:buAutoNum type="arabicPeriod"/>
            </a:pPr>
            <a:r>
              <a:rPr lang="en-US" altLang="en-US" sz="1200"/>
              <a:t>Password</a:t>
            </a:r>
          </a:p>
        </p:txBody>
      </p:sp>
      <p:sp>
        <p:nvSpPr>
          <p:cNvPr id="123913" name="TextBox 14">
            <a:extLst>
              <a:ext uri="{FF2B5EF4-FFF2-40B4-BE49-F238E27FC236}">
                <a16:creationId xmlns:a16="http://schemas.microsoft.com/office/drawing/2014/main" id="{7666A1AA-2040-4544-8C12-4DDAFCAEBC51}"/>
              </a:ext>
            </a:extLst>
          </p:cNvPr>
          <p:cNvSpPr txBox="1">
            <a:spLocks noChangeArrowheads="1"/>
          </p:cNvSpPr>
          <p:nvPr/>
        </p:nvSpPr>
        <p:spPr bwMode="auto">
          <a:xfrm>
            <a:off x="6407150" y="4191000"/>
            <a:ext cx="1676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Tx/>
              <a:buAutoNum type="arabicPeriod"/>
            </a:pPr>
            <a:r>
              <a:rPr lang="en-US" altLang="en-US" sz="1200"/>
              <a:t>E-mail</a:t>
            </a:r>
          </a:p>
          <a:p>
            <a:pPr eaLnBrk="1" hangingPunct="1">
              <a:buFontTx/>
              <a:buAutoNum type="arabicPeriod"/>
            </a:pPr>
            <a:r>
              <a:rPr lang="en-US" altLang="en-US" sz="1200"/>
              <a:t>Password</a:t>
            </a:r>
          </a:p>
        </p:txBody>
      </p:sp>
      <p:cxnSp>
        <p:nvCxnSpPr>
          <p:cNvPr id="22" name="Straight Arrow Connector 21">
            <a:extLst>
              <a:ext uri="{FF2B5EF4-FFF2-40B4-BE49-F238E27FC236}">
                <a16:creationId xmlns:a16="http://schemas.microsoft.com/office/drawing/2014/main" id="{970FA309-F777-425A-AC85-B046E7A2E566}"/>
              </a:ext>
            </a:extLst>
          </p:cNvPr>
          <p:cNvCxnSpPr>
            <a:cxnSpLocks noChangeShapeType="1"/>
          </p:cNvCxnSpPr>
          <p:nvPr/>
        </p:nvCxnSpPr>
        <p:spPr bwMode="auto">
          <a:xfrm>
            <a:off x="2876550" y="4052888"/>
            <a:ext cx="3530600" cy="1587"/>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23915" name="TextBox 27">
            <a:extLst>
              <a:ext uri="{FF2B5EF4-FFF2-40B4-BE49-F238E27FC236}">
                <a16:creationId xmlns:a16="http://schemas.microsoft.com/office/drawing/2014/main" id="{BCED632D-FEFB-4FEA-A8C4-7CC6F265884E}"/>
              </a:ext>
            </a:extLst>
          </p:cNvPr>
          <p:cNvSpPr txBox="1">
            <a:spLocks noChangeArrowheads="1"/>
          </p:cNvSpPr>
          <p:nvPr/>
        </p:nvSpPr>
        <p:spPr bwMode="auto">
          <a:xfrm>
            <a:off x="3886200" y="3775075"/>
            <a:ext cx="19812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a:t>User Request for service</a:t>
            </a:r>
          </a:p>
        </p:txBody>
      </p:sp>
      <p:cxnSp>
        <p:nvCxnSpPr>
          <p:cNvPr id="29" name="Straight Arrow Connector 28">
            <a:extLst>
              <a:ext uri="{FF2B5EF4-FFF2-40B4-BE49-F238E27FC236}">
                <a16:creationId xmlns:a16="http://schemas.microsoft.com/office/drawing/2014/main" id="{B48325AC-F381-4EED-869E-25D32E34F1D9}"/>
              </a:ext>
            </a:extLst>
          </p:cNvPr>
          <p:cNvCxnSpPr>
            <a:cxnSpLocks noChangeShapeType="1"/>
          </p:cNvCxnSpPr>
          <p:nvPr/>
        </p:nvCxnSpPr>
        <p:spPr bwMode="auto">
          <a:xfrm>
            <a:off x="2876550" y="4367213"/>
            <a:ext cx="3524250" cy="1587"/>
          </a:xfrm>
          <a:prstGeom prst="straightConnector1">
            <a:avLst/>
          </a:prstGeom>
          <a:noFill/>
          <a:ln w="25400">
            <a:solidFill>
              <a:schemeClr val="accent1"/>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23917" name="TextBox 29">
            <a:extLst>
              <a:ext uri="{FF2B5EF4-FFF2-40B4-BE49-F238E27FC236}">
                <a16:creationId xmlns:a16="http://schemas.microsoft.com/office/drawing/2014/main" id="{51BEC57B-2B69-4035-B191-B3F20265628E}"/>
              </a:ext>
            </a:extLst>
          </p:cNvPr>
          <p:cNvSpPr txBox="1">
            <a:spLocks noChangeArrowheads="1"/>
          </p:cNvSpPr>
          <p:nvPr/>
        </p:nvSpPr>
        <p:spPr bwMode="auto">
          <a:xfrm>
            <a:off x="3905250" y="4090988"/>
            <a:ext cx="19812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a:t>Function f and number k </a:t>
            </a:r>
          </a:p>
        </p:txBody>
      </p:sp>
      <p:cxnSp>
        <p:nvCxnSpPr>
          <p:cNvPr id="31" name="Straight Arrow Connector 30">
            <a:extLst>
              <a:ext uri="{FF2B5EF4-FFF2-40B4-BE49-F238E27FC236}">
                <a16:creationId xmlns:a16="http://schemas.microsoft.com/office/drawing/2014/main" id="{B9194C8F-2E9C-406F-BA3A-C26AA0351B44}"/>
              </a:ext>
            </a:extLst>
          </p:cNvPr>
          <p:cNvCxnSpPr>
            <a:cxnSpLocks noChangeShapeType="1"/>
          </p:cNvCxnSpPr>
          <p:nvPr/>
        </p:nvCxnSpPr>
        <p:spPr bwMode="auto">
          <a:xfrm>
            <a:off x="2876550" y="4651375"/>
            <a:ext cx="3524250" cy="1588"/>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23919" name="TextBox 33">
            <a:extLst>
              <a:ext uri="{FF2B5EF4-FFF2-40B4-BE49-F238E27FC236}">
                <a16:creationId xmlns:a16="http://schemas.microsoft.com/office/drawing/2014/main" id="{2ACF2BA8-7B67-4B7F-B717-E18569BE8AFA}"/>
              </a:ext>
            </a:extLst>
          </p:cNvPr>
          <p:cNvSpPr txBox="1">
            <a:spLocks noChangeArrowheads="1"/>
          </p:cNvSpPr>
          <p:nvPr/>
        </p:nvSpPr>
        <p:spPr bwMode="auto">
          <a:xfrm>
            <a:off x="3886200" y="4375150"/>
            <a:ext cx="19812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a:t>f</a:t>
            </a:r>
            <a:r>
              <a:rPr lang="en-US" altLang="en-US" sz="1200" baseline="-25000"/>
              <a:t>k</a:t>
            </a:r>
            <a:r>
              <a:rPr lang="en-US" altLang="en-US" sz="1200"/>
              <a:t>(E-mail, Password) = R </a:t>
            </a:r>
          </a:p>
        </p:txBody>
      </p:sp>
      <p:sp>
        <p:nvSpPr>
          <p:cNvPr id="123920" name="TextBox 34">
            <a:extLst>
              <a:ext uri="{FF2B5EF4-FFF2-40B4-BE49-F238E27FC236}">
                <a16:creationId xmlns:a16="http://schemas.microsoft.com/office/drawing/2014/main" id="{CC2B8632-21DC-493B-8201-9EE479FB2713}"/>
              </a:ext>
            </a:extLst>
          </p:cNvPr>
          <p:cNvSpPr txBox="1">
            <a:spLocks noChangeArrowheads="1"/>
          </p:cNvSpPr>
          <p:nvPr/>
        </p:nvSpPr>
        <p:spPr bwMode="auto">
          <a:xfrm>
            <a:off x="3524250" y="3349625"/>
            <a:ext cx="2362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b="1"/>
              <a:t>ZKP Interactive Protocol</a:t>
            </a:r>
          </a:p>
        </p:txBody>
      </p:sp>
      <p:sp>
        <p:nvSpPr>
          <p:cNvPr id="123921" name="TextBox 35">
            <a:extLst>
              <a:ext uri="{FF2B5EF4-FFF2-40B4-BE49-F238E27FC236}">
                <a16:creationId xmlns:a16="http://schemas.microsoft.com/office/drawing/2014/main" id="{A28596D0-93F5-4310-936C-BA6B19668C33}"/>
              </a:ext>
            </a:extLst>
          </p:cNvPr>
          <p:cNvSpPr txBox="1">
            <a:spLocks noChangeArrowheads="1"/>
          </p:cNvSpPr>
          <p:nvPr/>
        </p:nvSpPr>
        <p:spPr bwMode="auto">
          <a:xfrm>
            <a:off x="3524250" y="4652963"/>
            <a:ext cx="2362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b="1"/>
              <a:t>Authenticated</a:t>
            </a:r>
          </a:p>
        </p:txBody>
      </p:sp>
      <p:sp>
        <p:nvSpPr>
          <p:cNvPr id="123922" name="TextBox 36">
            <a:extLst>
              <a:ext uri="{FF2B5EF4-FFF2-40B4-BE49-F238E27FC236}">
                <a16:creationId xmlns:a16="http://schemas.microsoft.com/office/drawing/2014/main" id="{6D518550-DD88-4008-9352-8F142993D078}"/>
              </a:ext>
            </a:extLst>
          </p:cNvPr>
          <p:cNvSpPr txBox="1">
            <a:spLocks noChangeArrowheads="1"/>
          </p:cNvSpPr>
          <p:nvPr/>
        </p:nvSpPr>
        <p:spPr bwMode="auto">
          <a:xfrm>
            <a:off x="609600" y="1417638"/>
            <a:ext cx="83248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4161750" indent="-24161750" eaLnBrk="0" hangingPunct="0">
              <a:defRPr sz="2400">
                <a:solidFill>
                  <a:schemeClr val="tx1"/>
                </a:solidFill>
                <a:latin typeface="Arial" panose="020B0604020202020204" pitchFamily="34" charset="0"/>
                <a:cs typeface="Arial" panose="020B0604020202020204" pitchFamily="34" charset="0"/>
              </a:defRPr>
            </a:lvl1pPr>
            <a:lvl2pPr marL="730250" indent="-457200"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lvl="1" eaLnBrk="1" hangingPunct="1">
              <a:spcBef>
                <a:spcPts val="550"/>
              </a:spcBef>
              <a:buClr>
                <a:srgbClr val="3891A7"/>
              </a:buClr>
              <a:buFont typeface="Arial" panose="020B0604020202020204" pitchFamily="34" charset="0"/>
              <a:buChar char="•"/>
            </a:pPr>
            <a:r>
              <a:rPr lang="en-US" altLang="en-US" sz="2000">
                <a:solidFill>
                  <a:srgbClr val="000000"/>
                </a:solidFill>
                <a:latin typeface="Comic Sans MS" panose="030F0702030302020204" pitchFamily="66" charset="0"/>
                <a:ea typeface="ＭＳ Ｐゴシック" panose="020B0600070205080204" pitchFamily="34" charset="-128"/>
              </a:rPr>
              <a:t>Use of Zero-knowledge proofing for user authentication without disclosing its identifier</a:t>
            </a:r>
            <a:r>
              <a:rPr lang="en-US" altLang="en-US" sz="2800">
                <a:solidFill>
                  <a:srgbClr val="000000"/>
                </a:solidFill>
                <a:latin typeface="Gill Sans MT" panose="020B0502020104020203" pitchFamily="34" charset="0"/>
                <a:ea typeface="ＭＳ Ｐゴシック" panose="020B0600070205080204" pitchFamily="34" charset="-128"/>
              </a:rPr>
              <a:t>.</a:t>
            </a:r>
            <a:endParaRPr lang="en-US" altLang="en-US" sz="2800"/>
          </a:p>
        </p:txBody>
      </p:sp>
      <p:cxnSp>
        <p:nvCxnSpPr>
          <p:cNvPr id="43" name="Straight Arrow Connector 42">
            <a:extLst>
              <a:ext uri="{FF2B5EF4-FFF2-40B4-BE49-F238E27FC236}">
                <a16:creationId xmlns:a16="http://schemas.microsoft.com/office/drawing/2014/main" id="{BA063AA6-8B98-43CC-972E-1604C0F28C4E}"/>
              </a:ext>
            </a:extLst>
          </p:cNvPr>
          <p:cNvCxnSpPr>
            <a:cxnSpLocks noChangeShapeType="1"/>
          </p:cNvCxnSpPr>
          <p:nvPr/>
        </p:nvCxnSpPr>
        <p:spPr bwMode="auto">
          <a:xfrm>
            <a:off x="2882900" y="4959350"/>
            <a:ext cx="3524250" cy="1588"/>
          </a:xfrm>
          <a:prstGeom prst="straightConnector1">
            <a:avLst/>
          </a:prstGeom>
          <a:noFill/>
          <a:ln w="25400">
            <a:solidFill>
              <a:schemeClr val="accent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 name="Slide Number Placeholder 2">
            <a:extLst>
              <a:ext uri="{FF2B5EF4-FFF2-40B4-BE49-F238E27FC236}">
                <a16:creationId xmlns:a16="http://schemas.microsoft.com/office/drawing/2014/main" id="{ACAC6E7D-9414-4777-8CAA-D60464564A19}"/>
              </a:ext>
            </a:extLst>
          </p:cNvPr>
          <p:cNvSpPr>
            <a:spLocks noGrp="1"/>
          </p:cNvSpPr>
          <p:nvPr>
            <p:ph type="sldNum" sz="quarter" idx="12"/>
          </p:nvPr>
        </p:nvSpPr>
        <p:spPr/>
        <p:txBody>
          <a:bodyPr/>
          <a:lstStyle/>
          <a:p>
            <a:fld id="{C3802F7D-CE2A-4257-9499-27268CCBAA3C}" type="slidenum">
              <a:rPr lang="en-US" altLang="en-US" smtClean="0"/>
              <a:pPr/>
              <a:t>78</a:t>
            </a:fld>
            <a:endParaRPr lang="en-US"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Cloud 41">
            <a:extLst>
              <a:ext uri="{FF2B5EF4-FFF2-40B4-BE49-F238E27FC236}">
                <a16:creationId xmlns:a16="http://schemas.microsoft.com/office/drawing/2014/main" id="{633CA719-C65A-4BD5-95B4-23D92D5F7A11}"/>
              </a:ext>
            </a:extLst>
          </p:cNvPr>
          <p:cNvSpPr>
            <a:spLocks/>
          </p:cNvSpPr>
          <p:nvPr/>
        </p:nvSpPr>
        <p:spPr bwMode="auto">
          <a:xfrm>
            <a:off x="560388" y="1011238"/>
            <a:ext cx="8012112" cy="5846762"/>
          </a:xfrm>
          <a:custGeom>
            <a:avLst/>
            <a:gdLst>
              <a:gd name="T0" fmla="*/ 161427365 w 43200"/>
              <a:gd name="T1" fmla="*/ 479494034 h 43200"/>
              <a:gd name="T2" fmla="*/ 74298614 w 43200"/>
              <a:gd name="T3" fmla="*/ 464895130 h 43200"/>
              <a:gd name="T4" fmla="*/ 238305620 w 43200"/>
              <a:gd name="T5" fmla="*/ 639258159 h 43200"/>
              <a:gd name="T6" fmla="*/ 200193375 w 43200"/>
              <a:gd name="T7" fmla="*/ 646237190 h 43200"/>
              <a:gd name="T8" fmla="*/ 566801470 w 43200"/>
              <a:gd name="T9" fmla="*/ 716026415 h 43200"/>
              <a:gd name="T10" fmla="*/ 543823957 w 43200"/>
              <a:gd name="T11" fmla="*/ 684154118 h 43200"/>
              <a:gd name="T12" fmla="*/ 991576014 w 43200"/>
              <a:gd name="T13" fmla="*/ 636547265 h 43200"/>
              <a:gd name="T14" fmla="*/ 982391759 w 43200"/>
              <a:gd name="T15" fmla="*/ 671515097 h 43200"/>
              <a:gd name="T16" fmla="*/ 1173951342 w 43200"/>
              <a:gd name="T17" fmla="*/ 420457167 h 43200"/>
              <a:gd name="T18" fmla="*/ 1285777428 w 43200"/>
              <a:gd name="T19" fmla="*/ 551169923 h 43200"/>
              <a:gd name="T20" fmla="*/ 1437745493 w 43200"/>
              <a:gd name="T21" fmla="*/ 281245087 h 43200"/>
              <a:gd name="T22" fmla="*/ 1387937976 w 43200"/>
              <a:gd name="T23" fmla="*/ 330262337 h 43200"/>
              <a:gd name="T24" fmla="*/ 1318248737 w 43200"/>
              <a:gd name="T25" fmla="*/ 99390082 h 43200"/>
              <a:gd name="T26" fmla="*/ 1320862874 w 43200"/>
              <a:gd name="T27" fmla="*/ 122543259 h 43200"/>
              <a:gd name="T28" fmla="*/ 1000209621 w 43200"/>
              <a:gd name="T29" fmla="*/ 72390222 h 43200"/>
              <a:gd name="T30" fmla="*/ 1025732649 w 43200"/>
              <a:gd name="T31" fmla="*/ 42862720 h 43200"/>
              <a:gd name="T32" fmla="*/ 761594459 w 43200"/>
              <a:gd name="T33" fmla="*/ 86458046 h 43200"/>
              <a:gd name="T34" fmla="*/ 773943127 w 43200"/>
              <a:gd name="T35" fmla="*/ 60996886 h 43200"/>
              <a:gd name="T36" fmla="*/ 481564653 w 43200"/>
              <a:gd name="T37" fmla="*/ 95103810 h 43200"/>
              <a:gd name="T38" fmla="*/ 526281326 w 43200"/>
              <a:gd name="T39" fmla="*/ 119795687 h 43200"/>
              <a:gd name="T40" fmla="*/ 141958304 w 43200"/>
              <a:gd name="T41" fmla="*/ 289213060 h 43200"/>
              <a:gd name="T42" fmla="*/ 134150204 w 43200"/>
              <a:gd name="T43" fmla="*/ 263220684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blurRad="40000" dist="23000" dir="5400000" rotWithShape="0">
              <a:srgbClr val="808080">
                <a:alpha val="34998"/>
              </a:srgbClr>
            </a:outerShdw>
          </a:effectLst>
        </p:spPr>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 name="Title 1">
            <a:extLst>
              <a:ext uri="{FF2B5EF4-FFF2-40B4-BE49-F238E27FC236}">
                <a16:creationId xmlns:a16="http://schemas.microsoft.com/office/drawing/2014/main" id="{A2DA76F7-E552-408D-A67B-CCCAD27FEA21}"/>
              </a:ext>
            </a:extLst>
          </p:cNvPr>
          <p:cNvSpPr>
            <a:spLocks noGrp="1"/>
          </p:cNvSpPr>
          <p:nvPr>
            <p:ph type="title"/>
          </p:nvPr>
        </p:nvSpPr>
        <p:spPr>
          <a:xfrm>
            <a:off x="0" y="0"/>
            <a:ext cx="8902700" cy="1143000"/>
          </a:xfrm>
        </p:spPr>
        <p:txBody>
          <a:bodyPr/>
          <a:lstStyle/>
          <a:p>
            <a:r>
              <a:rPr lang="en-US" altLang="en-US">
                <a:solidFill>
                  <a:srgbClr val="1E1C11"/>
                </a:solidFill>
                <a:ea typeface="ＭＳ Ｐゴシック" panose="020B0600070205080204" pitchFamily="34" charset="-128"/>
              </a:rPr>
              <a:t>Proposed IDM:</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Interaction using Active Bundle </a:t>
            </a:r>
          </a:p>
        </p:txBody>
      </p:sp>
      <p:pic>
        <p:nvPicPr>
          <p:cNvPr id="124932" name="Picture 2">
            <a:extLst>
              <a:ext uri="{FF2B5EF4-FFF2-40B4-BE49-F238E27FC236}">
                <a16:creationId xmlns:a16="http://schemas.microsoft.com/office/drawing/2014/main" id="{FEE8E2AF-36DD-4140-B094-09D77C0A1A0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0" y="2163763"/>
            <a:ext cx="1377950" cy="79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3" name="Rectangle 3">
            <a:extLst>
              <a:ext uri="{FF2B5EF4-FFF2-40B4-BE49-F238E27FC236}">
                <a16:creationId xmlns:a16="http://schemas.microsoft.com/office/drawing/2014/main" id="{C99B34AD-F744-4E47-8387-8E5934945BD9}"/>
              </a:ext>
            </a:extLst>
          </p:cNvPr>
          <p:cNvSpPr>
            <a:spLocks/>
          </p:cNvSpPr>
          <p:nvPr/>
        </p:nvSpPr>
        <p:spPr bwMode="auto">
          <a:xfrm>
            <a:off x="3263900" y="2344738"/>
            <a:ext cx="13081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lnSpc>
                <a:spcPct val="95000"/>
              </a:lnSpc>
            </a:pPr>
            <a:r>
              <a:rPr lang="en-US" altLang="en-US" sz="1600">
                <a:sym typeface="Arial" panose="020B0604020202020204" pitchFamily="34" charset="0"/>
              </a:rPr>
              <a:t>Active</a:t>
            </a:r>
          </a:p>
          <a:p>
            <a:pPr algn="ctr" eaLnBrk="1" hangingPunct="1">
              <a:lnSpc>
                <a:spcPct val="95000"/>
              </a:lnSpc>
            </a:pPr>
            <a:r>
              <a:rPr lang="en-US" altLang="en-US" sz="1600">
                <a:sym typeface="Arial" panose="020B0604020202020204" pitchFamily="34" charset="0"/>
              </a:rPr>
              <a:t>Bundle (AB)</a:t>
            </a:r>
          </a:p>
        </p:txBody>
      </p:sp>
      <p:pic>
        <p:nvPicPr>
          <p:cNvPr id="124934" name="Picture 4">
            <a:extLst>
              <a:ext uri="{FF2B5EF4-FFF2-40B4-BE49-F238E27FC236}">
                <a16:creationId xmlns:a16="http://schemas.microsoft.com/office/drawing/2014/main" id="{C5B90175-EEE3-40B2-A0E8-1B03616C921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8500" y="3573463"/>
            <a:ext cx="1800225"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5" name="Rectangle 5">
            <a:extLst>
              <a:ext uri="{FF2B5EF4-FFF2-40B4-BE49-F238E27FC236}">
                <a16:creationId xmlns:a16="http://schemas.microsoft.com/office/drawing/2014/main" id="{33AD106A-DCA3-402A-A7C7-0E186DB7CE2E}"/>
              </a:ext>
            </a:extLst>
          </p:cNvPr>
          <p:cNvSpPr>
            <a:spLocks/>
          </p:cNvSpPr>
          <p:nvPr/>
        </p:nvSpPr>
        <p:spPr bwMode="auto">
          <a:xfrm>
            <a:off x="4533900" y="3892550"/>
            <a:ext cx="17272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lnSpc>
                <a:spcPct val="95000"/>
              </a:lnSpc>
            </a:pPr>
            <a:r>
              <a:rPr lang="en-US" altLang="en-US" sz="1600">
                <a:sym typeface="Arial" panose="020B0604020202020204" pitchFamily="34" charset="0"/>
              </a:rPr>
              <a:t>Security Services</a:t>
            </a:r>
          </a:p>
          <a:p>
            <a:pPr algn="ctr" eaLnBrk="1" hangingPunct="1">
              <a:lnSpc>
                <a:spcPct val="95000"/>
              </a:lnSpc>
            </a:pPr>
            <a:r>
              <a:rPr lang="en-US" altLang="en-US" sz="1600">
                <a:sym typeface="Arial" panose="020B0604020202020204" pitchFamily="34" charset="0"/>
              </a:rPr>
              <a:t>Agent (SSA)</a:t>
            </a:r>
          </a:p>
        </p:txBody>
      </p:sp>
      <p:pic>
        <p:nvPicPr>
          <p:cNvPr id="9" name="Picture 6">
            <a:extLst>
              <a:ext uri="{FF2B5EF4-FFF2-40B4-BE49-F238E27FC236}">
                <a16:creationId xmlns:a16="http://schemas.microsoft.com/office/drawing/2014/main" id="{7CA57AA1-12EE-47EC-80A4-B1E9A0CE418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4688" y="2540000"/>
            <a:ext cx="785812"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7" name="Picture 9">
            <a:extLst>
              <a:ext uri="{FF2B5EF4-FFF2-40B4-BE49-F238E27FC236}">
                <a16:creationId xmlns:a16="http://schemas.microsoft.com/office/drawing/2014/main" id="{AE784D68-395F-414A-AE55-E57712A537DB}"/>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9363" y="1862138"/>
            <a:ext cx="3592512" cy="135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8" name="Rectangle 8">
            <a:extLst>
              <a:ext uri="{FF2B5EF4-FFF2-40B4-BE49-F238E27FC236}">
                <a16:creationId xmlns:a16="http://schemas.microsoft.com/office/drawing/2014/main" id="{DA90E840-B2D2-454E-B257-67B8857E4E4F}"/>
              </a:ext>
            </a:extLst>
          </p:cNvPr>
          <p:cNvSpPr>
            <a:spLocks/>
          </p:cNvSpPr>
          <p:nvPr/>
        </p:nvSpPr>
        <p:spPr bwMode="auto">
          <a:xfrm>
            <a:off x="3665538" y="6194425"/>
            <a:ext cx="27432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lnSpc>
                <a:spcPct val="95000"/>
              </a:lnSpc>
            </a:pPr>
            <a:r>
              <a:rPr lang="en-US" altLang="en-US" sz="1600" b="1">
                <a:sym typeface="Arial" panose="020B0604020202020204" pitchFamily="34" charset="0"/>
              </a:rPr>
              <a:t>Active Bundle Services</a:t>
            </a:r>
            <a:r>
              <a:rPr lang="en-US" altLang="en-US" sz="1100" b="1">
                <a:sym typeface="Arial" panose="020B0604020202020204" pitchFamily="34" charset="0"/>
              </a:rPr>
              <a:t> </a:t>
            </a:r>
          </a:p>
        </p:txBody>
      </p:sp>
      <p:sp>
        <p:nvSpPr>
          <p:cNvPr id="124939" name="Rectangle 13">
            <a:extLst>
              <a:ext uri="{FF2B5EF4-FFF2-40B4-BE49-F238E27FC236}">
                <a16:creationId xmlns:a16="http://schemas.microsoft.com/office/drawing/2014/main" id="{E8CD3B22-3806-43F4-9905-85097D0B9D02}"/>
              </a:ext>
            </a:extLst>
          </p:cNvPr>
          <p:cNvSpPr>
            <a:spLocks/>
          </p:cNvSpPr>
          <p:nvPr/>
        </p:nvSpPr>
        <p:spPr bwMode="auto">
          <a:xfrm>
            <a:off x="1601788" y="1931988"/>
            <a:ext cx="3271837"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lnSpc>
                <a:spcPct val="95000"/>
              </a:lnSpc>
            </a:pPr>
            <a:r>
              <a:rPr lang="en-US" altLang="en-US" sz="1600" b="1">
                <a:sym typeface="Arial" panose="020B0604020202020204" pitchFamily="34" charset="0"/>
              </a:rPr>
              <a:t>User Application</a:t>
            </a:r>
          </a:p>
        </p:txBody>
      </p:sp>
      <p:sp>
        <p:nvSpPr>
          <p:cNvPr id="124940" name="Rectangle 15">
            <a:extLst>
              <a:ext uri="{FF2B5EF4-FFF2-40B4-BE49-F238E27FC236}">
                <a16:creationId xmlns:a16="http://schemas.microsoft.com/office/drawing/2014/main" id="{038F9554-F1B9-4DE8-A526-55D66DC349DE}"/>
              </a:ext>
            </a:extLst>
          </p:cNvPr>
          <p:cNvSpPr>
            <a:spLocks/>
          </p:cNvSpPr>
          <p:nvPr/>
        </p:nvSpPr>
        <p:spPr bwMode="auto">
          <a:xfrm>
            <a:off x="1079500" y="5486400"/>
            <a:ext cx="25781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lnSpc>
                <a:spcPct val="95000"/>
              </a:lnSpc>
            </a:pPr>
            <a:r>
              <a:rPr lang="en-US" altLang="en-US" sz="1600" b="1">
                <a:sym typeface="Arial" panose="020B0604020202020204" pitchFamily="34" charset="0"/>
              </a:rPr>
              <a:t>Active Bundle Coordinator</a:t>
            </a:r>
          </a:p>
        </p:txBody>
      </p:sp>
      <p:pic>
        <p:nvPicPr>
          <p:cNvPr id="19" name="Picture 16">
            <a:extLst>
              <a:ext uri="{FF2B5EF4-FFF2-40B4-BE49-F238E27FC236}">
                <a16:creationId xmlns:a16="http://schemas.microsoft.com/office/drawing/2014/main" id="{7F684DEC-F89F-457F-9506-453361F881A0}"/>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41875" y="2163763"/>
            <a:ext cx="598488"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7">
            <a:extLst>
              <a:ext uri="{FF2B5EF4-FFF2-40B4-BE49-F238E27FC236}">
                <a16:creationId xmlns:a16="http://schemas.microsoft.com/office/drawing/2014/main" id="{C0DD571D-299D-45B4-A755-1D1A21F3B479}"/>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40500" y="2540000"/>
            <a:ext cx="736600"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43" name="Picture 18">
            <a:extLst>
              <a:ext uri="{FF2B5EF4-FFF2-40B4-BE49-F238E27FC236}">
                <a16:creationId xmlns:a16="http://schemas.microsoft.com/office/drawing/2014/main" id="{ABD73EF5-5DA9-4A05-93BB-C4FF9CD6C0EB}"/>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90700" y="3217863"/>
            <a:ext cx="107950" cy="97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44" name="Picture 19">
            <a:extLst>
              <a:ext uri="{FF2B5EF4-FFF2-40B4-BE49-F238E27FC236}">
                <a16:creationId xmlns:a16="http://schemas.microsoft.com/office/drawing/2014/main" id="{96258022-0CC2-4A43-8625-5DAFD350EA18}"/>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28738" y="2163763"/>
            <a:ext cx="1230312"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45" name="Rectangle 20">
            <a:extLst>
              <a:ext uri="{FF2B5EF4-FFF2-40B4-BE49-F238E27FC236}">
                <a16:creationId xmlns:a16="http://schemas.microsoft.com/office/drawing/2014/main" id="{2A08CDCE-33EB-42D3-B701-9734E0794CBA}"/>
              </a:ext>
            </a:extLst>
          </p:cNvPr>
          <p:cNvSpPr>
            <a:spLocks/>
          </p:cNvSpPr>
          <p:nvPr/>
        </p:nvSpPr>
        <p:spPr bwMode="auto">
          <a:xfrm>
            <a:off x="1357313" y="2343150"/>
            <a:ext cx="1201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lnSpc>
                <a:spcPct val="95000"/>
              </a:lnSpc>
            </a:pPr>
            <a:r>
              <a:rPr lang="en-US" altLang="en-US" sz="1400">
                <a:sym typeface="Arial" panose="020B0604020202020204" pitchFamily="34" charset="0"/>
              </a:rPr>
              <a:t>Active Bundle Creator</a:t>
            </a:r>
          </a:p>
        </p:txBody>
      </p:sp>
      <p:pic>
        <p:nvPicPr>
          <p:cNvPr id="124946" name="Picture 21">
            <a:extLst>
              <a:ext uri="{FF2B5EF4-FFF2-40B4-BE49-F238E27FC236}">
                <a16:creationId xmlns:a16="http://schemas.microsoft.com/office/drawing/2014/main" id="{1489F72C-D588-470A-8534-378EE6DDA6CE}"/>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6138" y="4191000"/>
            <a:ext cx="2011362"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47" name="Rectangle 22">
            <a:extLst>
              <a:ext uri="{FF2B5EF4-FFF2-40B4-BE49-F238E27FC236}">
                <a16:creationId xmlns:a16="http://schemas.microsoft.com/office/drawing/2014/main" id="{70836E0A-AC9C-4187-AA04-E23BA29613F3}"/>
              </a:ext>
            </a:extLst>
          </p:cNvPr>
          <p:cNvSpPr>
            <a:spLocks/>
          </p:cNvSpPr>
          <p:nvPr/>
        </p:nvSpPr>
        <p:spPr bwMode="auto">
          <a:xfrm>
            <a:off x="858838" y="4602163"/>
            <a:ext cx="1998662"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lnSpc>
                <a:spcPct val="95000"/>
              </a:lnSpc>
            </a:pPr>
            <a:r>
              <a:rPr lang="en-US" altLang="en-US" sz="1600">
                <a:sym typeface="Arial" panose="020B0604020202020204" pitchFamily="34" charset="0"/>
              </a:rPr>
              <a:t>Directory</a:t>
            </a:r>
          </a:p>
          <a:p>
            <a:pPr algn="ctr" eaLnBrk="1" hangingPunct="1">
              <a:lnSpc>
                <a:spcPct val="95000"/>
              </a:lnSpc>
            </a:pPr>
            <a:r>
              <a:rPr lang="en-US" altLang="en-US" sz="1600">
                <a:sym typeface="Arial" panose="020B0604020202020204" pitchFamily="34" charset="0"/>
              </a:rPr>
              <a:t>Facilitator</a:t>
            </a:r>
          </a:p>
        </p:txBody>
      </p:sp>
      <p:pic>
        <p:nvPicPr>
          <p:cNvPr id="124948" name="Picture 23">
            <a:extLst>
              <a:ext uri="{FF2B5EF4-FFF2-40B4-BE49-F238E27FC236}">
                <a16:creationId xmlns:a16="http://schemas.microsoft.com/office/drawing/2014/main" id="{9D41BE02-D29E-4A4D-85A0-8E40B631A50F}"/>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76700" y="2959100"/>
            <a:ext cx="914400"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49" name="Picture 24">
            <a:extLst>
              <a:ext uri="{FF2B5EF4-FFF2-40B4-BE49-F238E27FC236}">
                <a16:creationId xmlns:a16="http://schemas.microsoft.com/office/drawing/2014/main" id="{1CBB21AD-E01A-45D7-8DB0-6FDAA03E7FB7}"/>
              </a:ext>
            </a:extLst>
          </p:cNvPr>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57500" y="4445000"/>
            <a:ext cx="1651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50" name="Rectangle 26">
            <a:extLst>
              <a:ext uri="{FF2B5EF4-FFF2-40B4-BE49-F238E27FC236}">
                <a16:creationId xmlns:a16="http://schemas.microsoft.com/office/drawing/2014/main" id="{D4480233-3476-4D76-A9FC-9281EB4F5320}"/>
              </a:ext>
            </a:extLst>
          </p:cNvPr>
          <p:cNvSpPr>
            <a:spLocks/>
          </p:cNvSpPr>
          <p:nvPr/>
        </p:nvSpPr>
        <p:spPr bwMode="auto">
          <a:xfrm>
            <a:off x="6070600" y="1533525"/>
            <a:ext cx="27686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lnSpc>
                <a:spcPct val="95000"/>
              </a:lnSpc>
            </a:pPr>
            <a:r>
              <a:rPr lang="en-US" altLang="en-US" sz="1100">
                <a:sym typeface="Arial" panose="020B0604020202020204" pitchFamily="34" charset="0"/>
              </a:rPr>
              <a:t>Active Bundle Destination</a:t>
            </a:r>
          </a:p>
        </p:txBody>
      </p:sp>
      <p:pic>
        <p:nvPicPr>
          <p:cNvPr id="124951" name="Picture 27">
            <a:extLst>
              <a:ext uri="{FF2B5EF4-FFF2-40B4-BE49-F238E27FC236}">
                <a16:creationId xmlns:a16="http://schemas.microsoft.com/office/drawing/2014/main" id="{F38D5AEC-3827-4882-AE99-F81AE94596D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33900" y="5056188"/>
            <a:ext cx="1906588"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52" name="Rectangle 28">
            <a:extLst>
              <a:ext uri="{FF2B5EF4-FFF2-40B4-BE49-F238E27FC236}">
                <a16:creationId xmlns:a16="http://schemas.microsoft.com/office/drawing/2014/main" id="{47D09F7B-8699-4F4B-8804-B62C115BD8D6}"/>
              </a:ext>
            </a:extLst>
          </p:cNvPr>
          <p:cNvSpPr>
            <a:spLocks/>
          </p:cNvSpPr>
          <p:nvPr/>
        </p:nvSpPr>
        <p:spPr bwMode="auto">
          <a:xfrm>
            <a:off x="4567238" y="5294313"/>
            <a:ext cx="18415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lnSpc>
                <a:spcPct val="95000"/>
              </a:lnSpc>
            </a:pPr>
            <a:r>
              <a:rPr lang="en-US" altLang="en-US" sz="1600">
                <a:sym typeface="Arial" panose="020B0604020202020204" pitchFamily="34" charset="0"/>
              </a:rPr>
              <a:t>Trust Evaluation</a:t>
            </a:r>
          </a:p>
          <a:p>
            <a:pPr algn="ctr" eaLnBrk="1" hangingPunct="1">
              <a:lnSpc>
                <a:spcPct val="95000"/>
              </a:lnSpc>
            </a:pPr>
            <a:r>
              <a:rPr lang="en-US" altLang="en-US" sz="1600">
                <a:sym typeface="Arial" panose="020B0604020202020204" pitchFamily="34" charset="0"/>
              </a:rPr>
              <a:t>Agent (TEA)</a:t>
            </a:r>
          </a:p>
        </p:txBody>
      </p:sp>
      <p:pic>
        <p:nvPicPr>
          <p:cNvPr id="124953" name="Picture 29">
            <a:extLst>
              <a:ext uri="{FF2B5EF4-FFF2-40B4-BE49-F238E27FC236}">
                <a16:creationId xmlns:a16="http://schemas.microsoft.com/office/drawing/2014/main" id="{F1DF2074-8BB1-4018-BA6E-3368278A0BE2}"/>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16700" y="3573463"/>
            <a:ext cx="171450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54" name="Rectangle 30">
            <a:extLst>
              <a:ext uri="{FF2B5EF4-FFF2-40B4-BE49-F238E27FC236}">
                <a16:creationId xmlns:a16="http://schemas.microsoft.com/office/drawing/2014/main" id="{F5078618-34F3-4F47-9876-8C7C712A6F06}"/>
              </a:ext>
            </a:extLst>
          </p:cNvPr>
          <p:cNvSpPr>
            <a:spLocks/>
          </p:cNvSpPr>
          <p:nvPr/>
        </p:nvSpPr>
        <p:spPr bwMode="auto">
          <a:xfrm>
            <a:off x="6675438" y="3868738"/>
            <a:ext cx="1655762"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lnSpc>
                <a:spcPct val="95000"/>
              </a:lnSpc>
            </a:pPr>
            <a:r>
              <a:rPr lang="en-US" altLang="en-US" sz="1600">
                <a:sym typeface="Arial" panose="020B0604020202020204" pitchFamily="34" charset="0"/>
              </a:rPr>
              <a:t>Audit Services</a:t>
            </a:r>
          </a:p>
          <a:p>
            <a:pPr algn="ctr" eaLnBrk="1" hangingPunct="1">
              <a:lnSpc>
                <a:spcPct val="95000"/>
              </a:lnSpc>
            </a:pPr>
            <a:r>
              <a:rPr lang="en-US" altLang="en-US" sz="1600">
                <a:sym typeface="Arial" panose="020B0604020202020204" pitchFamily="34" charset="0"/>
              </a:rPr>
              <a:t>Agent (ASA)</a:t>
            </a:r>
          </a:p>
        </p:txBody>
      </p:sp>
      <p:pic>
        <p:nvPicPr>
          <p:cNvPr id="124955" name="Picture 31">
            <a:extLst>
              <a:ext uri="{FF2B5EF4-FFF2-40B4-BE49-F238E27FC236}">
                <a16:creationId xmlns:a16="http://schemas.microsoft.com/office/drawing/2014/main" id="{EBD15CB9-71B9-4AB9-A82B-02A0664CE725}"/>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29250" y="1428750"/>
            <a:ext cx="2457450" cy="135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56" name="Picture 32">
            <a:extLst>
              <a:ext uri="{FF2B5EF4-FFF2-40B4-BE49-F238E27FC236}">
                <a16:creationId xmlns:a16="http://schemas.microsoft.com/office/drawing/2014/main" id="{2605B85D-C849-4497-AA2A-35A429F3CF71}"/>
              </a:ext>
            </a:extLst>
          </p:cNvPr>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608638" y="1524000"/>
            <a:ext cx="26257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57" name="Rectangle 33">
            <a:extLst>
              <a:ext uri="{FF2B5EF4-FFF2-40B4-BE49-F238E27FC236}">
                <a16:creationId xmlns:a16="http://schemas.microsoft.com/office/drawing/2014/main" id="{C841E733-AB9D-41E1-B3D4-366E433AA959}"/>
              </a:ext>
            </a:extLst>
          </p:cNvPr>
          <p:cNvSpPr>
            <a:spLocks/>
          </p:cNvSpPr>
          <p:nvPr/>
        </p:nvSpPr>
        <p:spPr bwMode="auto">
          <a:xfrm>
            <a:off x="5562600" y="1533525"/>
            <a:ext cx="27686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lnSpc>
                <a:spcPct val="95000"/>
              </a:lnSpc>
            </a:pPr>
            <a:endParaRPr lang="en-US" altLang="en-US" sz="1600" b="1">
              <a:sym typeface="Arial" panose="020B0604020202020204" pitchFamily="34" charset="0"/>
            </a:endParaRPr>
          </a:p>
        </p:txBody>
      </p:sp>
      <p:pic>
        <p:nvPicPr>
          <p:cNvPr id="37" name="Picture 34">
            <a:extLst>
              <a:ext uri="{FF2B5EF4-FFF2-40B4-BE49-F238E27FC236}">
                <a16:creationId xmlns:a16="http://schemas.microsoft.com/office/drawing/2014/main" id="{80D7C66E-9F83-476C-9331-D41EAC5158CA}"/>
              </a:ext>
            </a:extLst>
          </p:cNvPr>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72138" y="1925638"/>
            <a:ext cx="1906587"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59" name="Rectangle 35">
            <a:extLst>
              <a:ext uri="{FF2B5EF4-FFF2-40B4-BE49-F238E27FC236}">
                <a16:creationId xmlns:a16="http://schemas.microsoft.com/office/drawing/2014/main" id="{B50C8E7D-72D9-405D-8F21-FD21EF1A96F0}"/>
              </a:ext>
            </a:extLst>
          </p:cNvPr>
          <p:cNvSpPr>
            <a:spLocks/>
          </p:cNvSpPr>
          <p:nvPr/>
        </p:nvSpPr>
        <p:spPr bwMode="auto">
          <a:xfrm>
            <a:off x="5754688" y="2128838"/>
            <a:ext cx="17907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lnSpc>
                <a:spcPct val="95000"/>
              </a:lnSpc>
            </a:pPr>
            <a:r>
              <a:rPr lang="en-US" altLang="en-US" sz="1600">
                <a:sym typeface="Arial" panose="020B0604020202020204" pitchFamily="34" charset="0"/>
              </a:rPr>
              <a:t>Active Bundle</a:t>
            </a:r>
          </a:p>
        </p:txBody>
      </p:sp>
      <p:pic>
        <p:nvPicPr>
          <p:cNvPr id="39" name="Picture 36">
            <a:extLst>
              <a:ext uri="{FF2B5EF4-FFF2-40B4-BE49-F238E27FC236}">
                <a16:creationId xmlns:a16="http://schemas.microsoft.com/office/drawing/2014/main" id="{312F8550-0A68-4C47-AA98-02A5942AF335}"/>
              </a:ext>
            </a:extLst>
          </p:cNvPr>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97500" y="4654550"/>
            <a:ext cx="46038"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61" name="Picture 37">
            <a:extLst>
              <a:ext uri="{FF2B5EF4-FFF2-40B4-BE49-F238E27FC236}">
                <a16:creationId xmlns:a16="http://schemas.microsoft.com/office/drawing/2014/main" id="{CD365FD8-60D9-403E-A7F7-7B09679ACAB7}"/>
              </a:ext>
            </a:extLst>
          </p:cNvPr>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559050" y="2562225"/>
            <a:ext cx="70485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62" name="Picture 40" descr="ebay-logo.jpg">
            <a:extLst>
              <a:ext uri="{FF2B5EF4-FFF2-40B4-BE49-F238E27FC236}">
                <a16:creationId xmlns:a16="http://schemas.microsoft.com/office/drawing/2014/main" id="{7A0411E3-D36C-4C43-8944-06AAC89E60A7}"/>
              </a:ext>
            </a:extLst>
          </p:cNvPr>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6399213" y="1492250"/>
            <a:ext cx="579437"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42">
            <a:extLst>
              <a:ext uri="{FF2B5EF4-FFF2-40B4-BE49-F238E27FC236}">
                <a16:creationId xmlns:a16="http://schemas.microsoft.com/office/drawing/2014/main" id="{122C71E5-2143-4B69-8953-7A9BFB209158}"/>
              </a:ext>
            </a:extLst>
          </p:cNvPr>
          <p:cNvSpPr txBox="1">
            <a:spLocks noChangeArrowheads="1"/>
          </p:cNvSpPr>
          <p:nvPr/>
        </p:nvSpPr>
        <p:spPr bwMode="auto">
          <a:xfrm>
            <a:off x="5672138" y="1143000"/>
            <a:ext cx="19065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a:t>AB information disclosure</a:t>
            </a:r>
          </a:p>
        </p:txBody>
      </p:sp>
      <p:sp>
        <p:nvSpPr>
          <p:cNvPr id="3" name="Slide Number Placeholder 2">
            <a:extLst>
              <a:ext uri="{FF2B5EF4-FFF2-40B4-BE49-F238E27FC236}">
                <a16:creationId xmlns:a16="http://schemas.microsoft.com/office/drawing/2014/main" id="{758E7B1C-BCC5-4C5C-B1DC-8638D9ABACCA}"/>
              </a:ext>
            </a:extLst>
          </p:cNvPr>
          <p:cNvSpPr>
            <a:spLocks noGrp="1"/>
          </p:cNvSpPr>
          <p:nvPr>
            <p:ph type="sldNum" sz="quarter" idx="12"/>
          </p:nvPr>
        </p:nvSpPr>
        <p:spPr/>
        <p:txBody>
          <a:bodyPr/>
          <a:lstStyle/>
          <a:p>
            <a:fld id="{C3802F7D-CE2A-4257-9499-27268CCBAA3C}" type="slidenum">
              <a:rPr lang="en-US" altLang="en-US" smtClean="0"/>
              <a:pPr/>
              <a:t>79</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DAA94-EDA8-4EBD-82F3-2ECE559B34BD}"/>
              </a:ext>
            </a:extLst>
          </p:cNvPr>
          <p:cNvSpPr>
            <a:spLocks noGrp="1"/>
          </p:cNvSpPr>
          <p:nvPr>
            <p:ph type="title"/>
          </p:nvPr>
        </p:nvSpPr>
        <p:spPr>
          <a:xfrm>
            <a:off x="628650" y="290175"/>
            <a:ext cx="7886700" cy="1325563"/>
          </a:xfrm>
        </p:spPr>
        <p:txBody>
          <a:bodyPr>
            <a:normAutofit/>
          </a:bodyPr>
          <a:lstStyle/>
          <a:p>
            <a:pPr eaLnBrk="1" hangingPunct="1"/>
            <a:r>
              <a:rPr lang="en-US" altLang="en-US" sz="4000">
                <a:solidFill>
                  <a:srgbClr val="1E1C11"/>
                </a:solidFill>
                <a:ea typeface="ＭＳ Ｐゴシック" panose="020B0600070205080204" pitchFamily="34" charset="-128"/>
              </a:rPr>
              <a:t>Taxonomy of Fear</a:t>
            </a:r>
          </a:p>
        </p:txBody>
      </p:sp>
      <p:sp>
        <p:nvSpPr>
          <p:cNvPr id="36867" name="Content Placeholder 2">
            <a:extLst>
              <a:ext uri="{FF2B5EF4-FFF2-40B4-BE49-F238E27FC236}">
                <a16:creationId xmlns:a16="http://schemas.microsoft.com/office/drawing/2014/main" id="{F76156B8-2AE4-4659-A3B0-5BDB34C42DC4}"/>
              </a:ext>
            </a:extLst>
          </p:cNvPr>
          <p:cNvSpPr>
            <a:spLocks noGrp="1"/>
          </p:cNvSpPr>
          <p:nvPr>
            <p:ph idx="1"/>
          </p:nvPr>
        </p:nvSpPr>
        <p:spPr>
          <a:xfrm>
            <a:off x="628650" y="1897062"/>
            <a:ext cx="7886700" cy="4351338"/>
          </a:xfrm>
        </p:spPr>
        <p:txBody>
          <a:bodyPr>
            <a:normAutofit/>
          </a:bodyPr>
          <a:lstStyle/>
          <a:p>
            <a:pPr eaLnBrk="1" hangingPunct="1">
              <a:lnSpc>
                <a:spcPct val="90000"/>
              </a:lnSpc>
            </a:pPr>
            <a:r>
              <a:rPr lang="en-US" altLang="en-US" sz="2800">
                <a:solidFill>
                  <a:srgbClr val="1E1C11"/>
                </a:solidFill>
                <a:ea typeface="ＭＳ Ｐゴシック" panose="020B0600070205080204" pitchFamily="34" charset="-128"/>
              </a:rPr>
              <a:t>Confidentiality</a:t>
            </a:r>
          </a:p>
          <a:p>
            <a:pPr lvl="1" eaLnBrk="1" hangingPunct="1">
              <a:lnSpc>
                <a:spcPct val="90000"/>
              </a:lnSpc>
            </a:pPr>
            <a:r>
              <a:rPr lang="en-US" altLang="en-US" sz="2400">
                <a:solidFill>
                  <a:srgbClr val="1E1C11"/>
                </a:solidFill>
                <a:ea typeface="ＭＳ Ｐゴシック" panose="020B0600070205080204" pitchFamily="34" charset="-128"/>
              </a:rPr>
              <a:t>Fear of loss of control over data</a:t>
            </a:r>
          </a:p>
          <a:p>
            <a:pPr lvl="2" eaLnBrk="1" hangingPunct="1">
              <a:lnSpc>
                <a:spcPct val="90000"/>
              </a:lnSpc>
            </a:pPr>
            <a:r>
              <a:rPr lang="en-US" altLang="en-US" sz="1800">
                <a:solidFill>
                  <a:srgbClr val="1E1C11"/>
                </a:solidFill>
                <a:ea typeface="ＭＳ Ｐゴシック" panose="020B0600070205080204" pitchFamily="34" charset="-128"/>
              </a:rPr>
              <a:t>Will the sensitive data stored on a cloud remain confidential? </a:t>
            </a:r>
          </a:p>
          <a:p>
            <a:pPr lvl="2" eaLnBrk="1" hangingPunct="1">
              <a:lnSpc>
                <a:spcPct val="90000"/>
              </a:lnSpc>
            </a:pPr>
            <a:r>
              <a:rPr lang="en-US" altLang="en-US" sz="1800">
                <a:solidFill>
                  <a:srgbClr val="1E1C11"/>
                </a:solidFill>
                <a:ea typeface="ＭＳ Ｐゴシック" panose="020B0600070205080204" pitchFamily="34" charset="-128"/>
              </a:rPr>
              <a:t>Will cloud compromises leak confidential client data </a:t>
            </a:r>
          </a:p>
          <a:p>
            <a:pPr lvl="1" eaLnBrk="1" hangingPunct="1">
              <a:lnSpc>
                <a:spcPct val="90000"/>
              </a:lnSpc>
            </a:pPr>
            <a:r>
              <a:rPr lang="en-US" altLang="en-US" sz="2400">
                <a:solidFill>
                  <a:srgbClr val="1E1C11"/>
                </a:solidFill>
                <a:ea typeface="ＭＳ Ｐゴシック" panose="020B0600070205080204" pitchFamily="34" charset="-128"/>
              </a:rPr>
              <a:t>Will the cloud provider itself be honest and won’t peek into the data?</a:t>
            </a:r>
          </a:p>
          <a:p>
            <a:pPr eaLnBrk="1" hangingPunct="1">
              <a:lnSpc>
                <a:spcPct val="90000"/>
              </a:lnSpc>
            </a:pPr>
            <a:r>
              <a:rPr lang="en-US" altLang="en-US" sz="2800">
                <a:solidFill>
                  <a:srgbClr val="1E1C11"/>
                </a:solidFill>
                <a:ea typeface="ＭＳ Ｐゴシック" panose="020B0600070205080204" pitchFamily="34" charset="-128"/>
              </a:rPr>
              <a:t>Integrity</a:t>
            </a:r>
          </a:p>
          <a:p>
            <a:pPr lvl="1" eaLnBrk="1" hangingPunct="1">
              <a:lnSpc>
                <a:spcPct val="90000"/>
              </a:lnSpc>
            </a:pPr>
            <a:r>
              <a:rPr lang="en-US" altLang="en-US" sz="2400">
                <a:solidFill>
                  <a:srgbClr val="1E1C11"/>
                </a:solidFill>
                <a:ea typeface="ＭＳ Ｐゴシック" panose="020B0600070205080204" pitchFamily="34" charset="-128"/>
              </a:rPr>
              <a:t>How do I know that the cloud provider is doing the computations correctly?</a:t>
            </a:r>
          </a:p>
          <a:p>
            <a:pPr lvl="1" eaLnBrk="1" hangingPunct="1">
              <a:lnSpc>
                <a:spcPct val="90000"/>
              </a:lnSpc>
            </a:pPr>
            <a:r>
              <a:rPr lang="en-US" altLang="en-US" sz="2400">
                <a:solidFill>
                  <a:srgbClr val="1E1C11"/>
                </a:solidFill>
                <a:ea typeface="ＭＳ Ｐゴシック" panose="020B0600070205080204" pitchFamily="34" charset="-128"/>
              </a:rPr>
              <a:t>How do I ensure that the cloud provider really stored my data without tampering with it?</a:t>
            </a:r>
          </a:p>
          <a:p>
            <a:pPr lvl="1" eaLnBrk="1" hangingPunct="1">
              <a:lnSpc>
                <a:spcPct val="90000"/>
              </a:lnSpc>
            </a:pPr>
            <a:endParaRPr lang="en-US" altLang="en-US" sz="2400">
              <a:solidFill>
                <a:srgbClr val="1E1C11"/>
              </a:solidFill>
              <a:ea typeface="ＭＳ Ｐゴシック" panose="020B0600070205080204" pitchFamily="34" charset="-128"/>
            </a:endParaRPr>
          </a:p>
        </p:txBody>
      </p:sp>
      <p:sp>
        <p:nvSpPr>
          <p:cNvPr id="36868" name="Slide Number Placeholder 5">
            <a:extLst>
              <a:ext uri="{FF2B5EF4-FFF2-40B4-BE49-F238E27FC236}">
                <a16:creationId xmlns:a16="http://schemas.microsoft.com/office/drawing/2014/main" id="{27439126-8166-41BD-BFC0-D7C1F16C277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467CAFA9-B4B5-449E-A62C-147CCED112AE}" type="slidenum">
              <a:rPr lang="en-US" altLang="en-US" sz="1200">
                <a:solidFill>
                  <a:srgbClr val="898989"/>
                </a:solidFill>
                <a:latin typeface="Calibri" panose="020F0502020204030204" pitchFamily="34" charset="0"/>
              </a:rPr>
              <a:pPr eaLnBrk="1" hangingPunct="1"/>
              <a:t>8</a:t>
            </a:fld>
            <a:endParaRPr lang="en-US" altLang="en-US" sz="1200">
              <a:solidFill>
                <a:srgbClr val="898989"/>
              </a:solidFill>
              <a:latin typeface="Calibri" panose="020F0502020204030204"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a:extLst>
              <a:ext uri="{FF2B5EF4-FFF2-40B4-BE49-F238E27FC236}">
                <a16:creationId xmlns:a16="http://schemas.microsoft.com/office/drawing/2014/main" id="{A5845779-11A1-4CFD-A35A-8C867AA51F11}"/>
              </a:ext>
            </a:extLst>
          </p:cNvPr>
          <p:cNvSpPr>
            <a:spLocks/>
          </p:cNvSpPr>
          <p:nvPr/>
        </p:nvSpPr>
        <p:spPr bwMode="auto">
          <a:xfrm>
            <a:off x="685800" y="2039938"/>
            <a:ext cx="7867650" cy="3687762"/>
          </a:xfrm>
          <a:custGeom>
            <a:avLst/>
            <a:gdLst>
              <a:gd name="T0" fmla="*/ 155658541 w 43200"/>
              <a:gd name="T1" fmla="*/ 190755977 h 43200"/>
              <a:gd name="T2" fmla="*/ 71643513 w 43200"/>
              <a:gd name="T3" fmla="*/ 184948093 h 43200"/>
              <a:gd name="T4" fmla="*/ 229789652 w 43200"/>
              <a:gd name="T5" fmla="*/ 254314555 h 43200"/>
              <a:gd name="T6" fmla="*/ 193039167 w 43200"/>
              <a:gd name="T7" fmla="*/ 257090962 h 43200"/>
              <a:gd name="T8" fmla="*/ 546546523 w 43200"/>
              <a:gd name="T9" fmla="*/ 284855029 h 43200"/>
              <a:gd name="T10" fmla="*/ 524389982 w 43200"/>
              <a:gd name="T11" fmla="*/ 272175445 h 43200"/>
              <a:gd name="T12" fmla="*/ 956141117 w 43200"/>
              <a:gd name="T13" fmla="*/ 253236056 h 43200"/>
              <a:gd name="T14" fmla="*/ 947285275 w 43200"/>
              <a:gd name="T15" fmla="*/ 267147284 h 43200"/>
              <a:gd name="T16" fmla="*/ 1131999303 w 43200"/>
              <a:gd name="T17" fmla="*/ 167269458 h 43200"/>
              <a:gd name="T18" fmla="*/ 1239829271 w 43200"/>
              <a:gd name="T19" fmla="*/ 219270658 h 43200"/>
              <a:gd name="T20" fmla="*/ 1386366620 w 43200"/>
              <a:gd name="T21" fmla="*/ 111887041 h 43200"/>
              <a:gd name="T22" fmla="*/ 1338338988 w 43200"/>
              <a:gd name="T23" fmla="*/ 131387448 h 43200"/>
              <a:gd name="T24" fmla="*/ 1271139968 w 43200"/>
              <a:gd name="T25" fmla="*/ 39540150 h 43200"/>
              <a:gd name="T26" fmla="*/ 1273660895 w 43200"/>
              <a:gd name="T27" fmla="*/ 48751104 h 43200"/>
              <a:gd name="T28" fmla="*/ 964466438 w 43200"/>
              <a:gd name="T29" fmla="*/ 28798860 h 43200"/>
              <a:gd name="T30" fmla="*/ 989077249 w 43200"/>
              <a:gd name="T31" fmla="*/ 17051972 h 43200"/>
              <a:gd name="T32" fmla="*/ 734378289 w 43200"/>
              <a:gd name="T33" fmla="*/ 34395381 h 43200"/>
              <a:gd name="T34" fmla="*/ 746285577 w 43200"/>
              <a:gd name="T35" fmla="*/ 24266242 h 43200"/>
              <a:gd name="T36" fmla="*/ 464355441 w 43200"/>
              <a:gd name="T37" fmla="*/ 37834902 h 43200"/>
              <a:gd name="T38" fmla="*/ 507474170 w 43200"/>
              <a:gd name="T39" fmla="*/ 47658007 h 43200"/>
              <a:gd name="T40" fmla="*/ 136885454 w 43200"/>
              <a:gd name="T41" fmla="*/ 115056979 h 43200"/>
              <a:gd name="T42" fmla="*/ 129356186 w 43200"/>
              <a:gd name="T43" fmla="*/ 104716478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blurRad="40000" dist="23000" dir="5400000" rotWithShape="0">
              <a:srgbClr val="808080">
                <a:alpha val="34998"/>
              </a:srgbClr>
            </a:outerShdw>
          </a:effectLst>
        </p:spPr>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 name="Title 1">
            <a:extLst>
              <a:ext uri="{FF2B5EF4-FFF2-40B4-BE49-F238E27FC236}">
                <a16:creationId xmlns:a16="http://schemas.microsoft.com/office/drawing/2014/main" id="{21C674F6-7137-4F67-BD90-BA1987A274C4}"/>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Proposed IDM:</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Predicate over Encrypted Data</a:t>
            </a:r>
          </a:p>
        </p:txBody>
      </p:sp>
      <p:pic>
        <p:nvPicPr>
          <p:cNvPr id="125956" name="Picture 4" descr="ebay-logo.jpg">
            <a:extLst>
              <a:ext uri="{FF2B5EF4-FFF2-40B4-BE49-F238E27FC236}">
                <a16:creationId xmlns:a16="http://schemas.microsoft.com/office/drawing/2014/main" id="{57AFD042-041B-43DA-A618-D996D94F0B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3170238"/>
            <a:ext cx="579438"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57" name="TextBox 19">
            <a:extLst>
              <a:ext uri="{FF2B5EF4-FFF2-40B4-BE49-F238E27FC236}">
                <a16:creationId xmlns:a16="http://schemas.microsoft.com/office/drawing/2014/main" id="{BA50A45D-7DB0-47F4-9666-FAF9845E07EC}"/>
              </a:ext>
            </a:extLst>
          </p:cNvPr>
          <p:cNvSpPr txBox="1">
            <a:spLocks noChangeArrowheads="1"/>
          </p:cNvSpPr>
          <p:nvPr/>
        </p:nvSpPr>
        <p:spPr bwMode="auto">
          <a:xfrm>
            <a:off x="381000" y="1417638"/>
            <a:ext cx="855345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730250" indent="-457200"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lvl="1" eaLnBrk="1" hangingPunct="1">
              <a:spcBef>
                <a:spcPts val="550"/>
              </a:spcBef>
              <a:buClr>
                <a:srgbClr val="3891A7"/>
              </a:buClr>
              <a:buFont typeface="Arial" panose="020B0604020202020204" pitchFamily="34" charset="0"/>
              <a:buChar char="•"/>
            </a:pPr>
            <a:r>
              <a:rPr lang="en-US" altLang="en-US" sz="2000">
                <a:latin typeface="Comic Sans MS" panose="030F0702030302020204" pitchFamily="66" charset="0"/>
                <a:ea typeface="ＭＳ Ｐゴシック" panose="020B0600070205080204" pitchFamily="34" charset="-128"/>
              </a:rPr>
              <a:t>Verification without disclosing unencrypted identity data.</a:t>
            </a:r>
          </a:p>
          <a:p>
            <a:pPr eaLnBrk="1" hangingPunct="1"/>
            <a:endParaRPr lang="en-US" altLang="en-US" sz="2200"/>
          </a:p>
        </p:txBody>
      </p:sp>
      <p:sp>
        <p:nvSpPr>
          <p:cNvPr id="125958" name="TextBox 20">
            <a:extLst>
              <a:ext uri="{FF2B5EF4-FFF2-40B4-BE49-F238E27FC236}">
                <a16:creationId xmlns:a16="http://schemas.microsoft.com/office/drawing/2014/main" id="{686821D1-DAE2-4E90-8D4C-E5DB68EF49BF}"/>
              </a:ext>
            </a:extLst>
          </p:cNvPr>
          <p:cNvSpPr txBox="1">
            <a:spLocks noChangeArrowheads="1"/>
          </p:cNvSpPr>
          <p:nvPr/>
        </p:nvSpPr>
        <p:spPr bwMode="auto">
          <a:xfrm>
            <a:off x="1646238" y="3605213"/>
            <a:ext cx="193516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1200">
                <a:latin typeface="Comic Sans MS" panose="030F0702030302020204" pitchFamily="66" charset="0"/>
              </a:rPr>
              <a:t>E-mail</a:t>
            </a:r>
          </a:p>
          <a:p>
            <a:pPr eaLnBrk="1" hangingPunct="1">
              <a:buFont typeface="Arial" panose="020B0604020202020204" pitchFamily="34" charset="0"/>
              <a:buChar char="•"/>
            </a:pPr>
            <a:r>
              <a:rPr lang="en-US" altLang="en-US" sz="1200">
                <a:latin typeface="Comic Sans MS" panose="030F0702030302020204" pitchFamily="66" charset="0"/>
              </a:rPr>
              <a:t>Password</a:t>
            </a:r>
          </a:p>
          <a:p>
            <a:pPr eaLnBrk="1" hangingPunct="1">
              <a:buFont typeface="Arial" panose="020B0604020202020204" pitchFamily="34" charset="0"/>
              <a:buChar char="•"/>
            </a:pPr>
            <a:r>
              <a:rPr lang="en-US" altLang="en-US" sz="1200">
                <a:solidFill>
                  <a:srgbClr val="FF0000"/>
                </a:solidFill>
                <a:latin typeface="Comic Sans MS" panose="030F0702030302020204" pitchFamily="66" charset="0"/>
              </a:rPr>
              <a:t>E(Name)</a:t>
            </a:r>
          </a:p>
          <a:p>
            <a:pPr eaLnBrk="1" hangingPunct="1">
              <a:buFont typeface="Arial" panose="020B0604020202020204" pitchFamily="34" charset="0"/>
              <a:buChar char="•"/>
            </a:pPr>
            <a:r>
              <a:rPr lang="en-US" altLang="en-US" sz="1200">
                <a:solidFill>
                  <a:srgbClr val="FF0000"/>
                </a:solidFill>
                <a:latin typeface="Comic Sans MS" panose="030F0702030302020204" pitchFamily="66" charset="0"/>
              </a:rPr>
              <a:t>E(Shipping Address)</a:t>
            </a:r>
          </a:p>
          <a:p>
            <a:pPr eaLnBrk="1" hangingPunct="1">
              <a:buFont typeface="Arial" panose="020B0604020202020204" pitchFamily="34" charset="0"/>
              <a:buChar char="•"/>
            </a:pPr>
            <a:r>
              <a:rPr lang="en-US" altLang="en-US" sz="1200">
                <a:solidFill>
                  <a:srgbClr val="FF0000"/>
                </a:solidFill>
                <a:latin typeface="Comic Sans MS" panose="030F0702030302020204" pitchFamily="66" charset="0"/>
              </a:rPr>
              <a:t>E(Billing Address)</a:t>
            </a:r>
          </a:p>
          <a:p>
            <a:pPr eaLnBrk="1" hangingPunct="1">
              <a:buFont typeface="Arial" panose="020B0604020202020204" pitchFamily="34" charset="0"/>
              <a:buChar char="•"/>
            </a:pPr>
            <a:r>
              <a:rPr lang="en-US" altLang="en-US" sz="1200">
                <a:solidFill>
                  <a:srgbClr val="FF0000"/>
                </a:solidFill>
                <a:latin typeface="Comic Sans MS" panose="030F0702030302020204" pitchFamily="66" charset="0"/>
              </a:rPr>
              <a:t>E(Credit Card)</a:t>
            </a:r>
          </a:p>
        </p:txBody>
      </p:sp>
      <p:pic>
        <p:nvPicPr>
          <p:cNvPr id="125959" name="Picture 22" descr="american-express-logo.jpeg">
            <a:extLst>
              <a:ext uri="{FF2B5EF4-FFF2-40B4-BE49-F238E27FC236}">
                <a16:creationId xmlns:a16="http://schemas.microsoft.com/office/drawing/2014/main" id="{CA4208C7-A7FB-4430-BE6A-A65EE4D31AA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16588" y="3170238"/>
            <a:ext cx="531812"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60" name="TextBox 23">
            <a:extLst>
              <a:ext uri="{FF2B5EF4-FFF2-40B4-BE49-F238E27FC236}">
                <a16:creationId xmlns:a16="http://schemas.microsoft.com/office/drawing/2014/main" id="{908E8748-55C5-4D24-AC36-3AB158F119C8}"/>
              </a:ext>
            </a:extLst>
          </p:cNvPr>
          <p:cNvSpPr txBox="1">
            <a:spLocks noChangeArrowheads="1"/>
          </p:cNvSpPr>
          <p:nvPr/>
        </p:nvSpPr>
        <p:spPr bwMode="auto">
          <a:xfrm>
            <a:off x="5410200" y="3702050"/>
            <a:ext cx="1676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1200">
                <a:solidFill>
                  <a:srgbClr val="FF0000"/>
                </a:solidFill>
                <a:latin typeface="Comic Sans MS" panose="030F0702030302020204" pitchFamily="66" charset="0"/>
              </a:rPr>
              <a:t>E(Name)</a:t>
            </a:r>
          </a:p>
          <a:p>
            <a:pPr eaLnBrk="1" hangingPunct="1">
              <a:buFont typeface="Arial" panose="020B0604020202020204" pitchFamily="34" charset="0"/>
              <a:buChar char="•"/>
            </a:pPr>
            <a:r>
              <a:rPr lang="en-US" altLang="en-US" sz="1200">
                <a:solidFill>
                  <a:srgbClr val="FF0000"/>
                </a:solidFill>
                <a:latin typeface="Comic Sans MS" panose="030F0702030302020204" pitchFamily="66" charset="0"/>
              </a:rPr>
              <a:t>E(Billing Address)</a:t>
            </a:r>
          </a:p>
          <a:p>
            <a:pPr eaLnBrk="1" hangingPunct="1">
              <a:buFont typeface="Arial" panose="020B0604020202020204" pitchFamily="34" charset="0"/>
              <a:buChar char="•"/>
            </a:pPr>
            <a:r>
              <a:rPr lang="en-US" altLang="en-US" sz="1200">
                <a:solidFill>
                  <a:srgbClr val="FF0000"/>
                </a:solidFill>
                <a:latin typeface="Comic Sans MS" panose="030F0702030302020204" pitchFamily="66" charset="0"/>
              </a:rPr>
              <a:t>E(Credit Card)</a:t>
            </a:r>
          </a:p>
        </p:txBody>
      </p:sp>
      <p:cxnSp>
        <p:nvCxnSpPr>
          <p:cNvPr id="25" name="Straight Arrow Connector 24">
            <a:extLst>
              <a:ext uri="{FF2B5EF4-FFF2-40B4-BE49-F238E27FC236}">
                <a16:creationId xmlns:a16="http://schemas.microsoft.com/office/drawing/2014/main" id="{FB1B1667-E582-4912-9731-BCE95083DE3F}"/>
              </a:ext>
            </a:extLst>
          </p:cNvPr>
          <p:cNvCxnSpPr>
            <a:cxnSpLocks noChangeShapeType="1"/>
          </p:cNvCxnSpPr>
          <p:nvPr/>
        </p:nvCxnSpPr>
        <p:spPr bwMode="auto">
          <a:xfrm>
            <a:off x="2484438" y="3411538"/>
            <a:ext cx="3232150" cy="2540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25962" name="TextBox 67">
            <a:extLst>
              <a:ext uri="{FF2B5EF4-FFF2-40B4-BE49-F238E27FC236}">
                <a16:creationId xmlns:a16="http://schemas.microsoft.com/office/drawing/2014/main" id="{0A7637AC-44F8-43F9-A382-F48844407B62}"/>
              </a:ext>
            </a:extLst>
          </p:cNvPr>
          <p:cNvSpPr txBox="1">
            <a:spLocks noChangeArrowheads="1"/>
          </p:cNvSpPr>
          <p:nvPr/>
        </p:nvSpPr>
        <p:spPr bwMode="auto">
          <a:xfrm>
            <a:off x="3200400" y="3170238"/>
            <a:ext cx="17907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a:latin typeface="Comic Sans MS" panose="030F0702030302020204" pitchFamily="66" charset="0"/>
              </a:rPr>
              <a:t>Predicate Request*</a:t>
            </a:r>
          </a:p>
        </p:txBody>
      </p:sp>
      <p:sp>
        <p:nvSpPr>
          <p:cNvPr id="125963" name="TextBox 12">
            <a:extLst>
              <a:ext uri="{FF2B5EF4-FFF2-40B4-BE49-F238E27FC236}">
                <a16:creationId xmlns:a16="http://schemas.microsoft.com/office/drawing/2014/main" id="{C0980C86-52C3-42A6-9066-C31B466DEC3B}"/>
              </a:ext>
            </a:extLst>
          </p:cNvPr>
          <p:cNvSpPr txBox="1">
            <a:spLocks noChangeArrowheads="1"/>
          </p:cNvSpPr>
          <p:nvPr/>
        </p:nvSpPr>
        <p:spPr bwMode="auto">
          <a:xfrm>
            <a:off x="685800" y="5734050"/>
            <a:ext cx="5562600"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730250" indent="-457200"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lvl="1" eaLnBrk="1" hangingPunct="1">
              <a:spcBef>
                <a:spcPts val="550"/>
              </a:spcBef>
              <a:buClr>
                <a:srgbClr val="3891A7"/>
              </a:buClr>
            </a:pPr>
            <a:r>
              <a:rPr lang="en-US" altLang="en-US" sz="2200">
                <a:latin typeface="Comic Sans MS" panose="030F0702030302020204" pitchFamily="66" charset="0"/>
                <a:ea typeface="ＭＳ Ｐゴシック" panose="020B0600070205080204" pitchFamily="34" charset="-128"/>
              </a:rPr>
              <a:t>*Age Verification Request</a:t>
            </a:r>
          </a:p>
          <a:p>
            <a:pPr lvl="1" eaLnBrk="1" hangingPunct="1">
              <a:spcBef>
                <a:spcPts val="550"/>
              </a:spcBef>
              <a:buClr>
                <a:srgbClr val="3891A7"/>
              </a:buClr>
            </a:pPr>
            <a:r>
              <a:rPr lang="en-US" altLang="en-US" sz="2200">
                <a:latin typeface="Comic Sans MS" panose="030F0702030302020204" pitchFamily="66" charset="0"/>
                <a:ea typeface="ＭＳ Ｐゴシック" panose="020B0600070205080204" pitchFamily="34" charset="-128"/>
              </a:rPr>
              <a:t>*Credit Card Verification Request</a:t>
            </a:r>
          </a:p>
          <a:p>
            <a:pPr eaLnBrk="1" hangingPunct="1"/>
            <a:endParaRPr lang="en-US" altLang="en-US" sz="1800">
              <a:latin typeface="Comic Sans MS" panose="030F0702030302020204" pitchFamily="66" charset="0"/>
            </a:endParaRPr>
          </a:p>
        </p:txBody>
      </p:sp>
      <p:sp>
        <p:nvSpPr>
          <p:cNvPr id="3" name="Slide Number Placeholder 2">
            <a:extLst>
              <a:ext uri="{FF2B5EF4-FFF2-40B4-BE49-F238E27FC236}">
                <a16:creationId xmlns:a16="http://schemas.microsoft.com/office/drawing/2014/main" id="{D313ADEB-B192-4C8E-96C0-A23809BE7253}"/>
              </a:ext>
            </a:extLst>
          </p:cNvPr>
          <p:cNvSpPr>
            <a:spLocks noGrp="1"/>
          </p:cNvSpPr>
          <p:nvPr>
            <p:ph type="sldNum" sz="quarter" idx="12"/>
          </p:nvPr>
        </p:nvSpPr>
        <p:spPr/>
        <p:txBody>
          <a:bodyPr/>
          <a:lstStyle/>
          <a:p>
            <a:fld id="{C3802F7D-CE2A-4257-9499-27268CCBAA3C}" type="slidenum">
              <a:rPr lang="en-US" altLang="en-US" smtClean="0"/>
              <a:pPr/>
              <a:t>80</a:t>
            </a:fld>
            <a:endParaRPr lang="en-US"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a:extLst>
              <a:ext uri="{FF2B5EF4-FFF2-40B4-BE49-F238E27FC236}">
                <a16:creationId xmlns:a16="http://schemas.microsoft.com/office/drawing/2014/main" id="{2EDCE364-7E0F-4341-925F-392B68DF230B}"/>
              </a:ext>
            </a:extLst>
          </p:cNvPr>
          <p:cNvSpPr>
            <a:spLocks/>
          </p:cNvSpPr>
          <p:nvPr/>
        </p:nvSpPr>
        <p:spPr bwMode="auto">
          <a:xfrm>
            <a:off x="1392238" y="2500313"/>
            <a:ext cx="6267450" cy="3686175"/>
          </a:xfrm>
          <a:custGeom>
            <a:avLst/>
            <a:gdLst>
              <a:gd name="T0" fmla="*/ 98779074 w 43200"/>
              <a:gd name="T1" fmla="*/ 190591801 h 43200"/>
              <a:gd name="T2" fmla="*/ 45464111 w 43200"/>
              <a:gd name="T3" fmla="*/ 184788977 h 43200"/>
              <a:gd name="T4" fmla="*/ 145821654 w 43200"/>
              <a:gd name="T5" fmla="*/ 254095722 h 43200"/>
              <a:gd name="T6" fmla="*/ 122500357 w 43200"/>
              <a:gd name="T7" fmla="*/ 256869740 h 43200"/>
              <a:gd name="T8" fmla="*/ 346831688 w 43200"/>
              <a:gd name="T9" fmla="*/ 284609913 h 43200"/>
              <a:gd name="T10" fmla="*/ 332771563 w 43200"/>
              <a:gd name="T11" fmla="*/ 271941161 h 43200"/>
              <a:gd name="T12" fmla="*/ 606755461 w 43200"/>
              <a:gd name="T13" fmla="*/ 253018199 h 43200"/>
              <a:gd name="T14" fmla="*/ 601135648 w 43200"/>
              <a:gd name="T15" fmla="*/ 266917382 h 43200"/>
              <a:gd name="T16" fmla="*/ 718352922 w 43200"/>
              <a:gd name="T17" fmla="*/ 167125543 h 43200"/>
              <a:gd name="T18" fmla="*/ 786780419 w 43200"/>
              <a:gd name="T19" fmla="*/ 219081923 h 43200"/>
              <a:gd name="T20" fmla="*/ 879771242 w 43200"/>
              <a:gd name="T21" fmla="*/ 111790766 h 43200"/>
              <a:gd name="T22" fmla="*/ 849293445 w 43200"/>
              <a:gd name="T23" fmla="*/ 131274419 h 43200"/>
              <a:gd name="T24" fmla="*/ 806649976 w 43200"/>
              <a:gd name="T25" fmla="*/ 39506069 h 43200"/>
              <a:gd name="T26" fmla="*/ 808249627 w 43200"/>
              <a:gd name="T27" fmla="*/ 48709134 h 43200"/>
              <a:gd name="T28" fmla="*/ 612038545 w 43200"/>
              <a:gd name="T29" fmla="*/ 28774094 h 43200"/>
              <a:gd name="T30" fmla="*/ 627656247 w 43200"/>
              <a:gd name="T31" fmla="*/ 17037296 h 43200"/>
              <a:gd name="T32" fmla="*/ 466027416 w 43200"/>
              <a:gd name="T33" fmla="*/ 34365817 h 43200"/>
              <a:gd name="T34" fmla="*/ 473583755 w 43200"/>
              <a:gd name="T35" fmla="*/ 24245389 h 43200"/>
              <a:gd name="T36" fmla="*/ 294674317 w 43200"/>
              <a:gd name="T37" fmla="*/ 37802407 h 43200"/>
              <a:gd name="T38" fmla="*/ 322036959 w 43200"/>
              <a:gd name="T39" fmla="*/ 47617019 h 43200"/>
              <a:gd name="T40" fmla="*/ 86865841 w 43200"/>
              <a:gd name="T41" fmla="*/ 114957975 h 43200"/>
              <a:gd name="T42" fmla="*/ 82087781 w 43200"/>
              <a:gd name="T43" fmla="*/ 104626360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blurRad="40000" dist="23000" dir="5400000" rotWithShape="0">
              <a:srgbClr val="808080">
                <a:alpha val="34998"/>
              </a:srgbClr>
            </a:outerShdw>
          </a:effectLst>
        </p:spPr>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 name="Title 1">
            <a:extLst>
              <a:ext uri="{FF2B5EF4-FFF2-40B4-BE49-F238E27FC236}">
                <a16:creationId xmlns:a16="http://schemas.microsoft.com/office/drawing/2014/main" id="{E1605818-FA5B-45E5-9850-99085618A1C8}"/>
              </a:ext>
            </a:extLst>
          </p:cNvPr>
          <p:cNvSpPr>
            <a:spLocks noGrp="1"/>
          </p:cNvSpPr>
          <p:nvPr>
            <p:ph type="title"/>
          </p:nvPr>
        </p:nvSpPr>
        <p:spPr>
          <a:xfrm>
            <a:off x="628650" y="-106363"/>
            <a:ext cx="7886700" cy="1325563"/>
          </a:xfrm>
        </p:spPr>
        <p:txBody>
          <a:bodyPr/>
          <a:lstStyle/>
          <a:p>
            <a:r>
              <a:rPr lang="en-US" altLang="en-US">
                <a:solidFill>
                  <a:srgbClr val="1E1C11"/>
                </a:solidFill>
                <a:ea typeface="ＭＳ Ｐゴシック" panose="020B0600070205080204" pitchFamily="34" charset="-128"/>
              </a:rPr>
              <a:t>Proposed IDM:</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Multi-Party Computing</a:t>
            </a:r>
          </a:p>
        </p:txBody>
      </p:sp>
      <p:sp>
        <p:nvSpPr>
          <p:cNvPr id="126980" name="TextBox 19">
            <a:extLst>
              <a:ext uri="{FF2B5EF4-FFF2-40B4-BE49-F238E27FC236}">
                <a16:creationId xmlns:a16="http://schemas.microsoft.com/office/drawing/2014/main" id="{B1FFDB75-10F5-4489-9586-6BF1E617182B}"/>
              </a:ext>
            </a:extLst>
          </p:cNvPr>
          <p:cNvSpPr txBox="1">
            <a:spLocks noChangeArrowheads="1"/>
          </p:cNvSpPr>
          <p:nvPr/>
        </p:nvSpPr>
        <p:spPr bwMode="auto">
          <a:xfrm>
            <a:off x="304800" y="1198563"/>
            <a:ext cx="8629650" cy="237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730250" indent="-457200" eaLnBrk="0" hangingPunct="0">
              <a:defRPr sz="2400">
                <a:solidFill>
                  <a:schemeClr val="tx1"/>
                </a:solidFill>
                <a:latin typeface="Arial" panose="020B0604020202020204" pitchFamily="34" charset="0"/>
                <a:cs typeface="Arial" panose="020B0604020202020204" pitchFamily="34" charset="0"/>
              </a:defRPr>
            </a:lvl2pPr>
            <a:lvl3pPr marL="1187450" indent="-457200"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lvl="1" eaLnBrk="1" hangingPunct="1">
              <a:spcBef>
                <a:spcPts val="550"/>
              </a:spcBef>
              <a:buClr>
                <a:srgbClr val="3891A7"/>
              </a:buClr>
              <a:buFont typeface="Arial" panose="020B0604020202020204" pitchFamily="34" charset="0"/>
              <a:buChar char="•"/>
            </a:pPr>
            <a:r>
              <a:rPr lang="en-US" altLang="en-US" sz="2000">
                <a:latin typeface="Comic Sans MS" panose="030F0702030302020204" pitchFamily="66" charset="0"/>
                <a:ea typeface="ＭＳ Ｐゴシック" panose="020B0600070205080204" pitchFamily="34" charset="-128"/>
              </a:rPr>
              <a:t>To become independent of a trusted third party</a:t>
            </a:r>
          </a:p>
          <a:p>
            <a:pPr lvl="2" eaLnBrk="1" hangingPunct="1">
              <a:spcBef>
                <a:spcPts val="550"/>
              </a:spcBef>
              <a:buClr>
                <a:srgbClr val="3891A7"/>
              </a:buClr>
              <a:buFont typeface="Arial" panose="020B0604020202020204" pitchFamily="34" charset="0"/>
              <a:buChar char="•"/>
            </a:pPr>
            <a:r>
              <a:rPr lang="en-US" altLang="en-US" sz="2000">
                <a:latin typeface="Comic Sans MS" panose="030F0702030302020204" pitchFamily="66" charset="0"/>
                <a:ea typeface="ＭＳ Ｐゴシック" panose="020B0600070205080204" pitchFamily="34" charset="-128"/>
              </a:rPr>
              <a:t>Multiple Services hold shares of the secret key</a:t>
            </a:r>
          </a:p>
          <a:p>
            <a:pPr lvl="2" eaLnBrk="1" hangingPunct="1">
              <a:spcBef>
                <a:spcPts val="550"/>
              </a:spcBef>
              <a:buClr>
                <a:srgbClr val="3891A7"/>
              </a:buClr>
              <a:buFont typeface="Arial" panose="020B0604020202020204" pitchFamily="34" charset="0"/>
              <a:buChar char="•"/>
            </a:pPr>
            <a:r>
              <a:rPr lang="en-US" altLang="en-US" sz="2000">
                <a:latin typeface="Comic Sans MS" panose="030F0702030302020204" pitchFamily="66" charset="0"/>
                <a:ea typeface="ＭＳ Ｐゴシック" panose="020B0600070205080204" pitchFamily="34" charset="-128"/>
              </a:rPr>
              <a:t>Minimize the risk</a:t>
            </a:r>
          </a:p>
          <a:p>
            <a:pPr lvl="2" eaLnBrk="1" hangingPunct="1">
              <a:spcBef>
                <a:spcPts val="550"/>
              </a:spcBef>
              <a:buClr>
                <a:srgbClr val="3891A7"/>
              </a:buClr>
              <a:buFont typeface="Arial" panose="020B0604020202020204" pitchFamily="34" charset="0"/>
              <a:buChar char="•"/>
            </a:pPr>
            <a:endParaRPr lang="en-US" altLang="en-US" sz="2200">
              <a:ea typeface="ＭＳ Ｐゴシック" panose="020B0600070205080204" pitchFamily="34" charset="-128"/>
            </a:endParaRPr>
          </a:p>
          <a:p>
            <a:pPr lvl="1" eaLnBrk="1" hangingPunct="1">
              <a:spcBef>
                <a:spcPts val="550"/>
              </a:spcBef>
              <a:buClr>
                <a:srgbClr val="3891A7"/>
              </a:buClr>
              <a:buFont typeface="Arial" panose="020B0604020202020204" pitchFamily="34" charset="0"/>
              <a:buChar char="•"/>
            </a:pPr>
            <a:endParaRPr lang="en-US" altLang="en-US">
              <a:ea typeface="ＭＳ Ｐゴシック" panose="020B0600070205080204" pitchFamily="34" charset="-128"/>
            </a:endParaRPr>
          </a:p>
          <a:p>
            <a:pPr eaLnBrk="1" hangingPunct="1"/>
            <a:endParaRPr lang="en-US" altLang="en-US" sz="2200"/>
          </a:p>
        </p:txBody>
      </p:sp>
      <p:pic>
        <p:nvPicPr>
          <p:cNvPr id="126981" name="Picture 22" descr="american-express-logo.jpeg">
            <a:extLst>
              <a:ext uri="{FF2B5EF4-FFF2-40B4-BE49-F238E27FC236}">
                <a16:creationId xmlns:a16="http://schemas.microsoft.com/office/drawing/2014/main" id="{82AA321A-483E-44D6-90AD-BC8E71C3B0B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13225" y="3127375"/>
            <a:ext cx="531813"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2" name="TextBox 23">
            <a:extLst>
              <a:ext uri="{FF2B5EF4-FFF2-40B4-BE49-F238E27FC236}">
                <a16:creationId xmlns:a16="http://schemas.microsoft.com/office/drawing/2014/main" id="{75277E0A-FEDB-4877-96A9-7C231029A6B4}"/>
              </a:ext>
            </a:extLst>
          </p:cNvPr>
          <p:cNvSpPr txBox="1">
            <a:spLocks noChangeArrowheads="1"/>
          </p:cNvSpPr>
          <p:nvPr/>
        </p:nvSpPr>
        <p:spPr bwMode="auto">
          <a:xfrm>
            <a:off x="3906838" y="3659188"/>
            <a:ext cx="16764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1200">
                <a:solidFill>
                  <a:srgbClr val="FF0000"/>
                </a:solidFill>
                <a:latin typeface="Comic Sans MS" panose="030F0702030302020204" pitchFamily="66" charset="0"/>
              </a:rPr>
              <a:t>E(Name)</a:t>
            </a:r>
          </a:p>
          <a:p>
            <a:pPr eaLnBrk="1" hangingPunct="1">
              <a:buFont typeface="Arial" panose="020B0604020202020204" pitchFamily="34" charset="0"/>
              <a:buChar char="•"/>
            </a:pPr>
            <a:r>
              <a:rPr lang="en-US" altLang="en-US" sz="1200">
                <a:solidFill>
                  <a:srgbClr val="FF0000"/>
                </a:solidFill>
                <a:latin typeface="Comic Sans MS" panose="030F0702030302020204" pitchFamily="66" charset="0"/>
              </a:rPr>
              <a:t>E(Billing Address)</a:t>
            </a:r>
          </a:p>
          <a:p>
            <a:pPr eaLnBrk="1" hangingPunct="1">
              <a:buFont typeface="Arial" panose="020B0604020202020204" pitchFamily="34" charset="0"/>
              <a:buChar char="•"/>
            </a:pPr>
            <a:r>
              <a:rPr lang="en-US" altLang="en-US" sz="1200">
                <a:solidFill>
                  <a:srgbClr val="FF0000"/>
                </a:solidFill>
                <a:latin typeface="Comic Sans MS" panose="030F0702030302020204" pitchFamily="66" charset="0"/>
              </a:rPr>
              <a:t>E(Credit Card)</a:t>
            </a:r>
          </a:p>
        </p:txBody>
      </p:sp>
      <p:sp>
        <p:nvSpPr>
          <p:cNvPr id="27" name="Oval 26">
            <a:extLst>
              <a:ext uri="{FF2B5EF4-FFF2-40B4-BE49-F238E27FC236}">
                <a16:creationId xmlns:a16="http://schemas.microsoft.com/office/drawing/2014/main" id="{9C97E443-263E-4075-BBFA-EFB8E84CF392}"/>
              </a:ext>
            </a:extLst>
          </p:cNvPr>
          <p:cNvSpPr>
            <a:spLocks noChangeArrowheads="1"/>
          </p:cNvSpPr>
          <p:nvPr/>
        </p:nvSpPr>
        <p:spPr bwMode="auto">
          <a:xfrm>
            <a:off x="2306638" y="4762500"/>
            <a:ext cx="838200" cy="509588"/>
          </a:xfrm>
          <a:prstGeom prst="ellipse">
            <a:avLst/>
          </a:prstGeom>
          <a:solidFill>
            <a:schemeClr val="bg1"/>
          </a:solidFill>
          <a:ln w="9525">
            <a:solidFill>
              <a:srgbClr val="4A7EBB"/>
            </a:solidFill>
            <a:round/>
            <a:headEnd/>
            <a:tailEnd/>
          </a:ln>
          <a:effectLst>
            <a:outerShdw blurRad="40000" dist="23000" dir="5400000" rotWithShape="0">
              <a:srgbClr val="808080">
                <a:alpha val="34998"/>
              </a:srgbClr>
            </a:outerShdw>
          </a:effectLst>
        </p:spPr>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800">
              <a:solidFill>
                <a:srgbClr val="FFFFFF"/>
              </a:solidFill>
              <a:latin typeface="Comic Sans MS" panose="030F0702030302020204" pitchFamily="66" charset="0"/>
            </a:endParaRPr>
          </a:p>
        </p:txBody>
      </p:sp>
      <p:sp>
        <p:nvSpPr>
          <p:cNvPr id="32" name="Oval 31">
            <a:extLst>
              <a:ext uri="{FF2B5EF4-FFF2-40B4-BE49-F238E27FC236}">
                <a16:creationId xmlns:a16="http://schemas.microsoft.com/office/drawing/2014/main" id="{79AA5220-D78A-473E-91A2-B5E0658356D9}"/>
              </a:ext>
            </a:extLst>
          </p:cNvPr>
          <p:cNvSpPr>
            <a:spLocks noChangeArrowheads="1"/>
          </p:cNvSpPr>
          <p:nvPr/>
        </p:nvSpPr>
        <p:spPr bwMode="auto">
          <a:xfrm>
            <a:off x="4516438" y="4762500"/>
            <a:ext cx="838200" cy="509588"/>
          </a:xfrm>
          <a:prstGeom prst="ellipse">
            <a:avLst/>
          </a:prstGeom>
          <a:solidFill>
            <a:schemeClr val="bg1"/>
          </a:solidFill>
          <a:ln w="9525">
            <a:solidFill>
              <a:srgbClr val="4A7EBB"/>
            </a:solidFill>
            <a:round/>
            <a:headEnd/>
            <a:tailEnd/>
          </a:ln>
          <a:effectLst>
            <a:outerShdw blurRad="40000" dist="23000" dir="5400000" rotWithShape="0">
              <a:srgbClr val="808080">
                <a:alpha val="34998"/>
              </a:srgbClr>
            </a:outerShdw>
          </a:effectLst>
        </p:spPr>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800">
              <a:solidFill>
                <a:srgbClr val="FFFFFF"/>
              </a:solidFill>
              <a:latin typeface="Comic Sans MS" panose="030F0702030302020204" pitchFamily="66" charset="0"/>
            </a:endParaRPr>
          </a:p>
        </p:txBody>
      </p:sp>
      <p:sp>
        <p:nvSpPr>
          <p:cNvPr id="33" name="Oval 32">
            <a:extLst>
              <a:ext uri="{FF2B5EF4-FFF2-40B4-BE49-F238E27FC236}">
                <a16:creationId xmlns:a16="http://schemas.microsoft.com/office/drawing/2014/main" id="{EC6C411E-C88B-4616-9CAD-ABBCBC559E85}"/>
              </a:ext>
            </a:extLst>
          </p:cNvPr>
          <p:cNvSpPr>
            <a:spLocks noChangeArrowheads="1"/>
          </p:cNvSpPr>
          <p:nvPr/>
        </p:nvSpPr>
        <p:spPr bwMode="auto">
          <a:xfrm>
            <a:off x="5583238" y="4762500"/>
            <a:ext cx="838200" cy="509588"/>
          </a:xfrm>
          <a:prstGeom prst="ellipse">
            <a:avLst/>
          </a:prstGeom>
          <a:solidFill>
            <a:schemeClr val="bg1"/>
          </a:solidFill>
          <a:ln w="9525">
            <a:solidFill>
              <a:srgbClr val="4A7EBB"/>
            </a:solidFill>
            <a:round/>
            <a:headEnd/>
            <a:tailEnd/>
          </a:ln>
          <a:effectLst>
            <a:outerShdw blurRad="40000" dist="23000" dir="5400000" rotWithShape="0">
              <a:srgbClr val="808080">
                <a:alpha val="34998"/>
              </a:srgbClr>
            </a:outerShdw>
          </a:effectLst>
        </p:spPr>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800">
              <a:solidFill>
                <a:srgbClr val="FFFFFF"/>
              </a:solidFill>
              <a:latin typeface="Comic Sans MS" panose="030F0702030302020204" pitchFamily="66" charset="0"/>
            </a:endParaRPr>
          </a:p>
        </p:txBody>
      </p:sp>
      <p:sp>
        <p:nvSpPr>
          <p:cNvPr id="38" name="Oval 37">
            <a:extLst>
              <a:ext uri="{FF2B5EF4-FFF2-40B4-BE49-F238E27FC236}">
                <a16:creationId xmlns:a16="http://schemas.microsoft.com/office/drawing/2014/main" id="{01A57C06-7CE2-4F2B-87B7-7706EA536AF0}"/>
              </a:ext>
            </a:extLst>
          </p:cNvPr>
          <p:cNvSpPr>
            <a:spLocks noChangeArrowheads="1"/>
          </p:cNvSpPr>
          <p:nvPr/>
        </p:nvSpPr>
        <p:spPr bwMode="auto">
          <a:xfrm>
            <a:off x="3449638" y="4762500"/>
            <a:ext cx="838200" cy="509588"/>
          </a:xfrm>
          <a:prstGeom prst="ellipse">
            <a:avLst/>
          </a:prstGeom>
          <a:solidFill>
            <a:schemeClr val="bg1"/>
          </a:solidFill>
          <a:ln w="9525">
            <a:solidFill>
              <a:srgbClr val="4A7EBB"/>
            </a:solidFill>
            <a:round/>
            <a:headEnd/>
            <a:tailEnd/>
          </a:ln>
          <a:effectLst>
            <a:outerShdw blurRad="40000" dist="23000" dir="5400000" rotWithShape="0">
              <a:srgbClr val="808080">
                <a:alpha val="34998"/>
              </a:srgbClr>
            </a:outerShdw>
          </a:effectLst>
        </p:spPr>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800">
              <a:solidFill>
                <a:srgbClr val="FFFFFF"/>
              </a:solidFill>
              <a:latin typeface="Comic Sans MS" panose="030F0702030302020204" pitchFamily="66" charset="0"/>
            </a:endParaRPr>
          </a:p>
        </p:txBody>
      </p:sp>
      <p:cxnSp>
        <p:nvCxnSpPr>
          <p:cNvPr id="40" name="Straight Arrow Connector 39">
            <a:extLst>
              <a:ext uri="{FF2B5EF4-FFF2-40B4-BE49-F238E27FC236}">
                <a16:creationId xmlns:a16="http://schemas.microsoft.com/office/drawing/2014/main" id="{99714308-9011-40EA-9C12-AFD86EB64612}"/>
              </a:ext>
            </a:extLst>
          </p:cNvPr>
          <p:cNvCxnSpPr>
            <a:cxnSpLocks noChangeShapeType="1"/>
          </p:cNvCxnSpPr>
          <p:nvPr/>
        </p:nvCxnSpPr>
        <p:spPr bwMode="auto">
          <a:xfrm rot="10800000" flipV="1">
            <a:off x="2878138" y="4052888"/>
            <a:ext cx="1028700" cy="709612"/>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1" name="Straight Arrow Connector 40">
            <a:extLst>
              <a:ext uri="{FF2B5EF4-FFF2-40B4-BE49-F238E27FC236}">
                <a16:creationId xmlns:a16="http://schemas.microsoft.com/office/drawing/2014/main" id="{834EA12B-D9BC-41F8-96E4-A49D392D891C}"/>
              </a:ext>
            </a:extLst>
          </p:cNvPr>
          <p:cNvCxnSpPr>
            <a:cxnSpLocks noChangeShapeType="1"/>
          </p:cNvCxnSpPr>
          <p:nvPr/>
        </p:nvCxnSpPr>
        <p:spPr bwMode="auto">
          <a:xfrm rot="5400000">
            <a:off x="3868738" y="4343400"/>
            <a:ext cx="457200" cy="38100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2" name="Straight Arrow Connector 51">
            <a:extLst>
              <a:ext uri="{FF2B5EF4-FFF2-40B4-BE49-F238E27FC236}">
                <a16:creationId xmlns:a16="http://schemas.microsoft.com/office/drawing/2014/main" id="{4532C2E5-C21F-4C9A-9D0D-C01396D2FF32}"/>
              </a:ext>
            </a:extLst>
          </p:cNvPr>
          <p:cNvCxnSpPr>
            <a:cxnSpLocks noChangeShapeType="1"/>
            <a:endCxn id="32" idx="0"/>
          </p:cNvCxnSpPr>
          <p:nvPr/>
        </p:nvCxnSpPr>
        <p:spPr bwMode="auto">
          <a:xfrm rot="16200000" flipH="1">
            <a:off x="4573588" y="4400550"/>
            <a:ext cx="457200" cy="26670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1" name="Straight Arrow Connector 60">
            <a:extLst>
              <a:ext uri="{FF2B5EF4-FFF2-40B4-BE49-F238E27FC236}">
                <a16:creationId xmlns:a16="http://schemas.microsoft.com/office/drawing/2014/main" id="{1AA82B08-0F57-41DD-A90B-96DE0D90D332}"/>
              </a:ext>
            </a:extLst>
          </p:cNvPr>
          <p:cNvCxnSpPr>
            <a:cxnSpLocks noChangeShapeType="1"/>
          </p:cNvCxnSpPr>
          <p:nvPr/>
        </p:nvCxnSpPr>
        <p:spPr bwMode="auto">
          <a:xfrm rot="16200000" flipH="1">
            <a:off x="5246688" y="4160838"/>
            <a:ext cx="709612" cy="493712"/>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26991" name="TextBox 62">
            <a:extLst>
              <a:ext uri="{FF2B5EF4-FFF2-40B4-BE49-F238E27FC236}">
                <a16:creationId xmlns:a16="http://schemas.microsoft.com/office/drawing/2014/main" id="{B1ED8EA2-24C6-4F97-9BE7-E5E2A4755E83}"/>
              </a:ext>
            </a:extLst>
          </p:cNvPr>
          <p:cNvSpPr txBox="1">
            <a:spLocks noChangeArrowheads="1"/>
          </p:cNvSpPr>
          <p:nvPr/>
        </p:nvSpPr>
        <p:spPr bwMode="auto">
          <a:xfrm>
            <a:off x="3144838" y="5346700"/>
            <a:ext cx="2362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latin typeface="Comic Sans MS" panose="030F0702030302020204" pitchFamily="66" charset="0"/>
              </a:rPr>
              <a:t>Key Management Services  </a:t>
            </a:r>
          </a:p>
        </p:txBody>
      </p:sp>
      <p:sp>
        <p:nvSpPr>
          <p:cNvPr id="126992" name="TextBox 63">
            <a:extLst>
              <a:ext uri="{FF2B5EF4-FFF2-40B4-BE49-F238E27FC236}">
                <a16:creationId xmlns:a16="http://schemas.microsoft.com/office/drawing/2014/main" id="{1A12558E-8A51-4A45-B465-C69532909B37}"/>
              </a:ext>
            </a:extLst>
          </p:cNvPr>
          <p:cNvSpPr txBox="1">
            <a:spLocks noChangeArrowheads="1"/>
          </p:cNvSpPr>
          <p:nvPr/>
        </p:nvSpPr>
        <p:spPr bwMode="auto">
          <a:xfrm>
            <a:off x="2497138" y="4900613"/>
            <a:ext cx="3810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a:latin typeface="Comic Sans MS" panose="030F0702030302020204" pitchFamily="66" charset="0"/>
              </a:rPr>
              <a:t>K</a:t>
            </a:r>
            <a:r>
              <a:rPr lang="en-US" altLang="en-US" sz="1200" baseline="30000">
                <a:latin typeface="Comic Sans MS" panose="030F0702030302020204" pitchFamily="66" charset="0"/>
              </a:rPr>
              <a:t>’</a:t>
            </a:r>
            <a:r>
              <a:rPr lang="en-US" altLang="en-US" sz="1200" baseline="-25000">
                <a:latin typeface="Comic Sans MS" panose="030F0702030302020204" pitchFamily="66" charset="0"/>
              </a:rPr>
              <a:t>1</a:t>
            </a:r>
            <a:endParaRPr lang="en-US" altLang="en-US" sz="1200">
              <a:latin typeface="Comic Sans MS" panose="030F0702030302020204" pitchFamily="66" charset="0"/>
            </a:endParaRPr>
          </a:p>
        </p:txBody>
      </p:sp>
      <p:sp>
        <p:nvSpPr>
          <p:cNvPr id="126993" name="TextBox 64">
            <a:extLst>
              <a:ext uri="{FF2B5EF4-FFF2-40B4-BE49-F238E27FC236}">
                <a16:creationId xmlns:a16="http://schemas.microsoft.com/office/drawing/2014/main" id="{4F637E68-1ECE-4AD7-ABAE-A18661665960}"/>
              </a:ext>
            </a:extLst>
          </p:cNvPr>
          <p:cNvSpPr txBox="1">
            <a:spLocks noChangeArrowheads="1"/>
          </p:cNvSpPr>
          <p:nvPr/>
        </p:nvSpPr>
        <p:spPr bwMode="auto">
          <a:xfrm>
            <a:off x="3716338" y="4900613"/>
            <a:ext cx="3810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a:latin typeface="Comic Sans MS" panose="030F0702030302020204" pitchFamily="66" charset="0"/>
              </a:rPr>
              <a:t>K</a:t>
            </a:r>
            <a:r>
              <a:rPr lang="en-US" altLang="en-US" sz="1200" baseline="30000">
                <a:latin typeface="Comic Sans MS" panose="030F0702030302020204" pitchFamily="66" charset="0"/>
              </a:rPr>
              <a:t>’</a:t>
            </a:r>
            <a:r>
              <a:rPr lang="en-US" altLang="en-US" sz="1200" baseline="-25000">
                <a:latin typeface="Comic Sans MS" panose="030F0702030302020204" pitchFamily="66" charset="0"/>
              </a:rPr>
              <a:t>2</a:t>
            </a:r>
            <a:endParaRPr lang="en-US" altLang="en-US" sz="1200">
              <a:latin typeface="Comic Sans MS" panose="030F0702030302020204" pitchFamily="66" charset="0"/>
            </a:endParaRPr>
          </a:p>
        </p:txBody>
      </p:sp>
      <p:sp>
        <p:nvSpPr>
          <p:cNvPr id="126994" name="TextBox 65">
            <a:extLst>
              <a:ext uri="{FF2B5EF4-FFF2-40B4-BE49-F238E27FC236}">
                <a16:creationId xmlns:a16="http://schemas.microsoft.com/office/drawing/2014/main" id="{39B3D1FB-B68B-4525-9468-B849A65FF53E}"/>
              </a:ext>
            </a:extLst>
          </p:cNvPr>
          <p:cNvSpPr txBox="1">
            <a:spLocks noChangeArrowheads="1"/>
          </p:cNvSpPr>
          <p:nvPr/>
        </p:nvSpPr>
        <p:spPr bwMode="auto">
          <a:xfrm>
            <a:off x="4668838" y="4900613"/>
            <a:ext cx="3810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a:latin typeface="Comic Sans MS" panose="030F0702030302020204" pitchFamily="66" charset="0"/>
              </a:rPr>
              <a:t>K</a:t>
            </a:r>
            <a:r>
              <a:rPr lang="en-US" altLang="en-US" sz="1200" baseline="30000">
                <a:latin typeface="Comic Sans MS" panose="030F0702030302020204" pitchFamily="66" charset="0"/>
              </a:rPr>
              <a:t>’</a:t>
            </a:r>
            <a:r>
              <a:rPr lang="en-US" altLang="en-US" sz="1200" baseline="-25000">
                <a:latin typeface="Comic Sans MS" panose="030F0702030302020204" pitchFamily="66" charset="0"/>
              </a:rPr>
              <a:t>3</a:t>
            </a:r>
            <a:endParaRPr lang="en-US" altLang="en-US" sz="1200">
              <a:latin typeface="Comic Sans MS" panose="030F0702030302020204" pitchFamily="66" charset="0"/>
            </a:endParaRPr>
          </a:p>
        </p:txBody>
      </p:sp>
      <p:sp>
        <p:nvSpPr>
          <p:cNvPr id="126995" name="TextBox 66">
            <a:extLst>
              <a:ext uri="{FF2B5EF4-FFF2-40B4-BE49-F238E27FC236}">
                <a16:creationId xmlns:a16="http://schemas.microsoft.com/office/drawing/2014/main" id="{F52DB3E7-AE81-4151-A9EF-A82398A2AB17}"/>
              </a:ext>
            </a:extLst>
          </p:cNvPr>
          <p:cNvSpPr txBox="1">
            <a:spLocks noChangeArrowheads="1"/>
          </p:cNvSpPr>
          <p:nvPr/>
        </p:nvSpPr>
        <p:spPr bwMode="auto">
          <a:xfrm>
            <a:off x="5848350" y="4900613"/>
            <a:ext cx="3810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a:latin typeface="Comic Sans MS" panose="030F0702030302020204" pitchFamily="66" charset="0"/>
              </a:rPr>
              <a:t>K</a:t>
            </a:r>
            <a:r>
              <a:rPr lang="en-US" altLang="en-US" sz="1200" baseline="30000">
                <a:latin typeface="Comic Sans MS" panose="030F0702030302020204" pitchFamily="66" charset="0"/>
              </a:rPr>
              <a:t>’</a:t>
            </a:r>
            <a:r>
              <a:rPr lang="en-US" altLang="en-US" sz="1200" baseline="-25000">
                <a:latin typeface="Comic Sans MS" panose="030F0702030302020204" pitchFamily="66" charset="0"/>
              </a:rPr>
              <a:t>n</a:t>
            </a:r>
            <a:endParaRPr lang="en-US" altLang="en-US" sz="1200">
              <a:latin typeface="Comic Sans MS" panose="030F0702030302020204" pitchFamily="66" charset="0"/>
            </a:endParaRPr>
          </a:p>
        </p:txBody>
      </p:sp>
      <p:pic>
        <p:nvPicPr>
          <p:cNvPr id="126996" name="Picture 20" descr="ebay-logo.jpg">
            <a:extLst>
              <a:ext uri="{FF2B5EF4-FFF2-40B4-BE49-F238E27FC236}">
                <a16:creationId xmlns:a16="http://schemas.microsoft.com/office/drawing/2014/main" id="{16ECAADF-EDD1-4DEB-9EA2-DAC395479D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7713" y="3314700"/>
            <a:ext cx="579437"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2" name="Straight Arrow Connector 21">
            <a:extLst>
              <a:ext uri="{FF2B5EF4-FFF2-40B4-BE49-F238E27FC236}">
                <a16:creationId xmlns:a16="http://schemas.microsoft.com/office/drawing/2014/main" id="{FBB3B047-085A-4C2D-8193-EF232D495710}"/>
              </a:ext>
            </a:extLst>
          </p:cNvPr>
          <p:cNvCxnSpPr>
            <a:cxnSpLocks noChangeShapeType="1"/>
          </p:cNvCxnSpPr>
          <p:nvPr/>
        </p:nvCxnSpPr>
        <p:spPr bwMode="auto">
          <a:xfrm rot="10800000" flipV="1">
            <a:off x="2597150" y="3444875"/>
            <a:ext cx="1616075" cy="0"/>
          </a:xfrm>
          <a:prstGeom prst="straightConnector1">
            <a:avLst/>
          </a:prstGeom>
          <a:noFill/>
          <a:ln w="25400">
            <a:solidFill>
              <a:schemeClr val="accent1"/>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26998" name="TextBox 28">
            <a:extLst>
              <a:ext uri="{FF2B5EF4-FFF2-40B4-BE49-F238E27FC236}">
                <a16:creationId xmlns:a16="http://schemas.microsoft.com/office/drawing/2014/main" id="{7041C03D-F64A-4855-A915-5FC81BBA139D}"/>
              </a:ext>
            </a:extLst>
          </p:cNvPr>
          <p:cNvSpPr txBox="1">
            <a:spLocks noChangeArrowheads="1"/>
          </p:cNvSpPr>
          <p:nvPr/>
        </p:nvSpPr>
        <p:spPr bwMode="auto">
          <a:xfrm>
            <a:off x="2713038" y="3176588"/>
            <a:ext cx="15001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a:latin typeface="Comic Sans MS" panose="030F0702030302020204" pitchFamily="66" charset="0"/>
              </a:rPr>
              <a:t>Predicate Request</a:t>
            </a:r>
          </a:p>
        </p:txBody>
      </p:sp>
      <p:sp>
        <p:nvSpPr>
          <p:cNvPr id="126999" name="TextBox 29">
            <a:extLst>
              <a:ext uri="{FF2B5EF4-FFF2-40B4-BE49-F238E27FC236}">
                <a16:creationId xmlns:a16="http://schemas.microsoft.com/office/drawing/2014/main" id="{876A99CE-7CEC-419D-B824-29DF80AE02DB}"/>
              </a:ext>
            </a:extLst>
          </p:cNvPr>
          <p:cNvSpPr txBox="1">
            <a:spLocks noChangeArrowheads="1"/>
          </p:cNvSpPr>
          <p:nvPr/>
        </p:nvSpPr>
        <p:spPr bwMode="auto">
          <a:xfrm>
            <a:off x="533400" y="6338888"/>
            <a:ext cx="830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4161750" indent="-24161750" eaLnBrk="0" hangingPunct="0">
              <a:defRPr sz="2400">
                <a:solidFill>
                  <a:schemeClr val="tx1"/>
                </a:solidFill>
                <a:latin typeface="Arial" panose="020B0604020202020204" pitchFamily="34" charset="0"/>
                <a:cs typeface="Arial" panose="020B0604020202020204" pitchFamily="34" charset="0"/>
              </a:defRPr>
            </a:lvl1pPr>
            <a:lvl2pPr marL="730250" indent="-457200"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lvl="1" eaLnBrk="1" hangingPunct="1">
              <a:spcBef>
                <a:spcPts val="550"/>
              </a:spcBef>
              <a:buClr>
                <a:srgbClr val="3891A7"/>
              </a:buClr>
            </a:pPr>
            <a:r>
              <a:rPr lang="en-US" altLang="en-US" sz="1800">
                <a:latin typeface="Comic Sans MS" panose="030F0702030302020204" pitchFamily="66" charset="0"/>
                <a:ea typeface="ＭＳ Ｐゴシック" panose="020B0600070205080204" pitchFamily="34" charset="-128"/>
              </a:rPr>
              <a:t>* Decryption of information is handled by the Key Management services</a:t>
            </a:r>
          </a:p>
        </p:txBody>
      </p:sp>
      <p:sp>
        <p:nvSpPr>
          <p:cNvPr id="3" name="Slide Number Placeholder 2">
            <a:extLst>
              <a:ext uri="{FF2B5EF4-FFF2-40B4-BE49-F238E27FC236}">
                <a16:creationId xmlns:a16="http://schemas.microsoft.com/office/drawing/2014/main" id="{2C5DC87A-E240-4228-B4E7-8E60ECE59711}"/>
              </a:ext>
            </a:extLst>
          </p:cNvPr>
          <p:cNvSpPr>
            <a:spLocks noGrp="1"/>
          </p:cNvSpPr>
          <p:nvPr>
            <p:ph type="sldNum" sz="quarter" idx="12"/>
          </p:nvPr>
        </p:nvSpPr>
        <p:spPr/>
        <p:txBody>
          <a:bodyPr/>
          <a:lstStyle/>
          <a:p>
            <a:fld id="{C3802F7D-CE2A-4257-9499-27268CCBAA3C}" type="slidenum">
              <a:rPr lang="en-US" altLang="en-US" smtClean="0"/>
              <a:pPr/>
              <a:t>81</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a:extLst>
              <a:ext uri="{FF2B5EF4-FFF2-40B4-BE49-F238E27FC236}">
                <a16:creationId xmlns:a16="http://schemas.microsoft.com/office/drawing/2014/main" id="{EA38047C-C992-44E0-AA3C-6B0538BBA7F8}"/>
              </a:ext>
            </a:extLst>
          </p:cNvPr>
          <p:cNvSpPr>
            <a:spLocks/>
          </p:cNvSpPr>
          <p:nvPr/>
        </p:nvSpPr>
        <p:spPr bwMode="auto">
          <a:xfrm>
            <a:off x="1217613" y="2789238"/>
            <a:ext cx="6267450" cy="3687762"/>
          </a:xfrm>
          <a:custGeom>
            <a:avLst/>
            <a:gdLst>
              <a:gd name="T0" fmla="*/ 98779074 w 43200"/>
              <a:gd name="T1" fmla="*/ 190755977 h 43200"/>
              <a:gd name="T2" fmla="*/ 45464111 w 43200"/>
              <a:gd name="T3" fmla="*/ 184948093 h 43200"/>
              <a:gd name="T4" fmla="*/ 145821654 w 43200"/>
              <a:gd name="T5" fmla="*/ 254314555 h 43200"/>
              <a:gd name="T6" fmla="*/ 122500357 w 43200"/>
              <a:gd name="T7" fmla="*/ 257090962 h 43200"/>
              <a:gd name="T8" fmla="*/ 346831688 w 43200"/>
              <a:gd name="T9" fmla="*/ 284855029 h 43200"/>
              <a:gd name="T10" fmla="*/ 332771563 w 43200"/>
              <a:gd name="T11" fmla="*/ 272175445 h 43200"/>
              <a:gd name="T12" fmla="*/ 606755461 w 43200"/>
              <a:gd name="T13" fmla="*/ 253236056 h 43200"/>
              <a:gd name="T14" fmla="*/ 601135648 w 43200"/>
              <a:gd name="T15" fmla="*/ 267147284 h 43200"/>
              <a:gd name="T16" fmla="*/ 718352922 w 43200"/>
              <a:gd name="T17" fmla="*/ 167269458 h 43200"/>
              <a:gd name="T18" fmla="*/ 786780419 w 43200"/>
              <a:gd name="T19" fmla="*/ 219270658 h 43200"/>
              <a:gd name="T20" fmla="*/ 879771242 w 43200"/>
              <a:gd name="T21" fmla="*/ 111887041 h 43200"/>
              <a:gd name="T22" fmla="*/ 849293445 w 43200"/>
              <a:gd name="T23" fmla="*/ 131387448 h 43200"/>
              <a:gd name="T24" fmla="*/ 806649976 w 43200"/>
              <a:gd name="T25" fmla="*/ 39540150 h 43200"/>
              <a:gd name="T26" fmla="*/ 808249627 w 43200"/>
              <a:gd name="T27" fmla="*/ 48751104 h 43200"/>
              <a:gd name="T28" fmla="*/ 612038545 w 43200"/>
              <a:gd name="T29" fmla="*/ 28798860 h 43200"/>
              <a:gd name="T30" fmla="*/ 627656247 w 43200"/>
              <a:gd name="T31" fmla="*/ 17051972 h 43200"/>
              <a:gd name="T32" fmla="*/ 466027416 w 43200"/>
              <a:gd name="T33" fmla="*/ 34395381 h 43200"/>
              <a:gd name="T34" fmla="*/ 473583755 w 43200"/>
              <a:gd name="T35" fmla="*/ 24266242 h 43200"/>
              <a:gd name="T36" fmla="*/ 294674317 w 43200"/>
              <a:gd name="T37" fmla="*/ 37834902 h 43200"/>
              <a:gd name="T38" fmla="*/ 322036959 w 43200"/>
              <a:gd name="T39" fmla="*/ 47658007 h 43200"/>
              <a:gd name="T40" fmla="*/ 86865841 w 43200"/>
              <a:gd name="T41" fmla="*/ 115056979 h 43200"/>
              <a:gd name="T42" fmla="*/ 82087781 w 43200"/>
              <a:gd name="T43" fmla="*/ 104716478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blurRad="40000" dist="23000" dir="5400000" rotWithShape="0">
              <a:srgbClr val="808080">
                <a:alpha val="34998"/>
              </a:srgbClr>
            </a:outerShdw>
          </a:effectLst>
        </p:spPr>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 name="Title 1">
            <a:extLst>
              <a:ext uri="{FF2B5EF4-FFF2-40B4-BE49-F238E27FC236}">
                <a16:creationId xmlns:a16="http://schemas.microsoft.com/office/drawing/2014/main" id="{CAA9F4F5-24E6-4789-9CA7-4E426F416FD3}"/>
              </a:ext>
            </a:extLst>
          </p:cNvPr>
          <p:cNvSpPr>
            <a:spLocks noGrp="1"/>
          </p:cNvSpPr>
          <p:nvPr>
            <p:ph type="title"/>
          </p:nvPr>
        </p:nvSpPr>
        <p:spPr>
          <a:xfrm>
            <a:off x="628650" y="0"/>
            <a:ext cx="7886700" cy="1325563"/>
          </a:xfrm>
        </p:spPr>
        <p:txBody>
          <a:bodyPr/>
          <a:lstStyle/>
          <a:p>
            <a:r>
              <a:rPr lang="en-US" altLang="en-US">
                <a:solidFill>
                  <a:srgbClr val="1E1C11"/>
                </a:solidFill>
                <a:ea typeface="ＭＳ Ｐゴシック" panose="020B0600070205080204" pitchFamily="34" charset="-128"/>
              </a:rPr>
              <a:t>Proposed IDM:</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Multi-Party Computing</a:t>
            </a:r>
          </a:p>
        </p:txBody>
      </p:sp>
      <p:sp>
        <p:nvSpPr>
          <p:cNvPr id="128004" name="TextBox 19">
            <a:extLst>
              <a:ext uri="{FF2B5EF4-FFF2-40B4-BE49-F238E27FC236}">
                <a16:creationId xmlns:a16="http://schemas.microsoft.com/office/drawing/2014/main" id="{00BD2B6D-B48B-49B2-94D5-DDA45F4566B5}"/>
              </a:ext>
            </a:extLst>
          </p:cNvPr>
          <p:cNvSpPr txBox="1">
            <a:spLocks noChangeArrowheads="1"/>
          </p:cNvSpPr>
          <p:nvPr/>
        </p:nvSpPr>
        <p:spPr bwMode="auto">
          <a:xfrm>
            <a:off x="381000" y="1417638"/>
            <a:ext cx="8553450" cy="237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730250" indent="-457200" eaLnBrk="0" hangingPunct="0">
              <a:defRPr sz="2400">
                <a:solidFill>
                  <a:schemeClr val="tx1"/>
                </a:solidFill>
                <a:latin typeface="Arial" panose="020B0604020202020204" pitchFamily="34" charset="0"/>
                <a:cs typeface="Arial" panose="020B0604020202020204" pitchFamily="34" charset="0"/>
              </a:defRPr>
            </a:lvl2pPr>
            <a:lvl3pPr marL="1187450" indent="-457200"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lvl="1" eaLnBrk="1" hangingPunct="1">
              <a:spcBef>
                <a:spcPts val="550"/>
              </a:spcBef>
              <a:buClr>
                <a:srgbClr val="3891A7"/>
              </a:buClr>
              <a:buFont typeface="Arial" panose="020B0604020202020204" pitchFamily="34" charset="0"/>
              <a:buChar char="•"/>
            </a:pPr>
            <a:r>
              <a:rPr lang="en-US" altLang="en-US" sz="2000">
                <a:latin typeface="Comic Sans MS" panose="030F0702030302020204" pitchFamily="66" charset="0"/>
                <a:ea typeface="ＭＳ Ｐゴシック" panose="020B0600070205080204" pitchFamily="34" charset="-128"/>
              </a:rPr>
              <a:t>To become independent of a trusted third party</a:t>
            </a:r>
          </a:p>
          <a:p>
            <a:pPr lvl="2" eaLnBrk="1" hangingPunct="1">
              <a:spcBef>
                <a:spcPts val="550"/>
              </a:spcBef>
              <a:buClr>
                <a:srgbClr val="3891A7"/>
              </a:buClr>
              <a:buFont typeface="Arial" panose="020B0604020202020204" pitchFamily="34" charset="0"/>
              <a:buChar char="•"/>
            </a:pPr>
            <a:r>
              <a:rPr lang="en-US" altLang="en-US" sz="2000">
                <a:latin typeface="Comic Sans MS" panose="030F0702030302020204" pitchFamily="66" charset="0"/>
                <a:ea typeface="ＭＳ Ｐゴシック" panose="020B0600070205080204" pitchFamily="34" charset="-128"/>
              </a:rPr>
              <a:t>Multiple Services hold shares of the secret key</a:t>
            </a:r>
          </a:p>
          <a:p>
            <a:pPr lvl="2" eaLnBrk="1" hangingPunct="1">
              <a:spcBef>
                <a:spcPts val="550"/>
              </a:spcBef>
              <a:buClr>
                <a:srgbClr val="3891A7"/>
              </a:buClr>
              <a:buFont typeface="Arial" panose="020B0604020202020204" pitchFamily="34" charset="0"/>
              <a:buChar char="•"/>
            </a:pPr>
            <a:r>
              <a:rPr lang="en-US" altLang="en-US" sz="2000">
                <a:latin typeface="Comic Sans MS" panose="030F0702030302020204" pitchFamily="66" charset="0"/>
                <a:ea typeface="ＭＳ Ｐゴシック" panose="020B0600070205080204" pitchFamily="34" charset="-128"/>
              </a:rPr>
              <a:t>Minimize the risk</a:t>
            </a:r>
          </a:p>
          <a:p>
            <a:pPr lvl="2" eaLnBrk="1" hangingPunct="1">
              <a:spcBef>
                <a:spcPts val="550"/>
              </a:spcBef>
              <a:buClr>
                <a:srgbClr val="3891A7"/>
              </a:buClr>
              <a:buFont typeface="Arial" panose="020B0604020202020204" pitchFamily="34" charset="0"/>
              <a:buChar char="•"/>
            </a:pPr>
            <a:endParaRPr lang="en-US" altLang="en-US" sz="2200">
              <a:ea typeface="ＭＳ Ｐゴシック" panose="020B0600070205080204" pitchFamily="34" charset="-128"/>
            </a:endParaRPr>
          </a:p>
          <a:p>
            <a:pPr lvl="1" eaLnBrk="1" hangingPunct="1">
              <a:spcBef>
                <a:spcPts val="550"/>
              </a:spcBef>
              <a:buClr>
                <a:srgbClr val="3891A7"/>
              </a:buClr>
              <a:buFont typeface="Arial" panose="020B0604020202020204" pitchFamily="34" charset="0"/>
              <a:buChar char="•"/>
            </a:pPr>
            <a:endParaRPr lang="en-US" altLang="en-US">
              <a:ea typeface="ＭＳ Ｐゴシック" panose="020B0600070205080204" pitchFamily="34" charset="-128"/>
            </a:endParaRPr>
          </a:p>
          <a:p>
            <a:pPr eaLnBrk="1" hangingPunct="1"/>
            <a:endParaRPr lang="en-US" altLang="en-US" sz="2200"/>
          </a:p>
        </p:txBody>
      </p:sp>
      <p:pic>
        <p:nvPicPr>
          <p:cNvPr id="128005" name="Picture 22" descr="american-express-logo.jpeg">
            <a:extLst>
              <a:ext uri="{FF2B5EF4-FFF2-40B4-BE49-F238E27FC236}">
                <a16:creationId xmlns:a16="http://schemas.microsoft.com/office/drawing/2014/main" id="{86E1086B-1BE8-4681-AA1F-42AAF33C79D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3417888"/>
            <a:ext cx="531813"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6" name="TextBox 23">
            <a:extLst>
              <a:ext uri="{FF2B5EF4-FFF2-40B4-BE49-F238E27FC236}">
                <a16:creationId xmlns:a16="http://schemas.microsoft.com/office/drawing/2014/main" id="{C3D19A9A-A754-4A15-94CB-58AD9491173B}"/>
              </a:ext>
            </a:extLst>
          </p:cNvPr>
          <p:cNvSpPr txBox="1">
            <a:spLocks noChangeArrowheads="1"/>
          </p:cNvSpPr>
          <p:nvPr/>
        </p:nvSpPr>
        <p:spPr bwMode="auto">
          <a:xfrm>
            <a:off x="3732213" y="3949700"/>
            <a:ext cx="1676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1200">
                <a:solidFill>
                  <a:srgbClr val="000000"/>
                </a:solidFill>
                <a:latin typeface="Comic Sans MS" panose="030F0702030302020204" pitchFamily="66" charset="0"/>
              </a:rPr>
              <a:t>Name</a:t>
            </a:r>
          </a:p>
          <a:p>
            <a:pPr eaLnBrk="1" hangingPunct="1">
              <a:buFont typeface="Arial" panose="020B0604020202020204" pitchFamily="34" charset="0"/>
              <a:buChar char="•"/>
            </a:pPr>
            <a:r>
              <a:rPr lang="en-US" altLang="en-US" sz="1200">
                <a:solidFill>
                  <a:srgbClr val="000000"/>
                </a:solidFill>
                <a:latin typeface="Comic Sans MS" panose="030F0702030302020204" pitchFamily="66" charset="0"/>
              </a:rPr>
              <a:t>Billing Address</a:t>
            </a:r>
          </a:p>
          <a:p>
            <a:pPr eaLnBrk="1" hangingPunct="1">
              <a:buFont typeface="Arial" panose="020B0604020202020204" pitchFamily="34" charset="0"/>
              <a:buChar char="•"/>
            </a:pPr>
            <a:r>
              <a:rPr lang="en-US" altLang="en-US" sz="1200">
                <a:solidFill>
                  <a:srgbClr val="000000"/>
                </a:solidFill>
                <a:latin typeface="Comic Sans MS" panose="030F0702030302020204" pitchFamily="66" charset="0"/>
              </a:rPr>
              <a:t>Credit Card</a:t>
            </a:r>
          </a:p>
        </p:txBody>
      </p:sp>
      <p:sp>
        <p:nvSpPr>
          <p:cNvPr id="27" name="Oval 26">
            <a:extLst>
              <a:ext uri="{FF2B5EF4-FFF2-40B4-BE49-F238E27FC236}">
                <a16:creationId xmlns:a16="http://schemas.microsoft.com/office/drawing/2014/main" id="{EB438FC9-C9B7-4A11-959E-E486575E2424}"/>
              </a:ext>
            </a:extLst>
          </p:cNvPr>
          <p:cNvSpPr>
            <a:spLocks noChangeArrowheads="1"/>
          </p:cNvSpPr>
          <p:nvPr/>
        </p:nvSpPr>
        <p:spPr bwMode="auto">
          <a:xfrm>
            <a:off x="2132013" y="5051425"/>
            <a:ext cx="838200" cy="511175"/>
          </a:xfrm>
          <a:prstGeom prst="ellipse">
            <a:avLst/>
          </a:prstGeom>
          <a:solidFill>
            <a:schemeClr val="bg1"/>
          </a:solidFill>
          <a:ln w="9525">
            <a:solidFill>
              <a:srgbClr val="4A7EBB"/>
            </a:solidFill>
            <a:round/>
            <a:headEnd/>
            <a:tailEnd/>
          </a:ln>
          <a:effectLst>
            <a:outerShdw blurRad="40000" dist="23000" dir="5400000" rotWithShape="0">
              <a:srgbClr val="808080">
                <a:alpha val="34998"/>
              </a:srgbClr>
            </a:outerShdw>
          </a:effectLst>
        </p:spPr>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800">
              <a:solidFill>
                <a:srgbClr val="FFFFFF"/>
              </a:solidFill>
              <a:latin typeface="Comic Sans MS" panose="030F0702030302020204" pitchFamily="66" charset="0"/>
            </a:endParaRPr>
          </a:p>
        </p:txBody>
      </p:sp>
      <p:sp>
        <p:nvSpPr>
          <p:cNvPr id="32" name="Oval 31">
            <a:extLst>
              <a:ext uri="{FF2B5EF4-FFF2-40B4-BE49-F238E27FC236}">
                <a16:creationId xmlns:a16="http://schemas.microsoft.com/office/drawing/2014/main" id="{11901DD3-DC26-40DA-A58C-0E888028AC1D}"/>
              </a:ext>
            </a:extLst>
          </p:cNvPr>
          <p:cNvSpPr>
            <a:spLocks noChangeArrowheads="1"/>
          </p:cNvSpPr>
          <p:nvPr/>
        </p:nvSpPr>
        <p:spPr bwMode="auto">
          <a:xfrm>
            <a:off x="4341813" y="5051425"/>
            <a:ext cx="838200" cy="511175"/>
          </a:xfrm>
          <a:prstGeom prst="ellipse">
            <a:avLst/>
          </a:prstGeom>
          <a:solidFill>
            <a:schemeClr val="bg1"/>
          </a:solidFill>
          <a:ln w="9525">
            <a:solidFill>
              <a:srgbClr val="4A7EBB"/>
            </a:solidFill>
            <a:round/>
            <a:headEnd/>
            <a:tailEnd/>
          </a:ln>
          <a:effectLst>
            <a:outerShdw blurRad="40000" dist="23000" dir="5400000" rotWithShape="0">
              <a:srgbClr val="808080">
                <a:alpha val="34998"/>
              </a:srgbClr>
            </a:outerShdw>
          </a:effectLst>
        </p:spPr>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800">
              <a:solidFill>
                <a:srgbClr val="FFFFFF"/>
              </a:solidFill>
              <a:latin typeface="Comic Sans MS" panose="030F0702030302020204" pitchFamily="66" charset="0"/>
            </a:endParaRPr>
          </a:p>
        </p:txBody>
      </p:sp>
      <p:sp>
        <p:nvSpPr>
          <p:cNvPr id="33" name="Oval 32">
            <a:extLst>
              <a:ext uri="{FF2B5EF4-FFF2-40B4-BE49-F238E27FC236}">
                <a16:creationId xmlns:a16="http://schemas.microsoft.com/office/drawing/2014/main" id="{B9154CDC-6F0C-4C2B-8C81-BE8436710C76}"/>
              </a:ext>
            </a:extLst>
          </p:cNvPr>
          <p:cNvSpPr>
            <a:spLocks noChangeArrowheads="1"/>
          </p:cNvSpPr>
          <p:nvPr/>
        </p:nvSpPr>
        <p:spPr bwMode="auto">
          <a:xfrm>
            <a:off x="5408613" y="5051425"/>
            <a:ext cx="838200" cy="511175"/>
          </a:xfrm>
          <a:prstGeom prst="ellipse">
            <a:avLst/>
          </a:prstGeom>
          <a:solidFill>
            <a:schemeClr val="bg1"/>
          </a:solidFill>
          <a:ln w="9525">
            <a:solidFill>
              <a:srgbClr val="4A7EBB"/>
            </a:solidFill>
            <a:round/>
            <a:headEnd/>
            <a:tailEnd/>
          </a:ln>
          <a:effectLst>
            <a:outerShdw blurRad="40000" dist="23000" dir="5400000" rotWithShape="0">
              <a:srgbClr val="808080">
                <a:alpha val="34998"/>
              </a:srgbClr>
            </a:outerShdw>
          </a:effectLst>
        </p:spPr>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800">
              <a:solidFill>
                <a:srgbClr val="FFFFFF"/>
              </a:solidFill>
              <a:latin typeface="Comic Sans MS" panose="030F0702030302020204" pitchFamily="66" charset="0"/>
            </a:endParaRPr>
          </a:p>
        </p:txBody>
      </p:sp>
      <p:sp>
        <p:nvSpPr>
          <p:cNvPr id="38" name="Oval 37">
            <a:extLst>
              <a:ext uri="{FF2B5EF4-FFF2-40B4-BE49-F238E27FC236}">
                <a16:creationId xmlns:a16="http://schemas.microsoft.com/office/drawing/2014/main" id="{58371318-595F-41FE-9774-BA51E250543D}"/>
              </a:ext>
            </a:extLst>
          </p:cNvPr>
          <p:cNvSpPr>
            <a:spLocks noChangeArrowheads="1"/>
          </p:cNvSpPr>
          <p:nvPr/>
        </p:nvSpPr>
        <p:spPr bwMode="auto">
          <a:xfrm>
            <a:off x="3275013" y="5051425"/>
            <a:ext cx="838200" cy="511175"/>
          </a:xfrm>
          <a:prstGeom prst="ellipse">
            <a:avLst/>
          </a:prstGeom>
          <a:solidFill>
            <a:schemeClr val="bg1"/>
          </a:solidFill>
          <a:ln w="9525">
            <a:solidFill>
              <a:srgbClr val="4A7EBB"/>
            </a:solidFill>
            <a:round/>
            <a:headEnd/>
            <a:tailEnd/>
          </a:ln>
          <a:effectLst>
            <a:outerShdw blurRad="40000" dist="23000" dir="5400000" rotWithShape="0">
              <a:srgbClr val="808080">
                <a:alpha val="34998"/>
              </a:srgbClr>
            </a:outerShdw>
          </a:effectLst>
        </p:spPr>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800">
              <a:solidFill>
                <a:srgbClr val="FFFFFF"/>
              </a:solidFill>
              <a:latin typeface="Comic Sans MS" panose="030F0702030302020204" pitchFamily="66" charset="0"/>
            </a:endParaRPr>
          </a:p>
        </p:txBody>
      </p:sp>
      <p:cxnSp>
        <p:nvCxnSpPr>
          <p:cNvPr id="40" name="Straight Arrow Connector 39">
            <a:extLst>
              <a:ext uri="{FF2B5EF4-FFF2-40B4-BE49-F238E27FC236}">
                <a16:creationId xmlns:a16="http://schemas.microsoft.com/office/drawing/2014/main" id="{5D2CC12C-CBC2-4B81-8C68-E29E08820F1E}"/>
              </a:ext>
            </a:extLst>
          </p:cNvPr>
          <p:cNvCxnSpPr>
            <a:cxnSpLocks noChangeShapeType="1"/>
          </p:cNvCxnSpPr>
          <p:nvPr/>
        </p:nvCxnSpPr>
        <p:spPr bwMode="auto">
          <a:xfrm rot="10800000" flipV="1">
            <a:off x="2703513" y="4343400"/>
            <a:ext cx="1028700" cy="708025"/>
          </a:xfrm>
          <a:prstGeom prst="straightConnector1">
            <a:avLst/>
          </a:prstGeom>
          <a:noFill/>
          <a:ln w="25400">
            <a:solidFill>
              <a:schemeClr val="accent1"/>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1" name="Straight Arrow Connector 40">
            <a:extLst>
              <a:ext uri="{FF2B5EF4-FFF2-40B4-BE49-F238E27FC236}">
                <a16:creationId xmlns:a16="http://schemas.microsoft.com/office/drawing/2014/main" id="{EF830F75-7F98-48C9-B05F-79A14275AEFA}"/>
              </a:ext>
            </a:extLst>
          </p:cNvPr>
          <p:cNvCxnSpPr>
            <a:cxnSpLocks noChangeShapeType="1"/>
          </p:cNvCxnSpPr>
          <p:nvPr/>
        </p:nvCxnSpPr>
        <p:spPr bwMode="auto">
          <a:xfrm rot="5400000">
            <a:off x="3694907" y="4633119"/>
            <a:ext cx="455612" cy="381000"/>
          </a:xfrm>
          <a:prstGeom prst="straightConnector1">
            <a:avLst/>
          </a:prstGeom>
          <a:noFill/>
          <a:ln w="25400">
            <a:solidFill>
              <a:schemeClr val="accent1"/>
            </a:solidFill>
            <a:round/>
            <a:headEnd type="arrow" w="med" len="med"/>
            <a:tailEnd type="none" w="sm" len="sm"/>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2" name="Straight Arrow Connector 51">
            <a:extLst>
              <a:ext uri="{FF2B5EF4-FFF2-40B4-BE49-F238E27FC236}">
                <a16:creationId xmlns:a16="http://schemas.microsoft.com/office/drawing/2014/main" id="{1A377AF6-F1B8-46F4-936D-23B5814D1CD4}"/>
              </a:ext>
            </a:extLst>
          </p:cNvPr>
          <p:cNvCxnSpPr>
            <a:cxnSpLocks noChangeShapeType="1"/>
            <a:endCxn id="32" idx="0"/>
          </p:cNvCxnSpPr>
          <p:nvPr/>
        </p:nvCxnSpPr>
        <p:spPr bwMode="auto">
          <a:xfrm rot="16200000" flipH="1">
            <a:off x="4399757" y="4690269"/>
            <a:ext cx="455612" cy="266700"/>
          </a:xfrm>
          <a:prstGeom prst="straightConnector1">
            <a:avLst/>
          </a:prstGeom>
          <a:noFill/>
          <a:ln w="25400">
            <a:solidFill>
              <a:schemeClr val="accent1"/>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1" name="Straight Arrow Connector 60">
            <a:extLst>
              <a:ext uri="{FF2B5EF4-FFF2-40B4-BE49-F238E27FC236}">
                <a16:creationId xmlns:a16="http://schemas.microsoft.com/office/drawing/2014/main" id="{BE32F6D2-7022-4560-95FE-1382290203FA}"/>
              </a:ext>
            </a:extLst>
          </p:cNvPr>
          <p:cNvCxnSpPr>
            <a:cxnSpLocks noChangeShapeType="1"/>
          </p:cNvCxnSpPr>
          <p:nvPr/>
        </p:nvCxnSpPr>
        <p:spPr bwMode="auto">
          <a:xfrm rot="16200000" flipH="1">
            <a:off x="5072062" y="4451351"/>
            <a:ext cx="709613" cy="493712"/>
          </a:xfrm>
          <a:prstGeom prst="straightConnector1">
            <a:avLst/>
          </a:prstGeom>
          <a:noFill/>
          <a:ln w="25400">
            <a:solidFill>
              <a:schemeClr val="accent1"/>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28015" name="TextBox 62">
            <a:extLst>
              <a:ext uri="{FF2B5EF4-FFF2-40B4-BE49-F238E27FC236}">
                <a16:creationId xmlns:a16="http://schemas.microsoft.com/office/drawing/2014/main" id="{6B2EC562-4B4F-4152-A776-AE3172486449}"/>
              </a:ext>
            </a:extLst>
          </p:cNvPr>
          <p:cNvSpPr txBox="1">
            <a:spLocks noChangeArrowheads="1"/>
          </p:cNvSpPr>
          <p:nvPr/>
        </p:nvSpPr>
        <p:spPr bwMode="auto">
          <a:xfrm>
            <a:off x="2970213" y="5637213"/>
            <a:ext cx="2362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latin typeface="Comic Sans MS" panose="030F0702030302020204" pitchFamily="66" charset="0"/>
              </a:rPr>
              <a:t>Key Management Services  </a:t>
            </a:r>
          </a:p>
        </p:txBody>
      </p:sp>
      <p:sp>
        <p:nvSpPr>
          <p:cNvPr id="128016" name="TextBox 63">
            <a:extLst>
              <a:ext uri="{FF2B5EF4-FFF2-40B4-BE49-F238E27FC236}">
                <a16:creationId xmlns:a16="http://schemas.microsoft.com/office/drawing/2014/main" id="{2C734043-93BE-42C8-B77E-034C039CB25E}"/>
              </a:ext>
            </a:extLst>
          </p:cNvPr>
          <p:cNvSpPr txBox="1">
            <a:spLocks noChangeArrowheads="1"/>
          </p:cNvSpPr>
          <p:nvPr/>
        </p:nvSpPr>
        <p:spPr bwMode="auto">
          <a:xfrm>
            <a:off x="2322513" y="5191125"/>
            <a:ext cx="381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a:latin typeface="Comic Sans MS" panose="030F0702030302020204" pitchFamily="66" charset="0"/>
              </a:rPr>
              <a:t>K</a:t>
            </a:r>
            <a:r>
              <a:rPr lang="en-US" altLang="en-US" sz="1200" baseline="30000">
                <a:latin typeface="Comic Sans MS" panose="030F0702030302020204" pitchFamily="66" charset="0"/>
              </a:rPr>
              <a:t>’</a:t>
            </a:r>
            <a:r>
              <a:rPr lang="en-US" altLang="en-US" sz="1200" baseline="-25000">
                <a:latin typeface="Comic Sans MS" panose="030F0702030302020204" pitchFamily="66" charset="0"/>
              </a:rPr>
              <a:t>1</a:t>
            </a:r>
            <a:endParaRPr lang="en-US" altLang="en-US" sz="1200">
              <a:latin typeface="Comic Sans MS" panose="030F0702030302020204" pitchFamily="66" charset="0"/>
            </a:endParaRPr>
          </a:p>
        </p:txBody>
      </p:sp>
      <p:sp>
        <p:nvSpPr>
          <p:cNvPr id="128017" name="TextBox 64">
            <a:extLst>
              <a:ext uri="{FF2B5EF4-FFF2-40B4-BE49-F238E27FC236}">
                <a16:creationId xmlns:a16="http://schemas.microsoft.com/office/drawing/2014/main" id="{1AB3B538-CE5F-46A1-A671-2CEE063A08BC}"/>
              </a:ext>
            </a:extLst>
          </p:cNvPr>
          <p:cNvSpPr txBox="1">
            <a:spLocks noChangeArrowheads="1"/>
          </p:cNvSpPr>
          <p:nvPr/>
        </p:nvSpPr>
        <p:spPr bwMode="auto">
          <a:xfrm>
            <a:off x="3541713" y="5191125"/>
            <a:ext cx="381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a:latin typeface="Comic Sans MS" panose="030F0702030302020204" pitchFamily="66" charset="0"/>
              </a:rPr>
              <a:t>K</a:t>
            </a:r>
            <a:r>
              <a:rPr lang="en-US" altLang="en-US" sz="1200" baseline="30000">
                <a:latin typeface="Comic Sans MS" panose="030F0702030302020204" pitchFamily="66" charset="0"/>
              </a:rPr>
              <a:t>’</a:t>
            </a:r>
            <a:r>
              <a:rPr lang="en-US" altLang="en-US" sz="1200" baseline="-25000">
                <a:latin typeface="Comic Sans MS" panose="030F0702030302020204" pitchFamily="66" charset="0"/>
              </a:rPr>
              <a:t>2</a:t>
            </a:r>
            <a:endParaRPr lang="en-US" altLang="en-US" sz="1200">
              <a:latin typeface="Comic Sans MS" panose="030F0702030302020204" pitchFamily="66" charset="0"/>
            </a:endParaRPr>
          </a:p>
        </p:txBody>
      </p:sp>
      <p:sp>
        <p:nvSpPr>
          <p:cNvPr id="128018" name="TextBox 65">
            <a:extLst>
              <a:ext uri="{FF2B5EF4-FFF2-40B4-BE49-F238E27FC236}">
                <a16:creationId xmlns:a16="http://schemas.microsoft.com/office/drawing/2014/main" id="{58D08DB6-0532-43C7-B051-2EDF400C27A7}"/>
              </a:ext>
            </a:extLst>
          </p:cNvPr>
          <p:cNvSpPr txBox="1">
            <a:spLocks noChangeArrowheads="1"/>
          </p:cNvSpPr>
          <p:nvPr/>
        </p:nvSpPr>
        <p:spPr bwMode="auto">
          <a:xfrm>
            <a:off x="4494213" y="5191125"/>
            <a:ext cx="381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a:latin typeface="Comic Sans MS" panose="030F0702030302020204" pitchFamily="66" charset="0"/>
              </a:rPr>
              <a:t>K</a:t>
            </a:r>
            <a:r>
              <a:rPr lang="en-US" altLang="en-US" sz="1200" baseline="30000">
                <a:latin typeface="Comic Sans MS" panose="030F0702030302020204" pitchFamily="66" charset="0"/>
              </a:rPr>
              <a:t>’</a:t>
            </a:r>
            <a:r>
              <a:rPr lang="en-US" altLang="en-US" sz="1200" baseline="-25000">
                <a:latin typeface="Comic Sans MS" panose="030F0702030302020204" pitchFamily="66" charset="0"/>
              </a:rPr>
              <a:t>3</a:t>
            </a:r>
            <a:endParaRPr lang="en-US" altLang="en-US" sz="1200">
              <a:latin typeface="Comic Sans MS" panose="030F0702030302020204" pitchFamily="66" charset="0"/>
            </a:endParaRPr>
          </a:p>
        </p:txBody>
      </p:sp>
      <p:sp>
        <p:nvSpPr>
          <p:cNvPr id="128019" name="TextBox 66">
            <a:extLst>
              <a:ext uri="{FF2B5EF4-FFF2-40B4-BE49-F238E27FC236}">
                <a16:creationId xmlns:a16="http://schemas.microsoft.com/office/drawing/2014/main" id="{62C02617-CB4A-422D-BECE-606D3709FC2D}"/>
              </a:ext>
            </a:extLst>
          </p:cNvPr>
          <p:cNvSpPr txBox="1">
            <a:spLocks noChangeArrowheads="1"/>
          </p:cNvSpPr>
          <p:nvPr/>
        </p:nvSpPr>
        <p:spPr bwMode="auto">
          <a:xfrm>
            <a:off x="5673725" y="5191125"/>
            <a:ext cx="381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a:latin typeface="Comic Sans MS" panose="030F0702030302020204" pitchFamily="66" charset="0"/>
              </a:rPr>
              <a:t>K</a:t>
            </a:r>
            <a:r>
              <a:rPr lang="en-US" altLang="en-US" sz="1200" baseline="30000">
                <a:latin typeface="Comic Sans MS" panose="030F0702030302020204" pitchFamily="66" charset="0"/>
              </a:rPr>
              <a:t>’</a:t>
            </a:r>
            <a:r>
              <a:rPr lang="en-US" altLang="en-US" sz="1200" baseline="-25000">
                <a:latin typeface="Comic Sans MS" panose="030F0702030302020204" pitchFamily="66" charset="0"/>
              </a:rPr>
              <a:t>n</a:t>
            </a:r>
            <a:endParaRPr lang="en-US" altLang="en-US" sz="1200">
              <a:latin typeface="Comic Sans MS" panose="030F0702030302020204" pitchFamily="66" charset="0"/>
            </a:endParaRPr>
          </a:p>
        </p:txBody>
      </p:sp>
      <p:pic>
        <p:nvPicPr>
          <p:cNvPr id="128020" name="Picture 20" descr="ebay-logo.jpg">
            <a:extLst>
              <a:ext uri="{FF2B5EF4-FFF2-40B4-BE49-F238E27FC236}">
                <a16:creationId xmlns:a16="http://schemas.microsoft.com/office/drawing/2014/main" id="{2E26902E-566D-4A86-A7B5-589BD26C223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43088" y="3605213"/>
            <a:ext cx="579437"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2" name="Straight Arrow Connector 21">
            <a:extLst>
              <a:ext uri="{FF2B5EF4-FFF2-40B4-BE49-F238E27FC236}">
                <a16:creationId xmlns:a16="http://schemas.microsoft.com/office/drawing/2014/main" id="{B6B9333B-05C2-4C2C-8469-79E2AFE812EE}"/>
              </a:ext>
            </a:extLst>
          </p:cNvPr>
          <p:cNvCxnSpPr>
            <a:cxnSpLocks noChangeShapeType="1"/>
          </p:cNvCxnSpPr>
          <p:nvPr/>
        </p:nvCxnSpPr>
        <p:spPr bwMode="auto">
          <a:xfrm rot="10800000" flipV="1">
            <a:off x="2422525" y="3735388"/>
            <a:ext cx="1616075" cy="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28022" name="TextBox 28">
            <a:extLst>
              <a:ext uri="{FF2B5EF4-FFF2-40B4-BE49-F238E27FC236}">
                <a16:creationId xmlns:a16="http://schemas.microsoft.com/office/drawing/2014/main" id="{61065EC5-59EF-4665-8BCC-7FEEC8CDC1B1}"/>
              </a:ext>
            </a:extLst>
          </p:cNvPr>
          <p:cNvSpPr txBox="1">
            <a:spLocks noChangeArrowheads="1"/>
          </p:cNvSpPr>
          <p:nvPr/>
        </p:nvSpPr>
        <p:spPr bwMode="auto">
          <a:xfrm>
            <a:off x="2538413" y="3467100"/>
            <a:ext cx="15001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a:latin typeface="Comic Sans MS" panose="030F0702030302020204" pitchFamily="66" charset="0"/>
              </a:rPr>
              <a:t>Predicate Reply*</a:t>
            </a:r>
          </a:p>
        </p:txBody>
      </p:sp>
      <p:sp>
        <p:nvSpPr>
          <p:cNvPr id="128023" name="TextBox 29">
            <a:extLst>
              <a:ext uri="{FF2B5EF4-FFF2-40B4-BE49-F238E27FC236}">
                <a16:creationId xmlns:a16="http://schemas.microsoft.com/office/drawing/2014/main" id="{C3884717-51BD-4A3D-B28A-F53A1C4A0B89}"/>
              </a:ext>
            </a:extLst>
          </p:cNvPr>
          <p:cNvSpPr txBox="1">
            <a:spLocks noChangeArrowheads="1"/>
          </p:cNvSpPr>
          <p:nvPr/>
        </p:nvSpPr>
        <p:spPr bwMode="auto">
          <a:xfrm>
            <a:off x="381000" y="6011863"/>
            <a:ext cx="3657600" cy="75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4161750" indent="-24161750" eaLnBrk="0" hangingPunct="0">
              <a:defRPr sz="2400">
                <a:solidFill>
                  <a:schemeClr val="tx1"/>
                </a:solidFill>
                <a:latin typeface="Arial" panose="020B0604020202020204" pitchFamily="34" charset="0"/>
                <a:cs typeface="Arial" panose="020B0604020202020204" pitchFamily="34" charset="0"/>
              </a:defRPr>
            </a:lvl1pPr>
            <a:lvl2pPr marL="730250" indent="-457200"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lvl="1" eaLnBrk="1" hangingPunct="1">
              <a:spcBef>
                <a:spcPts val="550"/>
              </a:spcBef>
              <a:buClr>
                <a:srgbClr val="3891A7"/>
              </a:buClr>
            </a:pPr>
            <a:r>
              <a:rPr lang="en-US" altLang="en-US" sz="2200">
                <a:latin typeface="Comic Sans MS" panose="030F0702030302020204" pitchFamily="66" charset="0"/>
                <a:ea typeface="ＭＳ Ｐゴシック" panose="020B0600070205080204" pitchFamily="34" charset="-128"/>
              </a:rPr>
              <a:t>*</a:t>
            </a:r>
            <a:r>
              <a:rPr lang="en-US" altLang="en-US" sz="1600">
                <a:latin typeface="Comic Sans MS" panose="030F0702030302020204" pitchFamily="66" charset="0"/>
                <a:ea typeface="ＭＳ Ｐゴシック" panose="020B0600070205080204" pitchFamily="34" charset="-128"/>
              </a:rPr>
              <a:t>Age Verified</a:t>
            </a:r>
          </a:p>
          <a:p>
            <a:pPr lvl="1" eaLnBrk="1" hangingPunct="1">
              <a:spcBef>
                <a:spcPts val="550"/>
              </a:spcBef>
              <a:buClr>
                <a:srgbClr val="3891A7"/>
              </a:buClr>
            </a:pPr>
            <a:r>
              <a:rPr lang="en-US" altLang="en-US" sz="1600">
                <a:latin typeface="Comic Sans MS" panose="030F0702030302020204" pitchFamily="66" charset="0"/>
                <a:ea typeface="ＭＳ Ｐゴシック" panose="020B0600070205080204" pitchFamily="34" charset="-128"/>
              </a:rPr>
              <a:t>*Credit Card Verified</a:t>
            </a:r>
          </a:p>
        </p:txBody>
      </p:sp>
      <p:sp>
        <p:nvSpPr>
          <p:cNvPr id="3" name="Slide Number Placeholder 2">
            <a:extLst>
              <a:ext uri="{FF2B5EF4-FFF2-40B4-BE49-F238E27FC236}">
                <a16:creationId xmlns:a16="http://schemas.microsoft.com/office/drawing/2014/main" id="{34CDDD3A-1C0B-4993-AD80-3921C41F6090}"/>
              </a:ext>
            </a:extLst>
          </p:cNvPr>
          <p:cNvSpPr>
            <a:spLocks noGrp="1"/>
          </p:cNvSpPr>
          <p:nvPr>
            <p:ph type="sldNum" sz="quarter" idx="12"/>
          </p:nvPr>
        </p:nvSpPr>
        <p:spPr/>
        <p:txBody>
          <a:bodyPr/>
          <a:lstStyle/>
          <a:p>
            <a:fld id="{C3802F7D-CE2A-4257-9499-27268CCBAA3C}" type="slidenum">
              <a:rPr lang="en-US" altLang="en-US" smtClean="0"/>
              <a:pPr/>
              <a:t>82</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a:extLst>
              <a:ext uri="{FF2B5EF4-FFF2-40B4-BE49-F238E27FC236}">
                <a16:creationId xmlns:a16="http://schemas.microsoft.com/office/drawing/2014/main" id="{364C8A99-B2CB-459E-A9D2-2F352B561642}"/>
              </a:ext>
            </a:extLst>
          </p:cNvPr>
          <p:cNvSpPr>
            <a:spLocks/>
          </p:cNvSpPr>
          <p:nvPr/>
        </p:nvSpPr>
        <p:spPr bwMode="auto">
          <a:xfrm>
            <a:off x="609600" y="2263775"/>
            <a:ext cx="7867650" cy="3687763"/>
          </a:xfrm>
          <a:custGeom>
            <a:avLst/>
            <a:gdLst>
              <a:gd name="T0" fmla="*/ 155658541 w 43200"/>
              <a:gd name="T1" fmla="*/ 190756114 h 43200"/>
              <a:gd name="T2" fmla="*/ 71643513 w 43200"/>
              <a:gd name="T3" fmla="*/ 184948229 h 43200"/>
              <a:gd name="T4" fmla="*/ 229789652 w 43200"/>
              <a:gd name="T5" fmla="*/ 254314710 h 43200"/>
              <a:gd name="T6" fmla="*/ 193039167 w 43200"/>
              <a:gd name="T7" fmla="*/ 257091117 h 43200"/>
              <a:gd name="T8" fmla="*/ 546546523 w 43200"/>
              <a:gd name="T9" fmla="*/ 284855192 h 43200"/>
              <a:gd name="T10" fmla="*/ 524389982 w 43200"/>
              <a:gd name="T11" fmla="*/ 272175519 h 43200"/>
              <a:gd name="T12" fmla="*/ 956141117 w 43200"/>
              <a:gd name="T13" fmla="*/ 253236210 h 43200"/>
              <a:gd name="T14" fmla="*/ 947285275 w 43200"/>
              <a:gd name="T15" fmla="*/ 267147442 h 43200"/>
              <a:gd name="T16" fmla="*/ 1131999303 w 43200"/>
              <a:gd name="T17" fmla="*/ 167269588 h 43200"/>
              <a:gd name="T18" fmla="*/ 1239829271 w 43200"/>
              <a:gd name="T19" fmla="*/ 219270717 h 43200"/>
              <a:gd name="T20" fmla="*/ 1386366620 w 43200"/>
              <a:gd name="T21" fmla="*/ 111887071 h 43200"/>
              <a:gd name="T22" fmla="*/ 1338338988 w 43200"/>
              <a:gd name="T23" fmla="*/ 131387569 h 43200"/>
              <a:gd name="T24" fmla="*/ 1271139968 w 43200"/>
              <a:gd name="T25" fmla="*/ 39540161 h 43200"/>
              <a:gd name="T26" fmla="*/ 1273660895 w 43200"/>
              <a:gd name="T27" fmla="*/ 48751117 h 43200"/>
              <a:gd name="T28" fmla="*/ 964466438 w 43200"/>
              <a:gd name="T29" fmla="*/ 28798868 h 43200"/>
              <a:gd name="T30" fmla="*/ 989077249 w 43200"/>
              <a:gd name="T31" fmla="*/ 17051977 h 43200"/>
              <a:gd name="T32" fmla="*/ 734378289 w 43200"/>
              <a:gd name="T33" fmla="*/ 34395390 h 43200"/>
              <a:gd name="T34" fmla="*/ 746285577 w 43200"/>
              <a:gd name="T35" fmla="*/ 24266249 h 43200"/>
              <a:gd name="T36" fmla="*/ 464355441 w 43200"/>
              <a:gd name="T37" fmla="*/ 37834912 h 43200"/>
              <a:gd name="T38" fmla="*/ 507474170 w 43200"/>
              <a:gd name="T39" fmla="*/ 47658020 h 43200"/>
              <a:gd name="T40" fmla="*/ 136885454 w 43200"/>
              <a:gd name="T41" fmla="*/ 115057010 h 43200"/>
              <a:gd name="T42" fmla="*/ 129356186 w 43200"/>
              <a:gd name="T43" fmla="*/ 104716506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blurRad="40000" dist="23000" dir="5400000" rotWithShape="0">
              <a:srgbClr val="808080">
                <a:alpha val="34998"/>
              </a:srgbClr>
            </a:outerShdw>
          </a:effectLst>
        </p:spPr>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 name="Title 1">
            <a:extLst>
              <a:ext uri="{FF2B5EF4-FFF2-40B4-BE49-F238E27FC236}">
                <a16:creationId xmlns:a16="http://schemas.microsoft.com/office/drawing/2014/main" id="{40132D71-8EFC-429A-BC3C-AEE9798F1CB0}"/>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Proposed IDM:</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Selective Disclosure</a:t>
            </a:r>
          </a:p>
        </p:txBody>
      </p:sp>
      <p:pic>
        <p:nvPicPr>
          <p:cNvPr id="129028" name="Picture 4" descr="ebay-logo.jpg">
            <a:extLst>
              <a:ext uri="{FF2B5EF4-FFF2-40B4-BE49-F238E27FC236}">
                <a16:creationId xmlns:a16="http://schemas.microsoft.com/office/drawing/2014/main" id="{DC087A62-342F-47F9-93EC-42CCF087F5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395663"/>
            <a:ext cx="579438"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9" name="TextBox 20">
            <a:extLst>
              <a:ext uri="{FF2B5EF4-FFF2-40B4-BE49-F238E27FC236}">
                <a16:creationId xmlns:a16="http://schemas.microsoft.com/office/drawing/2014/main" id="{A9C7F165-A80B-41CD-8B39-C62D7F58658F}"/>
              </a:ext>
            </a:extLst>
          </p:cNvPr>
          <p:cNvSpPr txBox="1">
            <a:spLocks noChangeArrowheads="1"/>
          </p:cNvSpPr>
          <p:nvPr/>
        </p:nvSpPr>
        <p:spPr bwMode="auto">
          <a:xfrm>
            <a:off x="1570038" y="3829050"/>
            <a:ext cx="193516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1200">
                <a:latin typeface="Comic Sans MS" panose="030F0702030302020204" pitchFamily="66" charset="0"/>
              </a:rPr>
              <a:t>E-mail</a:t>
            </a:r>
          </a:p>
          <a:p>
            <a:pPr eaLnBrk="1" hangingPunct="1">
              <a:buFont typeface="Arial" panose="020B0604020202020204" pitchFamily="34" charset="0"/>
              <a:buChar char="•"/>
            </a:pPr>
            <a:r>
              <a:rPr lang="en-US" altLang="en-US" sz="1200">
                <a:latin typeface="Comic Sans MS" panose="030F0702030302020204" pitchFamily="66" charset="0"/>
              </a:rPr>
              <a:t>Password</a:t>
            </a:r>
          </a:p>
          <a:p>
            <a:pPr eaLnBrk="1" hangingPunct="1">
              <a:buFont typeface="Arial" panose="020B0604020202020204" pitchFamily="34" charset="0"/>
              <a:buChar char="•"/>
            </a:pPr>
            <a:r>
              <a:rPr lang="en-US" altLang="en-US" sz="1200">
                <a:solidFill>
                  <a:srgbClr val="FF0000"/>
                </a:solidFill>
                <a:latin typeface="Comic Sans MS" panose="030F0702030302020204" pitchFamily="66" charset="0"/>
              </a:rPr>
              <a:t>E(Name)</a:t>
            </a:r>
          </a:p>
          <a:p>
            <a:pPr eaLnBrk="1" hangingPunct="1">
              <a:buFont typeface="Arial" panose="020B0604020202020204" pitchFamily="34" charset="0"/>
              <a:buChar char="•"/>
            </a:pPr>
            <a:r>
              <a:rPr lang="en-US" altLang="en-US" sz="1200">
                <a:solidFill>
                  <a:srgbClr val="FF0000"/>
                </a:solidFill>
                <a:latin typeface="Comic Sans MS" panose="030F0702030302020204" pitchFamily="66" charset="0"/>
              </a:rPr>
              <a:t>E(Shipping Address)</a:t>
            </a:r>
          </a:p>
          <a:p>
            <a:pPr eaLnBrk="1" hangingPunct="1">
              <a:buFont typeface="Arial" panose="020B0604020202020204" pitchFamily="34" charset="0"/>
              <a:buChar char="•"/>
            </a:pPr>
            <a:r>
              <a:rPr lang="en-US" altLang="en-US" sz="1200">
                <a:solidFill>
                  <a:srgbClr val="FF0000"/>
                </a:solidFill>
                <a:latin typeface="Comic Sans MS" panose="030F0702030302020204" pitchFamily="66" charset="0"/>
              </a:rPr>
              <a:t>E(Billing Address)</a:t>
            </a:r>
          </a:p>
          <a:p>
            <a:pPr eaLnBrk="1" hangingPunct="1">
              <a:buFont typeface="Arial" panose="020B0604020202020204" pitchFamily="34" charset="0"/>
              <a:buChar char="•"/>
            </a:pPr>
            <a:r>
              <a:rPr lang="en-US" altLang="en-US" sz="1200">
                <a:solidFill>
                  <a:srgbClr val="FF0000"/>
                </a:solidFill>
                <a:latin typeface="Comic Sans MS" panose="030F0702030302020204" pitchFamily="66" charset="0"/>
              </a:rPr>
              <a:t>E(Credit Card)</a:t>
            </a:r>
          </a:p>
        </p:txBody>
      </p:sp>
      <p:cxnSp>
        <p:nvCxnSpPr>
          <p:cNvPr id="25" name="Straight Arrow Connector 24">
            <a:extLst>
              <a:ext uri="{FF2B5EF4-FFF2-40B4-BE49-F238E27FC236}">
                <a16:creationId xmlns:a16="http://schemas.microsoft.com/office/drawing/2014/main" id="{32844717-1C74-4E2D-A0AF-6F579440E732}"/>
              </a:ext>
            </a:extLst>
          </p:cNvPr>
          <p:cNvCxnSpPr>
            <a:cxnSpLocks noChangeShapeType="1"/>
          </p:cNvCxnSpPr>
          <p:nvPr/>
        </p:nvCxnSpPr>
        <p:spPr bwMode="auto">
          <a:xfrm>
            <a:off x="2408238" y="3635375"/>
            <a:ext cx="3232150" cy="2540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29031" name="TextBox 67">
            <a:extLst>
              <a:ext uri="{FF2B5EF4-FFF2-40B4-BE49-F238E27FC236}">
                <a16:creationId xmlns:a16="http://schemas.microsoft.com/office/drawing/2014/main" id="{D478C610-4075-4771-9037-BCF9B1336888}"/>
              </a:ext>
            </a:extLst>
          </p:cNvPr>
          <p:cNvSpPr txBox="1">
            <a:spLocks noChangeArrowheads="1"/>
          </p:cNvSpPr>
          <p:nvPr/>
        </p:nvSpPr>
        <p:spPr bwMode="auto">
          <a:xfrm>
            <a:off x="3124200" y="3395663"/>
            <a:ext cx="17907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a:latin typeface="Comic Sans MS" panose="030F0702030302020204" pitchFamily="66" charset="0"/>
              </a:rPr>
              <a:t>Selective disclosure*</a:t>
            </a:r>
          </a:p>
        </p:txBody>
      </p:sp>
      <p:pic>
        <p:nvPicPr>
          <p:cNvPr id="129032" name="Picture 10" descr="power-seller-logo.gif">
            <a:extLst>
              <a:ext uri="{FF2B5EF4-FFF2-40B4-BE49-F238E27FC236}">
                <a16:creationId xmlns:a16="http://schemas.microsoft.com/office/drawing/2014/main" id="{8FB01630-D4BA-467F-848F-40A8DFDEABD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40388" y="3435350"/>
            <a:ext cx="8366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33" name="TextBox 11">
            <a:extLst>
              <a:ext uri="{FF2B5EF4-FFF2-40B4-BE49-F238E27FC236}">
                <a16:creationId xmlns:a16="http://schemas.microsoft.com/office/drawing/2014/main" id="{01507D3A-63F3-4C2B-8B44-41CE6EDC3052}"/>
              </a:ext>
            </a:extLst>
          </p:cNvPr>
          <p:cNvSpPr txBox="1">
            <a:spLocks noChangeArrowheads="1"/>
          </p:cNvSpPr>
          <p:nvPr/>
        </p:nvSpPr>
        <p:spPr bwMode="auto">
          <a:xfrm>
            <a:off x="5638800" y="3887788"/>
            <a:ext cx="18288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1200">
                <a:solidFill>
                  <a:srgbClr val="FF0000"/>
                </a:solidFill>
                <a:latin typeface="Comic Sans MS" panose="030F0702030302020204" pitchFamily="66" charset="0"/>
              </a:rPr>
              <a:t>E(E-mail)</a:t>
            </a:r>
          </a:p>
          <a:p>
            <a:pPr eaLnBrk="1" hangingPunct="1">
              <a:buFont typeface="Arial" panose="020B0604020202020204" pitchFamily="34" charset="0"/>
              <a:buChar char="•"/>
            </a:pPr>
            <a:r>
              <a:rPr lang="en-US" altLang="en-US" sz="1200">
                <a:solidFill>
                  <a:srgbClr val="FF0000"/>
                </a:solidFill>
                <a:latin typeface="Comic Sans MS" panose="030F0702030302020204" pitchFamily="66" charset="0"/>
              </a:rPr>
              <a:t>E(Name)</a:t>
            </a:r>
          </a:p>
          <a:p>
            <a:pPr eaLnBrk="1" hangingPunct="1">
              <a:buFont typeface="Arial" panose="020B0604020202020204" pitchFamily="34" charset="0"/>
              <a:buChar char="•"/>
            </a:pPr>
            <a:r>
              <a:rPr lang="en-US" altLang="en-US" sz="1200">
                <a:solidFill>
                  <a:srgbClr val="FF0000"/>
                </a:solidFill>
                <a:latin typeface="Comic Sans MS" panose="030F0702030302020204" pitchFamily="66" charset="0"/>
              </a:rPr>
              <a:t>E(Shipping Address)</a:t>
            </a:r>
          </a:p>
        </p:txBody>
      </p:sp>
      <p:sp>
        <p:nvSpPr>
          <p:cNvPr id="129034" name="TextBox 13">
            <a:extLst>
              <a:ext uri="{FF2B5EF4-FFF2-40B4-BE49-F238E27FC236}">
                <a16:creationId xmlns:a16="http://schemas.microsoft.com/office/drawing/2014/main" id="{03D8AE9F-54E2-4EEF-95A5-B11763E821A5}"/>
              </a:ext>
            </a:extLst>
          </p:cNvPr>
          <p:cNvSpPr txBox="1">
            <a:spLocks noChangeArrowheads="1"/>
          </p:cNvSpPr>
          <p:nvPr/>
        </p:nvSpPr>
        <p:spPr bwMode="auto">
          <a:xfrm>
            <a:off x="457200" y="1417638"/>
            <a:ext cx="847725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730250" indent="-457200"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lvl="1" eaLnBrk="1" hangingPunct="1">
              <a:spcBef>
                <a:spcPts val="550"/>
              </a:spcBef>
              <a:buClr>
                <a:srgbClr val="3891A7"/>
              </a:buClr>
              <a:buFont typeface="Arial" panose="020B0604020202020204" pitchFamily="34" charset="0"/>
              <a:buChar char="•"/>
            </a:pPr>
            <a:r>
              <a:rPr lang="en-US" altLang="en-US" sz="2000">
                <a:latin typeface="Comic Sans MS" panose="030F0702030302020204" pitchFamily="66" charset="0"/>
                <a:ea typeface="ＭＳ Ｐゴシック" panose="020B0600070205080204" pitchFamily="34" charset="-128"/>
              </a:rPr>
              <a:t>User Policies in the Active Bundle dictate dissemination </a:t>
            </a:r>
          </a:p>
          <a:p>
            <a:pPr eaLnBrk="1" hangingPunct="1"/>
            <a:endParaRPr lang="en-US" altLang="en-US" sz="2200"/>
          </a:p>
        </p:txBody>
      </p:sp>
      <p:sp>
        <p:nvSpPr>
          <p:cNvPr id="129035" name="TextBox 14">
            <a:extLst>
              <a:ext uri="{FF2B5EF4-FFF2-40B4-BE49-F238E27FC236}">
                <a16:creationId xmlns:a16="http://schemas.microsoft.com/office/drawing/2014/main" id="{1E60E241-ADD2-4655-9605-9C07A5270EA4}"/>
              </a:ext>
            </a:extLst>
          </p:cNvPr>
          <p:cNvSpPr txBox="1">
            <a:spLocks noChangeArrowheads="1"/>
          </p:cNvSpPr>
          <p:nvPr/>
        </p:nvSpPr>
        <p:spPr bwMode="auto">
          <a:xfrm>
            <a:off x="609600" y="6135688"/>
            <a:ext cx="7467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800">
                <a:latin typeface="Comic Sans MS" panose="030F0702030302020204" pitchFamily="66" charset="0"/>
              </a:rPr>
              <a:t>*e-bay shares the encrypted information based on the user policy </a:t>
            </a:r>
          </a:p>
        </p:txBody>
      </p:sp>
      <p:sp>
        <p:nvSpPr>
          <p:cNvPr id="3" name="Slide Number Placeholder 2">
            <a:extLst>
              <a:ext uri="{FF2B5EF4-FFF2-40B4-BE49-F238E27FC236}">
                <a16:creationId xmlns:a16="http://schemas.microsoft.com/office/drawing/2014/main" id="{60B3B66E-AD70-493A-9C6C-68C94EFF58AC}"/>
              </a:ext>
            </a:extLst>
          </p:cNvPr>
          <p:cNvSpPr>
            <a:spLocks noGrp="1"/>
          </p:cNvSpPr>
          <p:nvPr>
            <p:ph type="sldNum" sz="quarter" idx="12"/>
          </p:nvPr>
        </p:nvSpPr>
        <p:spPr/>
        <p:txBody>
          <a:bodyPr/>
          <a:lstStyle/>
          <a:p>
            <a:fld id="{C3802F7D-CE2A-4257-9499-27268CCBAA3C}" type="slidenum">
              <a:rPr lang="en-US" altLang="en-US" smtClean="0"/>
              <a:pPr/>
              <a:t>83</a:t>
            </a:fld>
            <a:endParaRPr lang="en-US" alt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a:extLst>
              <a:ext uri="{FF2B5EF4-FFF2-40B4-BE49-F238E27FC236}">
                <a16:creationId xmlns:a16="http://schemas.microsoft.com/office/drawing/2014/main" id="{A77C2DFB-6065-45BA-9456-4CE80A432EC8}"/>
              </a:ext>
            </a:extLst>
          </p:cNvPr>
          <p:cNvSpPr>
            <a:spLocks/>
          </p:cNvSpPr>
          <p:nvPr/>
        </p:nvSpPr>
        <p:spPr bwMode="auto">
          <a:xfrm>
            <a:off x="685800" y="2263775"/>
            <a:ext cx="7867650" cy="3687763"/>
          </a:xfrm>
          <a:custGeom>
            <a:avLst/>
            <a:gdLst>
              <a:gd name="T0" fmla="*/ 155658541 w 43200"/>
              <a:gd name="T1" fmla="*/ 190756114 h 43200"/>
              <a:gd name="T2" fmla="*/ 71643513 w 43200"/>
              <a:gd name="T3" fmla="*/ 184948229 h 43200"/>
              <a:gd name="T4" fmla="*/ 229789652 w 43200"/>
              <a:gd name="T5" fmla="*/ 254314710 h 43200"/>
              <a:gd name="T6" fmla="*/ 193039167 w 43200"/>
              <a:gd name="T7" fmla="*/ 257091117 h 43200"/>
              <a:gd name="T8" fmla="*/ 546546523 w 43200"/>
              <a:gd name="T9" fmla="*/ 284855192 h 43200"/>
              <a:gd name="T10" fmla="*/ 524389982 w 43200"/>
              <a:gd name="T11" fmla="*/ 272175519 h 43200"/>
              <a:gd name="T12" fmla="*/ 956141117 w 43200"/>
              <a:gd name="T13" fmla="*/ 253236210 h 43200"/>
              <a:gd name="T14" fmla="*/ 947285275 w 43200"/>
              <a:gd name="T15" fmla="*/ 267147442 h 43200"/>
              <a:gd name="T16" fmla="*/ 1131999303 w 43200"/>
              <a:gd name="T17" fmla="*/ 167269588 h 43200"/>
              <a:gd name="T18" fmla="*/ 1239829271 w 43200"/>
              <a:gd name="T19" fmla="*/ 219270717 h 43200"/>
              <a:gd name="T20" fmla="*/ 1386366620 w 43200"/>
              <a:gd name="T21" fmla="*/ 111887071 h 43200"/>
              <a:gd name="T22" fmla="*/ 1338338988 w 43200"/>
              <a:gd name="T23" fmla="*/ 131387569 h 43200"/>
              <a:gd name="T24" fmla="*/ 1271139968 w 43200"/>
              <a:gd name="T25" fmla="*/ 39540161 h 43200"/>
              <a:gd name="T26" fmla="*/ 1273660895 w 43200"/>
              <a:gd name="T27" fmla="*/ 48751117 h 43200"/>
              <a:gd name="T28" fmla="*/ 964466438 w 43200"/>
              <a:gd name="T29" fmla="*/ 28798868 h 43200"/>
              <a:gd name="T30" fmla="*/ 989077249 w 43200"/>
              <a:gd name="T31" fmla="*/ 17051977 h 43200"/>
              <a:gd name="T32" fmla="*/ 734378289 w 43200"/>
              <a:gd name="T33" fmla="*/ 34395390 h 43200"/>
              <a:gd name="T34" fmla="*/ 746285577 w 43200"/>
              <a:gd name="T35" fmla="*/ 24266249 h 43200"/>
              <a:gd name="T36" fmla="*/ 464355441 w 43200"/>
              <a:gd name="T37" fmla="*/ 37834912 h 43200"/>
              <a:gd name="T38" fmla="*/ 507474170 w 43200"/>
              <a:gd name="T39" fmla="*/ 47658020 h 43200"/>
              <a:gd name="T40" fmla="*/ 136885454 w 43200"/>
              <a:gd name="T41" fmla="*/ 115057010 h 43200"/>
              <a:gd name="T42" fmla="*/ 129356186 w 43200"/>
              <a:gd name="T43" fmla="*/ 104716506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blurRad="40000" dist="23000" dir="5400000" rotWithShape="0">
              <a:srgbClr val="808080">
                <a:alpha val="34998"/>
              </a:srgbClr>
            </a:outerShdw>
          </a:effectLst>
        </p:spPr>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 name="Title 1">
            <a:extLst>
              <a:ext uri="{FF2B5EF4-FFF2-40B4-BE49-F238E27FC236}">
                <a16:creationId xmlns:a16="http://schemas.microsoft.com/office/drawing/2014/main" id="{ADFC5E21-1CC0-48A4-9E1D-429F89C6C51D}"/>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Proposed IDM:</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Selective Disclosure</a:t>
            </a:r>
          </a:p>
        </p:txBody>
      </p:sp>
      <p:pic>
        <p:nvPicPr>
          <p:cNvPr id="130052" name="Picture 4" descr="ebay-logo.jpg">
            <a:extLst>
              <a:ext uri="{FF2B5EF4-FFF2-40B4-BE49-F238E27FC236}">
                <a16:creationId xmlns:a16="http://schemas.microsoft.com/office/drawing/2014/main" id="{372C4271-0AAA-4012-9C4B-4D6066C0CBD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3395663"/>
            <a:ext cx="579438"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3" name="TextBox 20">
            <a:extLst>
              <a:ext uri="{FF2B5EF4-FFF2-40B4-BE49-F238E27FC236}">
                <a16:creationId xmlns:a16="http://schemas.microsoft.com/office/drawing/2014/main" id="{6F6A55CF-C81D-4759-A8CC-1E042B631A52}"/>
              </a:ext>
            </a:extLst>
          </p:cNvPr>
          <p:cNvSpPr txBox="1">
            <a:spLocks noChangeArrowheads="1"/>
          </p:cNvSpPr>
          <p:nvPr/>
        </p:nvSpPr>
        <p:spPr bwMode="auto">
          <a:xfrm>
            <a:off x="1646238" y="3829050"/>
            <a:ext cx="193516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1200">
                <a:latin typeface="Comic Sans MS" panose="030F0702030302020204" pitchFamily="66" charset="0"/>
              </a:rPr>
              <a:t>E-mail</a:t>
            </a:r>
          </a:p>
          <a:p>
            <a:pPr eaLnBrk="1" hangingPunct="1">
              <a:buFont typeface="Arial" panose="020B0604020202020204" pitchFamily="34" charset="0"/>
              <a:buChar char="•"/>
            </a:pPr>
            <a:r>
              <a:rPr lang="en-US" altLang="en-US" sz="1200">
                <a:latin typeface="Comic Sans MS" panose="030F0702030302020204" pitchFamily="66" charset="0"/>
              </a:rPr>
              <a:t>Password</a:t>
            </a:r>
          </a:p>
          <a:p>
            <a:pPr eaLnBrk="1" hangingPunct="1">
              <a:buFont typeface="Arial" panose="020B0604020202020204" pitchFamily="34" charset="0"/>
              <a:buChar char="•"/>
            </a:pPr>
            <a:r>
              <a:rPr lang="en-US" altLang="en-US" sz="1200">
                <a:solidFill>
                  <a:srgbClr val="FF0000"/>
                </a:solidFill>
                <a:latin typeface="Comic Sans MS" panose="030F0702030302020204" pitchFamily="66" charset="0"/>
              </a:rPr>
              <a:t>E(Name)</a:t>
            </a:r>
          </a:p>
          <a:p>
            <a:pPr eaLnBrk="1" hangingPunct="1">
              <a:buFont typeface="Arial" panose="020B0604020202020204" pitchFamily="34" charset="0"/>
              <a:buChar char="•"/>
            </a:pPr>
            <a:r>
              <a:rPr lang="en-US" altLang="en-US" sz="1200">
                <a:solidFill>
                  <a:srgbClr val="FF0000"/>
                </a:solidFill>
                <a:latin typeface="Comic Sans MS" panose="030F0702030302020204" pitchFamily="66" charset="0"/>
              </a:rPr>
              <a:t>E(Shipping Address)</a:t>
            </a:r>
          </a:p>
          <a:p>
            <a:pPr eaLnBrk="1" hangingPunct="1">
              <a:buFont typeface="Arial" panose="020B0604020202020204" pitchFamily="34" charset="0"/>
              <a:buChar char="•"/>
            </a:pPr>
            <a:r>
              <a:rPr lang="en-US" altLang="en-US" sz="1200">
                <a:solidFill>
                  <a:srgbClr val="FF0000"/>
                </a:solidFill>
                <a:latin typeface="Comic Sans MS" panose="030F0702030302020204" pitchFamily="66" charset="0"/>
              </a:rPr>
              <a:t>E(Billing Address)</a:t>
            </a:r>
          </a:p>
          <a:p>
            <a:pPr eaLnBrk="1" hangingPunct="1">
              <a:buFont typeface="Arial" panose="020B0604020202020204" pitchFamily="34" charset="0"/>
              <a:buChar char="•"/>
            </a:pPr>
            <a:r>
              <a:rPr lang="en-US" altLang="en-US" sz="1200">
                <a:solidFill>
                  <a:srgbClr val="FF0000"/>
                </a:solidFill>
                <a:latin typeface="Comic Sans MS" panose="030F0702030302020204" pitchFamily="66" charset="0"/>
              </a:rPr>
              <a:t>E(Credit Card)</a:t>
            </a:r>
          </a:p>
        </p:txBody>
      </p:sp>
      <p:cxnSp>
        <p:nvCxnSpPr>
          <p:cNvPr id="25" name="Straight Arrow Connector 24">
            <a:extLst>
              <a:ext uri="{FF2B5EF4-FFF2-40B4-BE49-F238E27FC236}">
                <a16:creationId xmlns:a16="http://schemas.microsoft.com/office/drawing/2014/main" id="{35B6AC16-43BB-4508-BE87-A8D326E00BAA}"/>
              </a:ext>
            </a:extLst>
          </p:cNvPr>
          <p:cNvCxnSpPr>
            <a:cxnSpLocks noChangeShapeType="1"/>
          </p:cNvCxnSpPr>
          <p:nvPr/>
        </p:nvCxnSpPr>
        <p:spPr bwMode="auto">
          <a:xfrm>
            <a:off x="2484438" y="3635375"/>
            <a:ext cx="3232150" cy="2540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30055" name="TextBox 67">
            <a:extLst>
              <a:ext uri="{FF2B5EF4-FFF2-40B4-BE49-F238E27FC236}">
                <a16:creationId xmlns:a16="http://schemas.microsoft.com/office/drawing/2014/main" id="{1100D325-87E9-4175-A7A5-1218DD9F65B8}"/>
              </a:ext>
            </a:extLst>
          </p:cNvPr>
          <p:cNvSpPr txBox="1">
            <a:spLocks noChangeArrowheads="1"/>
          </p:cNvSpPr>
          <p:nvPr/>
        </p:nvSpPr>
        <p:spPr bwMode="auto">
          <a:xfrm>
            <a:off x="3200400" y="3395663"/>
            <a:ext cx="17907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a:latin typeface="Comic Sans MS" panose="030F0702030302020204" pitchFamily="66" charset="0"/>
              </a:rPr>
              <a:t>Selective disclosure*</a:t>
            </a:r>
          </a:p>
        </p:txBody>
      </p:sp>
      <p:pic>
        <p:nvPicPr>
          <p:cNvPr id="130056" name="Picture 10" descr="power-seller-logo.gif">
            <a:extLst>
              <a:ext uri="{FF2B5EF4-FFF2-40B4-BE49-F238E27FC236}">
                <a16:creationId xmlns:a16="http://schemas.microsoft.com/office/drawing/2014/main" id="{CAF5F7ED-AE55-4891-A023-FBB503B52F5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16588" y="3435350"/>
            <a:ext cx="8366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7" name="TextBox 11">
            <a:extLst>
              <a:ext uri="{FF2B5EF4-FFF2-40B4-BE49-F238E27FC236}">
                <a16:creationId xmlns:a16="http://schemas.microsoft.com/office/drawing/2014/main" id="{C9B5856D-5D69-4977-843D-D4B811D6FCA7}"/>
              </a:ext>
            </a:extLst>
          </p:cNvPr>
          <p:cNvSpPr txBox="1">
            <a:spLocks noChangeArrowheads="1"/>
          </p:cNvSpPr>
          <p:nvPr/>
        </p:nvSpPr>
        <p:spPr bwMode="auto">
          <a:xfrm>
            <a:off x="5715000" y="3887788"/>
            <a:ext cx="18288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1200">
                <a:solidFill>
                  <a:srgbClr val="000000"/>
                </a:solidFill>
                <a:latin typeface="Comic Sans MS" panose="030F0702030302020204" pitchFamily="66" charset="0"/>
              </a:rPr>
              <a:t>E-mail</a:t>
            </a:r>
          </a:p>
          <a:p>
            <a:pPr eaLnBrk="1" hangingPunct="1">
              <a:buFont typeface="Arial" panose="020B0604020202020204" pitchFamily="34" charset="0"/>
              <a:buChar char="•"/>
            </a:pPr>
            <a:r>
              <a:rPr lang="en-US" altLang="en-US" sz="1200">
                <a:solidFill>
                  <a:srgbClr val="FF0000"/>
                </a:solidFill>
                <a:latin typeface="Comic Sans MS" panose="030F0702030302020204" pitchFamily="66" charset="0"/>
              </a:rPr>
              <a:t>E(Name)</a:t>
            </a:r>
          </a:p>
          <a:p>
            <a:pPr eaLnBrk="1" hangingPunct="1">
              <a:buFont typeface="Arial" panose="020B0604020202020204" pitchFamily="34" charset="0"/>
              <a:buChar char="•"/>
            </a:pPr>
            <a:r>
              <a:rPr lang="en-US" altLang="en-US" sz="1200">
                <a:solidFill>
                  <a:srgbClr val="FF0000"/>
                </a:solidFill>
                <a:latin typeface="Comic Sans MS" panose="030F0702030302020204" pitchFamily="66" charset="0"/>
              </a:rPr>
              <a:t>E(Shipping Address)</a:t>
            </a:r>
          </a:p>
        </p:txBody>
      </p:sp>
      <p:sp>
        <p:nvSpPr>
          <p:cNvPr id="130058" name="TextBox 13">
            <a:extLst>
              <a:ext uri="{FF2B5EF4-FFF2-40B4-BE49-F238E27FC236}">
                <a16:creationId xmlns:a16="http://schemas.microsoft.com/office/drawing/2014/main" id="{D93919D6-EF5D-41D3-BBB6-F6F2B9B210B4}"/>
              </a:ext>
            </a:extLst>
          </p:cNvPr>
          <p:cNvSpPr txBox="1">
            <a:spLocks noChangeArrowheads="1"/>
          </p:cNvSpPr>
          <p:nvPr/>
        </p:nvSpPr>
        <p:spPr bwMode="auto">
          <a:xfrm>
            <a:off x="457200" y="1417638"/>
            <a:ext cx="847725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730250" indent="-457200"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lvl="1" eaLnBrk="1" hangingPunct="1">
              <a:spcBef>
                <a:spcPts val="550"/>
              </a:spcBef>
              <a:buClr>
                <a:srgbClr val="3891A7"/>
              </a:buClr>
              <a:buFont typeface="Arial" panose="020B0604020202020204" pitchFamily="34" charset="0"/>
              <a:buChar char="•"/>
            </a:pPr>
            <a:r>
              <a:rPr lang="en-US" altLang="en-US" sz="2000">
                <a:latin typeface="Comic Sans MS" panose="030F0702030302020204" pitchFamily="66" charset="0"/>
                <a:ea typeface="ＭＳ Ｐゴシック" panose="020B0600070205080204" pitchFamily="34" charset="-128"/>
              </a:rPr>
              <a:t>User Policies in the Active Bundle dictate dissemination </a:t>
            </a:r>
          </a:p>
          <a:p>
            <a:pPr eaLnBrk="1" hangingPunct="1"/>
            <a:endParaRPr lang="en-US" altLang="en-US" sz="2200"/>
          </a:p>
        </p:txBody>
      </p:sp>
      <p:sp>
        <p:nvSpPr>
          <p:cNvPr id="130059" name="TextBox 14">
            <a:extLst>
              <a:ext uri="{FF2B5EF4-FFF2-40B4-BE49-F238E27FC236}">
                <a16:creationId xmlns:a16="http://schemas.microsoft.com/office/drawing/2014/main" id="{F0575C9E-8B60-45B8-8E97-E5FAB58FB5C7}"/>
              </a:ext>
            </a:extLst>
          </p:cNvPr>
          <p:cNvSpPr txBox="1">
            <a:spLocks noChangeArrowheads="1"/>
          </p:cNvSpPr>
          <p:nvPr/>
        </p:nvSpPr>
        <p:spPr bwMode="auto">
          <a:xfrm>
            <a:off x="685800" y="6135688"/>
            <a:ext cx="8458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800">
                <a:latin typeface="Comic Sans MS" panose="030F0702030302020204" pitchFamily="66" charset="0"/>
              </a:rPr>
              <a:t>Decryption handled by Multi-Party Computing as in the previous slides</a:t>
            </a:r>
          </a:p>
        </p:txBody>
      </p:sp>
      <p:sp>
        <p:nvSpPr>
          <p:cNvPr id="3" name="Slide Number Placeholder 2">
            <a:extLst>
              <a:ext uri="{FF2B5EF4-FFF2-40B4-BE49-F238E27FC236}">
                <a16:creationId xmlns:a16="http://schemas.microsoft.com/office/drawing/2014/main" id="{320C2918-11CE-441D-92D8-01DDA839ADBE}"/>
              </a:ext>
            </a:extLst>
          </p:cNvPr>
          <p:cNvSpPr>
            <a:spLocks noGrp="1"/>
          </p:cNvSpPr>
          <p:nvPr>
            <p:ph type="sldNum" sz="quarter" idx="12"/>
          </p:nvPr>
        </p:nvSpPr>
        <p:spPr/>
        <p:txBody>
          <a:bodyPr/>
          <a:lstStyle/>
          <a:p>
            <a:fld id="{C3802F7D-CE2A-4257-9499-27268CCBAA3C}" type="slidenum">
              <a:rPr lang="en-US" altLang="en-US" smtClean="0"/>
              <a:pPr/>
              <a:t>84</a:t>
            </a:fld>
            <a:endParaRPr lang="en-US" alt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a:extLst>
              <a:ext uri="{FF2B5EF4-FFF2-40B4-BE49-F238E27FC236}">
                <a16:creationId xmlns:a16="http://schemas.microsoft.com/office/drawing/2014/main" id="{2E7BB88F-E5DC-45EE-867E-EC3D4EA6A31A}"/>
              </a:ext>
            </a:extLst>
          </p:cNvPr>
          <p:cNvSpPr>
            <a:spLocks/>
          </p:cNvSpPr>
          <p:nvPr/>
        </p:nvSpPr>
        <p:spPr bwMode="auto">
          <a:xfrm>
            <a:off x="666750" y="1828800"/>
            <a:ext cx="7867650" cy="3687763"/>
          </a:xfrm>
          <a:custGeom>
            <a:avLst/>
            <a:gdLst>
              <a:gd name="T0" fmla="*/ 155658541 w 43200"/>
              <a:gd name="T1" fmla="*/ 190756114 h 43200"/>
              <a:gd name="T2" fmla="*/ 71643513 w 43200"/>
              <a:gd name="T3" fmla="*/ 184948229 h 43200"/>
              <a:gd name="T4" fmla="*/ 229789652 w 43200"/>
              <a:gd name="T5" fmla="*/ 254314710 h 43200"/>
              <a:gd name="T6" fmla="*/ 193039167 w 43200"/>
              <a:gd name="T7" fmla="*/ 257091117 h 43200"/>
              <a:gd name="T8" fmla="*/ 546546523 w 43200"/>
              <a:gd name="T9" fmla="*/ 284855192 h 43200"/>
              <a:gd name="T10" fmla="*/ 524389982 w 43200"/>
              <a:gd name="T11" fmla="*/ 272175519 h 43200"/>
              <a:gd name="T12" fmla="*/ 956141117 w 43200"/>
              <a:gd name="T13" fmla="*/ 253236210 h 43200"/>
              <a:gd name="T14" fmla="*/ 947285275 w 43200"/>
              <a:gd name="T15" fmla="*/ 267147442 h 43200"/>
              <a:gd name="T16" fmla="*/ 1131999303 w 43200"/>
              <a:gd name="T17" fmla="*/ 167269588 h 43200"/>
              <a:gd name="T18" fmla="*/ 1239829271 w 43200"/>
              <a:gd name="T19" fmla="*/ 219270717 h 43200"/>
              <a:gd name="T20" fmla="*/ 1386366620 w 43200"/>
              <a:gd name="T21" fmla="*/ 111887071 h 43200"/>
              <a:gd name="T22" fmla="*/ 1338338988 w 43200"/>
              <a:gd name="T23" fmla="*/ 131387569 h 43200"/>
              <a:gd name="T24" fmla="*/ 1271139968 w 43200"/>
              <a:gd name="T25" fmla="*/ 39540161 h 43200"/>
              <a:gd name="T26" fmla="*/ 1273660895 w 43200"/>
              <a:gd name="T27" fmla="*/ 48751117 h 43200"/>
              <a:gd name="T28" fmla="*/ 964466438 w 43200"/>
              <a:gd name="T29" fmla="*/ 28798868 h 43200"/>
              <a:gd name="T30" fmla="*/ 989077249 w 43200"/>
              <a:gd name="T31" fmla="*/ 17051977 h 43200"/>
              <a:gd name="T32" fmla="*/ 734378289 w 43200"/>
              <a:gd name="T33" fmla="*/ 34395390 h 43200"/>
              <a:gd name="T34" fmla="*/ 746285577 w 43200"/>
              <a:gd name="T35" fmla="*/ 24266249 h 43200"/>
              <a:gd name="T36" fmla="*/ 464355441 w 43200"/>
              <a:gd name="T37" fmla="*/ 37834912 h 43200"/>
              <a:gd name="T38" fmla="*/ 507474170 w 43200"/>
              <a:gd name="T39" fmla="*/ 47658020 h 43200"/>
              <a:gd name="T40" fmla="*/ 136885454 w 43200"/>
              <a:gd name="T41" fmla="*/ 115057010 h 43200"/>
              <a:gd name="T42" fmla="*/ 129356186 w 43200"/>
              <a:gd name="T43" fmla="*/ 104716506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blurRad="40000" dist="23000" dir="5400000" rotWithShape="0">
              <a:srgbClr val="808080">
                <a:alpha val="34998"/>
              </a:srgbClr>
            </a:outerShdw>
          </a:effectLst>
        </p:spPr>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 name="Title 1">
            <a:extLst>
              <a:ext uri="{FF2B5EF4-FFF2-40B4-BE49-F238E27FC236}">
                <a16:creationId xmlns:a16="http://schemas.microsoft.com/office/drawing/2014/main" id="{427FD47B-8D5B-4568-BC7A-5C0DA34FB94F}"/>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Proposed IDM:</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Selective Disclosure</a:t>
            </a:r>
          </a:p>
        </p:txBody>
      </p:sp>
      <p:sp>
        <p:nvSpPr>
          <p:cNvPr id="131076" name="TextBox 20">
            <a:extLst>
              <a:ext uri="{FF2B5EF4-FFF2-40B4-BE49-F238E27FC236}">
                <a16:creationId xmlns:a16="http://schemas.microsoft.com/office/drawing/2014/main" id="{73150E74-EBB0-4ABB-A27F-306F7240F9E7}"/>
              </a:ext>
            </a:extLst>
          </p:cNvPr>
          <p:cNvSpPr txBox="1">
            <a:spLocks noChangeArrowheads="1"/>
          </p:cNvSpPr>
          <p:nvPr/>
        </p:nvSpPr>
        <p:spPr bwMode="auto">
          <a:xfrm>
            <a:off x="1628775" y="3394075"/>
            <a:ext cx="19335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1200">
                <a:latin typeface="Comic Sans MS" panose="030F0702030302020204" pitchFamily="66" charset="0"/>
              </a:rPr>
              <a:t>E-mail</a:t>
            </a:r>
          </a:p>
          <a:p>
            <a:pPr eaLnBrk="1" hangingPunct="1">
              <a:buFont typeface="Arial" panose="020B0604020202020204" pitchFamily="34" charset="0"/>
              <a:buChar char="•"/>
            </a:pPr>
            <a:r>
              <a:rPr lang="en-US" altLang="en-US" sz="1200">
                <a:solidFill>
                  <a:srgbClr val="FF0000"/>
                </a:solidFill>
                <a:latin typeface="Comic Sans MS" panose="030F0702030302020204" pitchFamily="66" charset="0"/>
              </a:rPr>
              <a:t>E(Name)</a:t>
            </a:r>
          </a:p>
          <a:p>
            <a:pPr eaLnBrk="1" hangingPunct="1">
              <a:buFont typeface="Arial" panose="020B0604020202020204" pitchFamily="34" charset="0"/>
              <a:buChar char="•"/>
            </a:pPr>
            <a:r>
              <a:rPr lang="en-US" altLang="en-US" sz="1200">
                <a:solidFill>
                  <a:srgbClr val="FF0000"/>
                </a:solidFill>
                <a:latin typeface="Comic Sans MS" panose="030F0702030302020204" pitchFamily="66" charset="0"/>
              </a:rPr>
              <a:t>E(Shipping Address)</a:t>
            </a:r>
          </a:p>
        </p:txBody>
      </p:sp>
      <p:cxnSp>
        <p:nvCxnSpPr>
          <p:cNvPr id="25" name="Straight Arrow Connector 24">
            <a:extLst>
              <a:ext uri="{FF2B5EF4-FFF2-40B4-BE49-F238E27FC236}">
                <a16:creationId xmlns:a16="http://schemas.microsoft.com/office/drawing/2014/main" id="{BF1BCCE6-87ED-4676-A008-53056AEBCDFC}"/>
              </a:ext>
            </a:extLst>
          </p:cNvPr>
          <p:cNvCxnSpPr>
            <a:cxnSpLocks noChangeShapeType="1"/>
          </p:cNvCxnSpPr>
          <p:nvPr/>
        </p:nvCxnSpPr>
        <p:spPr bwMode="auto">
          <a:xfrm>
            <a:off x="2466975" y="3200400"/>
            <a:ext cx="3230563" cy="2540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31078" name="TextBox 67">
            <a:extLst>
              <a:ext uri="{FF2B5EF4-FFF2-40B4-BE49-F238E27FC236}">
                <a16:creationId xmlns:a16="http://schemas.microsoft.com/office/drawing/2014/main" id="{7190DA5D-AED6-4763-B4C7-29BC37A6869F}"/>
              </a:ext>
            </a:extLst>
          </p:cNvPr>
          <p:cNvSpPr txBox="1">
            <a:spLocks noChangeArrowheads="1"/>
          </p:cNvSpPr>
          <p:nvPr/>
        </p:nvSpPr>
        <p:spPr bwMode="auto">
          <a:xfrm>
            <a:off x="3181350" y="2960688"/>
            <a:ext cx="17907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a:latin typeface="Comic Sans MS" panose="030F0702030302020204" pitchFamily="66" charset="0"/>
              </a:rPr>
              <a:t>Selective disclosure*</a:t>
            </a:r>
          </a:p>
        </p:txBody>
      </p:sp>
      <p:pic>
        <p:nvPicPr>
          <p:cNvPr id="131079" name="Picture 10" descr="power-seller-logo.gif">
            <a:extLst>
              <a:ext uri="{FF2B5EF4-FFF2-40B4-BE49-F238E27FC236}">
                <a16:creationId xmlns:a16="http://schemas.microsoft.com/office/drawing/2014/main" id="{68E9B8B3-A668-4F1B-9620-323A8D4DF13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30363" y="2960688"/>
            <a:ext cx="836612"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80" name="TextBox 11">
            <a:extLst>
              <a:ext uri="{FF2B5EF4-FFF2-40B4-BE49-F238E27FC236}">
                <a16:creationId xmlns:a16="http://schemas.microsoft.com/office/drawing/2014/main" id="{932A585A-AD82-47F0-99EB-964503F78CEB}"/>
              </a:ext>
            </a:extLst>
          </p:cNvPr>
          <p:cNvSpPr txBox="1">
            <a:spLocks noChangeArrowheads="1"/>
          </p:cNvSpPr>
          <p:nvPr/>
        </p:nvSpPr>
        <p:spPr bwMode="auto">
          <a:xfrm>
            <a:off x="5543550" y="3452813"/>
            <a:ext cx="1828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1200">
                <a:solidFill>
                  <a:srgbClr val="FF0000"/>
                </a:solidFill>
                <a:latin typeface="Comic Sans MS" panose="030F0702030302020204" pitchFamily="66" charset="0"/>
              </a:rPr>
              <a:t>E(Name)</a:t>
            </a:r>
          </a:p>
          <a:p>
            <a:pPr eaLnBrk="1" hangingPunct="1">
              <a:buFont typeface="Arial" panose="020B0604020202020204" pitchFamily="34" charset="0"/>
              <a:buChar char="•"/>
            </a:pPr>
            <a:r>
              <a:rPr lang="en-US" altLang="en-US" sz="1200">
                <a:solidFill>
                  <a:srgbClr val="FF0000"/>
                </a:solidFill>
                <a:latin typeface="Comic Sans MS" panose="030F0702030302020204" pitchFamily="66" charset="0"/>
              </a:rPr>
              <a:t>E(Shipping Address)</a:t>
            </a:r>
          </a:p>
        </p:txBody>
      </p:sp>
      <p:pic>
        <p:nvPicPr>
          <p:cNvPr id="131081" name="Picture 12" descr="fedex.gif">
            <a:extLst>
              <a:ext uri="{FF2B5EF4-FFF2-40B4-BE49-F238E27FC236}">
                <a16:creationId xmlns:a16="http://schemas.microsoft.com/office/drawing/2014/main" id="{FC562443-7911-4B23-B5B2-2C4C5ABC9F8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7538" y="3065463"/>
            <a:ext cx="54768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82" name="TextBox 14">
            <a:extLst>
              <a:ext uri="{FF2B5EF4-FFF2-40B4-BE49-F238E27FC236}">
                <a16:creationId xmlns:a16="http://schemas.microsoft.com/office/drawing/2014/main" id="{F6366C9D-74F5-4223-ADCE-2540351DAE22}"/>
              </a:ext>
            </a:extLst>
          </p:cNvPr>
          <p:cNvSpPr txBox="1">
            <a:spLocks noChangeArrowheads="1"/>
          </p:cNvSpPr>
          <p:nvPr/>
        </p:nvSpPr>
        <p:spPr bwMode="auto">
          <a:xfrm>
            <a:off x="457200" y="6135688"/>
            <a:ext cx="838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800">
                <a:latin typeface="Comic Sans MS" panose="030F0702030302020204" pitchFamily="66" charset="0"/>
              </a:rPr>
              <a:t>*e-bay seller shares the encrypted information based on the user policy </a:t>
            </a:r>
          </a:p>
        </p:txBody>
      </p:sp>
      <p:sp>
        <p:nvSpPr>
          <p:cNvPr id="3" name="Slide Number Placeholder 2">
            <a:extLst>
              <a:ext uri="{FF2B5EF4-FFF2-40B4-BE49-F238E27FC236}">
                <a16:creationId xmlns:a16="http://schemas.microsoft.com/office/drawing/2014/main" id="{BD3EF040-38F5-468B-B252-26605645CE31}"/>
              </a:ext>
            </a:extLst>
          </p:cNvPr>
          <p:cNvSpPr>
            <a:spLocks noGrp="1"/>
          </p:cNvSpPr>
          <p:nvPr>
            <p:ph type="sldNum" sz="quarter" idx="12"/>
          </p:nvPr>
        </p:nvSpPr>
        <p:spPr/>
        <p:txBody>
          <a:bodyPr/>
          <a:lstStyle/>
          <a:p>
            <a:fld id="{C3802F7D-CE2A-4257-9499-27268CCBAA3C}" type="slidenum">
              <a:rPr lang="en-US" altLang="en-US" smtClean="0"/>
              <a:pPr/>
              <a:t>85</a:t>
            </a:fld>
            <a:endParaRPr lang="en-US" alt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a:extLst>
              <a:ext uri="{FF2B5EF4-FFF2-40B4-BE49-F238E27FC236}">
                <a16:creationId xmlns:a16="http://schemas.microsoft.com/office/drawing/2014/main" id="{CA9EBC8F-8163-463B-BF4C-76303CEEE294}"/>
              </a:ext>
            </a:extLst>
          </p:cNvPr>
          <p:cNvSpPr>
            <a:spLocks/>
          </p:cNvSpPr>
          <p:nvPr/>
        </p:nvSpPr>
        <p:spPr bwMode="auto">
          <a:xfrm>
            <a:off x="590550" y="1828800"/>
            <a:ext cx="7867650" cy="3687763"/>
          </a:xfrm>
          <a:custGeom>
            <a:avLst/>
            <a:gdLst>
              <a:gd name="T0" fmla="*/ 155658541 w 43200"/>
              <a:gd name="T1" fmla="*/ 190756114 h 43200"/>
              <a:gd name="T2" fmla="*/ 71643513 w 43200"/>
              <a:gd name="T3" fmla="*/ 184948229 h 43200"/>
              <a:gd name="T4" fmla="*/ 229789652 w 43200"/>
              <a:gd name="T5" fmla="*/ 254314710 h 43200"/>
              <a:gd name="T6" fmla="*/ 193039167 w 43200"/>
              <a:gd name="T7" fmla="*/ 257091117 h 43200"/>
              <a:gd name="T8" fmla="*/ 546546523 w 43200"/>
              <a:gd name="T9" fmla="*/ 284855192 h 43200"/>
              <a:gd name="T10" fmla="*/ 524389982 w 43200"/>
              <a:gd name="T11" fmla="*/ 272175519 h 43200"/>
              <a:gd name="T12" fmla="*/ 956141117 w 43200"/>
              <a:gd name="T13" fmla="*/ 253236210 h 43200"/>
              <a:gd name="T14" fmla="*/ 947285275 w 43200"/>
              <a:gd name="T15" fmla="*/ 267147442 h 43200"/>
              <a:gd name="T16" fmla="*/ 1131999303 w 43200"/>
              <a:gd name="T17" fmla="*/ 167269588 h 43200"/>
              <a:gd name="T18" fmla="*/ 1239829271 w 43200"/>
              <a:gd name="T19" fmla="*/ 219270717 h 43200"/>
              <a:gd name="T20" fmla="*/ 1386366620 w 43200"/>
              <a:gd name="T21" fmla="*/ 111887071 h 43200"/>
              <a:gd name="T22" fmla="*/ 1338338988 w 43200"/>
              <a:gd name="T23" fmla="*/ 131387569 h 43200"/>
              <a:gd name="T24" fmla="*/ 1271139968 w 43200"/>
              <a:gd name="T25" fmla="*/ 39540161 h 43200"/>
              <a:gd name="T26" fmla="*/ 1273660895 w 43200"/>
              <a:gd name="T27" fmla="*/ 48751117 h 43200"/>
              <a:gd name="T28" fmla="*/ 964466438 w 43200"/>
              <a:gd name="T29" fmla="*/ 28798868 h 43200"/>
              <a:gd name="T30" fmla="*/ 989077249 w 43200"/>
              <a:gd name="T31" fmla="*/ 17051977 h 43200"/>
              <a:gd name="T32" fmla="*/ 734378289 w 43200"/>
              <a:gd name="T33" fmla="*/ 34395390 h 43200"/>
              <a:gd name="T34" fmla="*/ 746285577 w 43200"/>
              <a:gd name="T35" fmla="*/ 24266249 h 43200"/>
              <a:gd name="T36" fmla="*/ 464355441 w 43200"/>
              <a:gd name="T37" fmla="*/ 37834912 h 43200"/>
              <a:gd name="T38" fmla="*/ 507474170 w 43200"/>
              <a:gd name="T39" fmla="*/ 47658020 h 43200"/>
              <a:gd name="T40" fmla="*/ 136885454 w 43200"/>
              <a:gd name="T41" fmla="*/ 115057010 h 43200"/>
              <a:gd name="T42" fmla="*/ 129356186 w 43200"/>
              <a:gd name="T43" fmla="*/ 104716506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blurRad="40000" dist="23000" dir="5400000" rotWithShape="0">
              <a:srgbClr val="808080">
                <a:alpha val="34998"/>
              </a:srgbClr>
            </a:outerShdw>
          </a:effectLst>
        </p:spPr>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 name="Title 1">
            <a:extLst>
              <a:ext uri="{FF2B5EF4-FFF2-40B4-BE49-F238E27FC236}">
                <a16:creationId xmlns:a16="http://schemas.microsoft.com/office/drawing/2014/main" id="{9B41005A-9BBC-45FB-A94B-6327CB8FE54C}"/>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Proposed IDM:</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Selective Disclosure</a:t>
            </a:r>
          </a:p>
        </p:txBody>
      </p:sp>
      <p:sp>
        <p:nvSpPr>
          <p:cNvPr id="132100" name="TextBox 20">
            <a:extLst>
              <a:ext uri="{FF2B5EF4-FFF2-40B4-BE49-F238E27FC236}">
                <a16:creationId xmlns:a16="http://schemas.microsoft.com/office/drawing/2014/main" id="{F47CEFCF-FC74-466D-B1C9-AC948A90B30B}"/>
              </a:ext>
            </a:extLst>
          </p:cNvPr>
          <p:cNvSpPr txBox="1">
            <a:spLocks noChangeArrowheads="1"/>
          </p:cNvSpPr>
          <p:nvPr/>
        </p:nvSpPr>
        <p:spPr bwMode="auto">
          <a:xfrm>
            <a:off x="1552575" y="3394075"/>
            <a:ext cx="19335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1200">
                <a:latin typeface="Comic Sans MS" panose="030F0702030302020204" pitchFamily="66" charset="0"/>
              </a:rPr>
              <a:t>E-mail</a:t>
            </a:r>
          </a:p>
          <a:p>
            <a:pPr eaLnBrk="1" hangingPunct="1">
              <a:buFont typeface="Arial" panose="020B0604020202020204" pitchFamily="34" charset="0"/>
              <a:buChar char="•"/>
            </a:pPr>
            <a:r>
              <a:rPr lang="en-US" altLang="en-US" sz="1200">
                <a:solidFill>
                  <a:srgbClr val="FF0000"/>
                </a:solidFill>
                <a:latin typeface="Comic Sans MS" panose="030F0702030302020204" pitchFamily="66" charset="0"/>
              </a:rPr>
              <a:t>E(Name)</a:t>
            </a:r>
          </a:p>
          <a:p>
            <a:pPr eaLnBrk="1" hangingPunct="1">
              <a:buFont typeface="Arial" panose="020B0604020202020204" pitchFamily="34" charset="0"/>
              <a:buChar char="•"/>
            </a:pPr>
            <a:r>
              <a:rPr lang="en-US" altLang="en-US" sz="1200">
                <a:solidFill>
                  <a:srgbClr val="FF0000"/>
                </a:solidFill>
                <a:latin typeface="Comic Sans MS" panose="030F0702030302020204" pitchFamily="66" charset="0"/>
              </a:rPr>
              <a:t>E(Shipping Address)</a:t>
            </a:r>
          </a:p>
        </p:txBody>
      </p:sp>
      <p:cxnSp>
        <p:nvCxnSpPr>
          <p:cNvPr id="25" name="Straight Arrow Connector 24">
            <a:extLst>
              <a:ext uri="{FF2B5EF4-FFF2-40B4-BE49-F238E27FC236}">
                <a16:creationId xmlns:a16="http://schemas.microsoft.com/office/drawing/2014/main" id="{37825D1A-2346-4E70-8240-86B1BAB95571}"/>
              </a:ext>
            </a:extLst>
          </p:cNvPr>
          <p:cNvCxnSpPr>
            <a:cxnSpLocks noChangeShapeType="1"/>
          </p:cNvCxnSpPr>
          <p:nvPr/>
        </p:nvCxnSpPr>
        <p:spPr bwMode="auto">
          <a:xfrm>
            <a:off x="2390775" y="3200400"/>
            <a:ext cx="3230563" cy="2540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32102" name="TextBox 67">
            <a:extLst>
              <a:ext uri="{FF2B5EF4-FFF2-40B4-BE49-F238E27FC236}">
                <a16:creationId xmlns:a16="http://schemas.microsoft.com/office/drawing/2014/main" id="{1D8951CB-FBB6-4999-AE92-6B05388D53C4}"/>
              </a:ext>
            </a:extLst>
          </p:cNvPr>
          <p:cNvSpPr txBox="1">
            <a:spLocks noChangeArrowheads="1"/>
          </p:cNvSpPr>
          <p:nvPr/>
        </p:nvSpPr>
        <p:spPr bwMode="auto">
          <a:xfrm>
            <a:off x="3105150" y="2960688"/>
            <a:ext cx="17907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a:latin typeface="Comic Sans MS" panose="030F0702030302020204" pitchFamily="66" charset="0"/>
              </a:rPr>
              <a:t>Selective disclosure</a:t>
            </a:r>
          </a:p>
        </p:txBody>
      </p:sp>
      <p:pic>
        <p:nvPicPr>
          <p:cNvPr id="132103" name="Picture 10" descr="power-seller-logo.gif">
            <a:extLst>
              <a:ext uri="{FF2B5EF4-FFF2-40B4-BE49-F238E27FC236}">
                <a16:creationId xmlns:a16="http://schemas.microsoft.com/office/drawing/2014/main" id="{DC16BC36-61BC-49CE-9F68-2034390F768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54163" y="2960688"/>
            <a:ext cx="836612"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4" name="TextBox 11">
            <a:extLst>
              <a:ext uri="{FF2B5EF4-FFF2-40B4-BE49-F238E27FC236}">
                <a16:creationId xmlns:a16="http://schemas.microsoft.com/office/drawing/2014/main" id="{3A0494E7-DBD9-4DF1-B47C-908A3D91127A}"/>
              </a:ext>
            </a:extLst>
          </p:cNvPr>
          <p:cNvSpPr txBox="1">
            <a:spLocks noChangeArrowheads="1"/>
          </p:cNvSpPr>
          <p:nvPr/>
        </p:nvSpPr>
        <p:spPr bwMode="auto">
          <a:xfrm>
            <a:off x="5467350" y="3452813"/>
            <a:ext cx="1828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1200">
                <a:solidFill>
                  <a:srgbClr val="000000"/>
                </a:solidFill>
                <a:latin typeface="Comic Sans MS" panose="030F0702030302020204" pitchFamily="66" charset="0"/>
              </a:rPr>
              <a:t>Name</a:t>
            </a:r>
          </a:p>
          <a:p>
            <a:pPr eaLnBrk="1" hangingPunct="1">
              <a:buFont typeface="Arial" panose="020B0604020202020204" pitchFamily="34" charset="0"/>
              <a:buChar char="•"/>
            </a:pPr>
            <a:r>
              <a:rPr lang="en-US" altLang="en-US" sz="1200">
                <a:solidFill>
                  <a:srgbClr val="000000"/>
                </a:solidFill>
                <a:latin typeface="Comic Sans MS" panose="030F0702030302020204" pitchFamily="66" charset="0"/>
              </a:rPr>
              <a:t>Shipping Address</a:t>
            </a:r>
          </a:p>
        </p:txBody>
      </p:sp>
      <p:pic>
        <p:nvPicPr>
          <p:cNvPr id="132105" name="Picture 12" descr="fedex.gif">
            <a:extLst>
              <a:ext uri="{FF2B5EF4-FFF2-40B4-BE49-F238E27FC236}">
                <a16:creationId xmlns:a16="http://schemas.microsoft.com/office/drawing/2014/main" id="{3CD1B1E7-0730-4790-AFBE-F4C0A4D6961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21338" y="3065463"/>
            <a:ext cx="54768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6" name="TextBox 19">
            <a:extLst>
              <a:ext uri="{FF2B5EF4-FFF2-40B4-BE49-F238E27FC236}">
                <a16:creationId xmlns:a16="http://schemas.microsoft.com/office/drawing/2014/main" id="{ED7F1FCB-4E43-4143-AFB2-33AE2629CB1F}"/>
              </a:ext>
            </a:extLst>
          </p:cNvPr>
          <p:cNvSpPr txBox="1">
            <a:spLocks noChangeArrowheads="1"/>
          </p:cNvSpPr>
          <p:nvPr/>
        </p:nvSpPr>
        <p:spPr bwMode="auto">
          <a:xfrm>
            <a:off x="381000" y="5857875"/>
            <a:ext cx="8458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730250" indent="-457200"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lvl="1" eaLnBrk="1" hangingPunct="1">
              <a:spcBef>
                <a:spcPts val="550"/>
              </a:spcBef>
              <a:buClr>
                <a:srgbClr val="3891A7"/>
              </a:buClr>
              <a:buFont typeface="Arial" panose="020B0604020202020204" pitchFamily="34" charset="0"/>
              <a:buChar char="•"/>
            </a:pPr>
            <a:r>
              <a:rPr lang="en-US" altLang="en-US" sz="1800">
                <a:latin typeface="Comic Sans MS" panose="030F0702030302020204" pitchFamily="66" charset="0"/>
                <a:ea typeface="ＭＳ Ｐゴシック" panose="020B0600070205080204" pitchFamily="34" charset="-128"/>
              </a:rPr>
              <a:t>Decryption handled by Multi-Party Computing as in the previous slides</a:t>
            </a:r>
          </a:p>
          <a:p>
            <a:pPr eaLnBrk="1" hangingPunct="1"/>
            <a:endParaRPr lang="en-US" altLang="en-US" sz="1800">
              <a:latin typeface="Comic Sans MS" panose="030F0702030302020204" pitchFamily="66" charset="0"/>
            </a:endParaRPr>
          </a:p>
        </p:txBody>
      </p:sp>
      <p:sp>
        <p:nvSpPr>
          <p:cNvPr id="3" name="Slide Number Placeholder 2">
            <a:extLst>
              <a:ext uri="{FF2B5EF4-FFF2-40B4-BE49-F238E27FC236}">
                <a16:creationId xmlns:a16="http://schemas.microsoft.com/office/drawing/2014/main" id="{CCCDBF73-C7C3-4E1E-A01A-4101FD8D6BFF}"/>
              </a:ext>
            </a:extLst>
          </p:cNvPr>
          <p:cNvSpPr>
            <a:spLocks noGrp="1"/>
          </p:cNvSpPr>
          <p:nvPr>
            <p:ph type="sldNum" sz="quarter" idx="12"/>
          </p:nvPr>
        </p:nvSpPr>
        <p:spPr/>
        <p:txBody>
          <a:bodyPr/>
          <a:lstStyle/>
          <a:p>
            <a:fld id="{C3802F7D-CE2A-4257-9499-27268CCBAA3C}" type="slidenum">
              <a:rPr lang="en-US" altLang="en-US" smtClean="0"/>
              <a:pPr/>
              <a:t>86</a:t>
            </a:fld>
            <a:endParaRPr lang="en-US"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a:extLst>
              <a:ext uri="{FF2B5EF4-FFF2-40B4-BE49-F238E27FC236}">
                <a16:creationId xmlns:a16="http://schemas.microsoft.com/office/drawing/2014/main" id="{1DE37452-1941-4DA8-AE89-E7AB9AD668A5}"/>
              </a:ext>
            </a:extLst>
          </p:cNvPr>
          <p:cNvSpPr>
            <a:spLocks/>
          </p:cNvSpPr>
          <p:nvPr/>
        </p:nvSpPr>
        <p:spPr bwMode="auto">
          <a:xfrm>
            <a:off x="666750" y="1828800"/>
            <a:ext cx="7867650" cy="3687763"/>
          </a:xfrm>
          <a:custGeom>
            <a:avLst/>
            <a:gdLst>
              <a:gd name="T0" fmla="*/ 155658541 w 43200"/>
              <a:gd name="T1" fmla="*/ 190756114 h 43200"/>
              <a:gd name="T2" fmla="*/ 71643513 w 43200"/>
              <a:gd name="T3" fmla="*/ 184948229 h 43200"/>
              <a:gd name="T4" fmla="*/ 229789652 w 43200"/>
              <a:gd name="T5" fmla="*/ 254314710 h 43200"/>
              <a:gd name="T6" fmla="*/ 193039167 w 43200"/>
              <a:gd name="T7" fmla="*/ 257091117 h 43200"/>
              <a:gd name="T8" fmla="*/ 546546523 w 43200"/>
              <a:gd name="T9" fmla="*/ 284855192 h 43200"/>
              <a:gd name="T10" fmla="*/ 524389982 w 43200"/>
              <a:gd name="T11" fmla="*/ 272175519 h 43200"/>
              <a:gd name="T12" fmla="*/ 956141117 w 43200"/>
              <a:gd name="T13" fmla="*/ 253236210 h 43200"/>
              <a:gd name="T14" fmla="*/ 947285275 w 43200"/>
              <a:gd name="T15" fmla="*/ 267147442 h 43200"/>
              <a:gd name="T16" fmla="*/ 1131999303 w 43200"/>
              <a:gd name="T17" fmla="*/ 167269588 h 43200"/>
              <a:gd name="T18" fmla="*/ 1239829271 w 43200"/>
              <a:gd name="T19" fmla="*/ 219270717 h 43200"/>
              <a:gd name="T20" fmla="*/ 1386366620 w 43200"/>
              <a:gd name="T21" fmla="*/ 111887071 h 43200"/>
              <a:gd name="T22" fmla="*/ 1338338988 w 43200"/>
              <a:gd name="T23" fmla="*/ 131387569 h 43200"/>
              <a:gd name="T24" fmla="*/ 1271139968 w 43200"/>
              <a:gd name="T25" fmla="*/ 39540161 h 43200"/>
              <a:gd name="T26" fmla="*/ 1273660895 w 43200"/>
              <a:gd name="T27" fmla="*/ 48751117 h 43200"/>
              <a:gd name="T28" fmla="*/ 964466438 w 43200"/>
              <a:gd name="T29" fmla="*/ 28798868 h 43200"/>
              <a:gd name="T30" fmla="*/ 989077249 w 43200"/>
              <a:gd name="T31" fmla="*/ 17051977 h 43200"/>
              <a:gd name="T32" fmla="*/ 734378289 w 43200"/>
              <a:gd name="T33" fmla="*/ 34395390 h 43200"/>
              <a:gd name="T34" fmla="*/ 746285577 w 43200"/>
              <a:gd name="T35" fmla="*/ 24266249 h 43200"/>
              <a:gd name="T36" fmla="*/ 464355441 w 43200"/>
              <a:gd name="T37" fmla="*/ 37834912 h 43200"/>
              <a:gd name="T38" fmla="*/ 507474170 w 43200"/>
              <a:gd name="T39" fmla="*/ 47658020 h 43200"/>
              <a:gd name="T40" fmla="*/ 136885454 w 43200"/>
              <a:gd name="T41" fmla="*/ 115057010 h 43200"/>
              <a:gd name="T42" fmla="*/ 129356186 w 43200"/>
              <a:gd name="T43" fmla="*/ 104716506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blurRad="40000" dist="23000" dir="5400000" rotWithShape="0">
              <a:srgbClr val="808080">
                <a:alpha val="34998"/>
              </a:srgbClr>
            </a:outerShdw>
          </a:effectLst>
        </p:spPr>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 name="Title 1">
            <a:extLst>
              <a:ext uri="{FF2B5EF4-FFF2-40B4-BE49-F238E27FC236}">
                <a16:creationId xmlns:a16="http://schemas.microsoft.com/office/drawing/2014/main" id="{A6FF82D4-F094-44D7-8781-3FEB116F4F9E}"/>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Proposed IDM:</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Selective Disclosure</a:t>
            </a:r>
          </a:p>
        </p:txBody>
      </p:sp>
      <p:sp>
        <p:nvSpPr>
          <p:cNvPr id="133124" name="TextBox 20">
            <a:extLst>
              <a:ext uri="{FF2B5EF4-FFF2-40B4-BE49-F238E27FC236}">
                <a16:creationId xmlns:a16="http://schemas.microsoft.com/office/drawing/2014/main" id="{A6D56A2C-48BD-494E-96FC-EE6CAEC83072}"/>
              </a:ext>
            </a:extLst>
          </p:cNvPr>
          <p:cNvSpPr txBox="1">
            <a:spLocks noChangeArrowheads="1"/>
          </p:cNvSpPr>
          <p:nvPr/>
        </p:nvSpPr>
        <p:spPr bwMode="auto">
          <a:xfrm>
            <a:off x="1628775" y="3394075"/>
            <a:ext cx="19335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1200">
                <a:latin typeface="Comic Sans MS" panose="030F0702030302020204" pitchFamily="66" charset="0"/>
              </a:rPr>
              <a:t>E-mail</a:t>
            </a:r>
          </a:p>
          <a:p>
            <a:pPr eaLnBrk="1" hangingPunct="1">
              <a:buFont typeface="Arial" panose="020B0604020202020204" pitchFamily="34" charset="0"/>
              <a:buChar char="•"/>
            </a:pPr>
            <a:r>
              <a:rPr lang="en-US" altLang="en-US" sz="1200">
                <a:solidFill>
                  <a:srgbClr val="FF0000"/>
                </a:solidFill>
                <a:latin typeface="Comic Sans MS" panose="030F0702030302020204" pitchFamily="66" charset="0"/>
              </a:rPr>
              <a:t>E(Name)</a:t>
            </a:r>
          </a:p>
          <a:p>
            <a:pPr eaLnBrk="1" hangingPunct="1">
              <a:buFont typeface="Arial" panose="020B0604020202020204" pitchFamily="34" charset="0"/>
              <a:buChar char="•"/>
            </a:pPr>
            <a:r>
              <a:rPr lang="en-US" altLang="en-US" sz="1200">
                <a:solidFill>
                  <a:srgbClr val="FF0000"/>
                </a:solidFill>
                <a:latin typeface="Comic Sans MS" panose="030F0702030302020204" pitchFamily="66" charset="0"/>
              </a:rPr>
              <a:t>E(Shipping Address)</a:t>
            </a:r>
          </a:p>
        </p:txBody>
      </p:sp>
      <p:cxnSp>
        <p:nvCxnSpPr>
          <p:cNvPr id="25" name="Straight Arrow Connector 24">
            <a:extLst>
              <a:ext uri="{FF2B5EF4-FFF2-40B4-BE49-F238E27FC236}">
                <a16:creationId xmlns:a16="http://schemas.microsoft.com/office/drawing/2014/main" id="{E42903D2-4ADA-4C52-9612-6ABDDF31D60F}"/>
              </a:ext>
            </a:extLst>
          </p:cNvPr>
          <p:cNvCxnSpPr>
            <a:cxnSpLocks noChangeShapeType="1"/>
          </p:cNvCxnSpPr>
          <p:nvPr/>
        </p:nvCxnSpPr>
        <p:spPr bwMode="auto">
          <a:xfrm>
            <a:off x="2466975" y="3200400"/>
            <a:ext cx="3230563" cy="2540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33126" name="TextBox 67">
            <a:extLst>
              <a:ext uri="{FF2B5EF4-FFF2-40B4-BE49-F238E27FC236}">
                <a16:creationId xmlns:a16="http://schemas.microsoft.com/office/drawing/2014/main" id="{E9B3FDF0-D924-4E54-8903-D41FFD863491}"/>
              </a:ext>
            </a:extLst>
          </p:cNvPr>
          <p:cNvSpPr txBox="1">
            <a:spLocks noChangeArrowheads="1"/>
          </p:cNvSpPr>
          <p:nvPr/>
        </p:nvSpPr>
        <p:spPr bwMode="auto">
          <a:xfrm>
            <a:off x="3181350" y="2960688"/>
            <a:ext cx="17907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a:latin typeface="Comic Sans MS" panose="030F0702030302020204" pitchFamily="66" charset="0"/>
              </a:rPr>
              <a:t>Selective disclosure</a:t>
            </a:r>
          </a:p>
        </p:txBody>
      </p:sp>
      <p:pic>
        <p:nvPicPr>
          <p:cNvPr id="133127" name="Picture 10" descr="power-seller-logo.gif">
            <a:extLst>
              <a:ext uri="{FF2B5EF4-FFF2-40B4-BE49-F238E27FC236}">
                <a16:creationId xmlns:a16="http://schemas.microsoft.com/office/drawing/2014/main" id="{A43C2790-6EBB-4572-A786-CF0970FD6D9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30363" y="2960688"/>
            <a:ext cx="836612"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28" name="TextBox 11">
            <a:extLst>
              <a:ext uri="{FF2B5EF4-FFF2-40B4-BE49-F238E27FC236}">
                <a16:creationId xmlns:a16="http://schemas.microsoft.com/office/drawing/2014/main" id="{B2E74D06-30E3-4DEF-A1E0-AE865A8CF8C0}"/>
              </a:ext>
            </a:extLst>
          </p:cNvPr>
          <p:cNvSpPr txBox="1">
            <a:spLocks noChangeArrowheads="1"/>
          </p:cNvSpPr>
          <p:nvPr/>
        </p:nvSpPr>
        <p:spPr bwMode="auto">
          <a:xfrm>
            <a:off x="5543550" y="3452813"/>
            <a:ext cx="1828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1200">
                <a:solidFill>
                  <a:srgbClr val="000000"/>
                </a:solidFill>
                <a:latin typeface="Comic Sans MS" panose="030F0702030302020204" pitchFamily="66" charset="0"/>
              </a:rPr>
              <a:t>Name</a:t>
            </a:r>
          </a:p>
          <a:p>
            <a:pPr eaLnBrk="1" hangingPunct="1">
              <a:buFont typeface="Arial" panose="020B0604020202020204" pitchFamily="34" charset="0"/>
              <a:buChar char="•"/>
            </a:pPr>
            <a:r>
              <a:rPr lang="en-US" altLang="en-US" sz="1200">
                <a:solidFill>
                  <a:srgbClr val="000000"/>
                </a:solidFill>
                <a:latin typeface="Comic Sans MS" panose="030F0702030302020204" pitchFamily="66" charset="0"/>
              </a:rPr>
              <a:t>Shipping Address</a:t>
            </a:r>
          </a:p>
        </p:txBody>
      </p:sp>
      <p:pic>
        <p:nvPicPr>
          <p:cNvPr id="133129" name="Picture 12" descr="fedex.gif">
            <a:extLst>
              <a:ext uri="{FF2B5EF4-FFF2-40B4-BE49-F238E27FC236}">
                <a16:creationId xmlns:a16="http://schemas.microsoft.com/office/drawing/2014/main" id="{321216A0-0A5C-468A-8BBB-C16B7252CD5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7538" y="3065463"/>
            <a:ext cx="54768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30" name="Picture 14" descr="user-icon.jpg">
            <a:extLst>
              <a:ext uri="{FF2B5EF4-FFF2-40B4-BE49-F238E27FC236}">
                <a16:creationId xmlns:a16="http://schemas.microsoft.com/office/drawing/2014/main" id="{865489D2-C3D7-4A62-AB43-F88A0CA4BD8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62350" y="4541838"/>
            <a:ext cx="61912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descr="box.jpg">
            <a:extLst>
              <a:ext uri="{FF2B5EF4-FFF2-40B4-BE49-F238E27FC236}">
                <a16:creationId xmlns:a16="http://schemas.microsoft.com/office/drawing/2014/main" id="{37637CF4-FFF6-480F-88A5-1695590BE86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181475" y="4572000"/>
            <a:ext cx="56673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Arrow Connector 16">
            <a:extLst>
              <a:ext uri="{FF2B5EF4-FFF2-40B4-BE49-F238E27FC236}">
                <a16:creationId xmlns:a16="http://schemas.microsoft.com/office/drawing/2014/main" id="{D57B9C4D-4E07-4836-BFDB-530592197E24}"/>
              </a:ext>
            </a:extLst>
          </p:cNvPr>
          <p:cNvCxnSpPr>
            <a:cxnSpLocks noChangeShapeType="1"/>
          </p:cNvCxnSpPr>
          <p:nvPr/>
        </p:nvCxnSpPr>
        <p:spPr bwMode="auto">
          <a:xfrm rot="10800000" flipV="1">
            <a:off x="4748213" y="3914775"/>
            <a:ext cx="1119187" cy="657225"/>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33133" name="TextBox 19">
            <a:extLst>
              <a:ext uri="{FF2B5EF4-FFF2-40B4-BE49-F238E27FC236}">
                <a16:creationId xmlns:a16="http://schemas.microsoft.com/office/drawing/2014/main" id="{E3A2DE2F-F182-43A2-8B4B-DA31107B3870}"/>
              </a:ext>
            </a:extLst>
          </p:cNvPr>
          <p:cNvSpPr txBox="1">
            <a:spLocks noChangeArrowheads="1"/>
          </p:cNvSpPr>
          <p:nvPr/>
        </p:nvSpPr>
        <p:spPr bwMode="auto">
          <a:xfrm>
            <a:off x="457200" y="5857875"/>
            <a:ext cx="8077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730250" indent="-457200"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lvl="1" eaLnBrk="1" hangingPunct="1">
              <a:spcBef>
                <a:spcPts val="550"/>
              </a:spcBef>
              <a:buClr>
                <a:srgbClr val="3891A7"/>
              </a:buClr>
              <a:buFont typeface="Arial" panose="020B0604020202020204" pitchFamily="34" charset="0"/>
              <a:buChar char="•"/>
            </a:pPr>
            <a:r>
              <a:rPr lang="en-US" altLang="en-US" sz="1800">
                <a:latin typeface="Comic Sans MS" panose="030F0702030302020204" pitchFamily="66" charset="0"/>
                <a:ea typeface="ＭＳ Ｐゴシック" panose="020B0600070205080204" pitchFamily="34" charset="-128"/>
              </a:rPr>
              <a:t>Fed-Ex can now send the package to the user </a:t>
            </a:r>
          </a:p>
          <a:p>
            <a:pPr eaLnBrk="1" hangingPunct="1"/>
            <a:endParaRPr lang="en-US" altLang="en-US" sz="1800">
              <a:latin typeface="Comic Sans MS" panose="030F0702030302020204" pitchFamily="66" charset="0"/>
            </a:endParaRPr>
          </a:p>
        </p:txBody>
      </p:sp>
      <p:sp>
        <p:nvSpPr>
          <p:cNvPr id="3" name="Slide Number Placeholder 2">
            <a:extLst>
              <a:ext uri="{FF2B5EF4-FFF2-40B4-BE49-F238E27FC236}">
                <a16:creationId xmlns:a16="http://schemas.microsoft.com/office/drawing/2014/main" id="{B775BFFF-6970-4E47-84EB-AC5296B8BF10}"/>
              </a:ext>
            </a:extLst>
          </p:cNvPr>
          <p:cNvSpPr>
            <a:spLocks noGrp="1"/>
          </p:cNvSpPr>
          <p:nvPr>
            <p:ph type="sldNum" sz="quarter" idx="12"/>
          </p:nvPr>
        </p:nvSpPr>
        <p:spPr/>
        <p:txBody>
          <a:bodyPr/>
          <a:lstStyle/>
          <a:p>
            <a:fld id="{C3802F7D-CE2A-4257-9499-27268CCBAA3C}" type="slidenum">
              <a:rPr lang="en-US" altLang="en-US" smtClean="0"/>
              <a:pPr/>
              <a:t>87</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a:extLst>
              <a:ext uri="{FF2B5EF4-FFF2-40B4-BE49-F238E27FC236}">
                <a16:creationId xmlns:a16="http://schemas.microsoft.com/office/drawing/2014/main" id="{26B435DB-CD6F-4B62-B8E1-5A75FBFCB2F7}"/>
              </a:ext>
            </a:extLst>
          </p:cNvPr>
          <p:cNvSpPr>
            <a:spLocks/>
          </p:cNvSpPr>
          <p:nvPr/>
        </p:nvSpPr>
        <p:spPr bwMode="auto">
          <a:xfrm>
            <a:off x="457200" y="1417638"/>
            <a:ext cx="8077200" cy="5440362"/>
          </a:xfrm>
          <a:custGeom>
            <a:avLst/>
            <a:gdLst>
              <a:gd name="T0" fmla="*/ 164060833 w 43200"/>
              <a:gd name="T1" fmla="*/ 415152765 h 43200"/>
              <a:gd name="T2" fmla="*/ 75510602 w 43200"/>
              <a:gd name="T3" fmla="*/ 402512865 h 43200"/>
              <a:gd name="T4" fmla="*/ 242193346 w 43200"/>
              <a:gd name="T5" fmla="*/ 553478880 h 43200"/>
              <a:gd name="T6" fmla="*/ 203459059 w 43200"/>
              <a:gd name="T7" fmla="*/ 559521334 h 43200"/>
              <a:gd name="T8" fmla="*/ 576047955 w 43200"/>
              <a:gd name="T9" fmla="*/ 619945873 h 43200"/>
              <a:gd name="T10" fmla="*/ 552695685 w 43200"/>
              <a:gd name="T11" fmla="*/ 592350393 h 43200"/>
              <a:gd name="T12" fmla="*/ 1007751858 w 43200"/>
              <a:gd name="T13" fmla="*/ 551131717 h 43200"/>
              <a:gd name="T14" fmla="*/ 998418018 w 43200"/>
              <a:gd name="T15" fmla="*/ 581407457 h 43200"/>
              <a:gd name="T16" fmla="*/ 1193102470 w 43200"/>
              <a:gd name="T17" fmla="*/ 364037793 h 43200"/>
              <a:gd name="T18" fmla="*/ 1306752975 w 43200"/>
              <a:gd name="T19" fmla="*/ 477210798 h 43200"/>
              <a:gd name="T20" fmla="*/ 1461200070 w 43200"/>
              <a:gd name="T21" fmla="*/ 243505944 h 43200"/>
              <a:gd name="T22" fmla="*/ 1410579958 w 43200"/>
              <a:gd name="T23" fmla="*/ 285945930 h 43200"/>
              <a:gd name="T24" fmla="*/ 1339753759 w 43200"/>
              <a:gd name="T25" fmla="*/ 86053430 h 43200"/>
              <a:gd name="T26" fmla="*/ 1342410634 w 43200"/>
              <a:gd name="T27" fmla="*/ 106099778 h 43200"/>
              <a:gd name="T28" fmla="*/ 1016526464 w 43200"/>
              <a:gd name="T29" fmla="*/ 62676496 h 43200"/>
              <a:gd name="T30" fmla="*/ 1042465869 w 43200"/>
              <a:gd name="T31" fmla="*/ 37111077 h 43200"/>
              <a:gd name="T32" fmla="*/ 774018631 w 43200"/>
              <a:gd name="T33" fmla="*/ 74856611 h 43200"/>
              <a:gd name="T34" fmla="*/ 786568767 w 43200"/>
              <a:gd name="T35" fmla="*/ 52811936 h 43200"/>
              <a:gd name="T36" fmla="*/ 489420546 w 43200"/>
              <a:gd name="T37" fmla="*/ 82342272 h 43200"/>
              <a:gd name="T38" fmla="*/ 534866762 w 43200"/>
              <a:gd name="T39" fmla="*/ 103720753 h 43200"/>
              <a:gd name="T40" fmla="*/ 144274124 w 43200"/>
              <a:gd name="T41" fmla="*/ 250404877 h 43200"/>
              <a:gd name="T42" fmla="*/ 136338649 w 43200"/>
              <a:gd name="T43" fmla="*/ 227900290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blurRad="40000" dist="23000" dir="5400000" rotWithShape="0">
              <a:srgbClr val="808080">
                <a:alpha val="34998"/>
              </a:srgbClr>
            </a:outerShdw>
          </a:effectLst>
        </p:spPr>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 name="Cloud 9">
            <a:extLst>
              <a:ext uri="{FF2B5EF4-FFF2-40B4-BE49-F238E27FC236}">
                <a16:creationId xmlns:a16="http://schemas.microsoft.com/office/drawing/2014/main" id="{6FF8AC9F-7E68-483C-9679-D24D2B7DF70E}"/>
              </a:ext>
            </a:extLst>
          </p:cNvPr>
          <p:cNvSpPr>
            <a:spLocks/>
          </p:cNvSpPr>
          <p:nvPr/>
        </p:nvSpPr>
        <p:spPr bwMode="auto">
          <a:xfrm>
            <a:off x="1104900" y="2909888"/>
            <a:ext cx="1028700" cy="995362"/>
          </a:xfrm>
          <a:custGeom>
            <a:avLst/>
            <a:gdLst>
              <a:gd name="T0" fmla="*/ 2661095 w 43200"/>
              <a:gd name="T1" fmla="*/ 13896797 h 43200"/>
              <a:gd name="T2" fmla="*/ 1224796 w 43200"/>
              <a:gd name="T3" fmla="*/ 13473676 h 43200"/>
              <a:gd name="T4" fmla="*/ 3928420 w 43200"/>
              <a:gd name="T5" fmla="*/ 18527097 h 43200"/>
              <a:gd name="T6" fmla="*/ 3300151 w 43200"/>
              <a:gd name="T7" fmla="*/ 18729372 h 43200"/>
              <a:gd name="T8" fmla="*/ 9343596 w 43200"/>
              <a:gd name="T9" fmla="*/ 20752007 h 43200"/>
              <a:gd name="T10" fmla="*/ 8964835 w 43200"/>
              <a:gd name="T11" fmla="*/ 19828279 h 43200"/>
              <a:gd name="T12" fmla="*/ 16345924 w 43200"/>
              <a:gd name="T13" fmla="*/ 18448528 h 43200"/>
              <a:gd name="T14" fmla="*/ 16194524 w 43200"/>
              <a:gd name="T15" fmla="*/ 19461977 h 43200"/>
              <a:gd name="T16" fmla="*/ 19352347 w 43200"/>
              <a:gd name="T17" fmla="*/ 12185765 h 43200"/>
              <a:gd name="T18" fmla="*/ 21195768 w 43200"/>
              <a:gd name="T19" fmla="*/ 15974109 h 43200"/>
              <a:gd name="T20" fmla="*/ 23700938 w 43200"/>
              <a:gd name="T21" fmla="*/ 8151093 h 43200"/>
              <a:gd name="T22" fmla="*/ 22879860 w 43200"/>
              <a:gd name="T23" fmla="*/ 9571719 h 43200"/>
              <a:gd name="T24" fmla="*/ 21731049 w 43200"/>
              <a:gd name="T25" fmla="*/ 2880536 h 43200"/>
              <a:gd name="T26" fmla="*/ 21774150 w 43200"/>
              <a:gd name="T27" fmla="*/ 3551576 h 43200"/>
              <a:gd name="T28" fmla="*/ 16488251 w 43200"/>
              <a:gd name="T29" fmla="*/ 2098025 h 43200"/>
              <a:gd name="T30" fmla="*/ 16908994 w 43200"/>
              <a:gd name="T31" fmla="*/ 1242244 h 43200"/>
              <a:gd name="T32" fmla="*/ 12554736 w 43200"/>
              <a:gd name="T33" fmla="*/ 2505755 h 43200"/>
              <a:gd name="T34" fmla="*/ 12758285 w 43200"/>
              <a:gd name="T35" fmla="*/ 1767827 h 43200"/>
              <a:gd name="T36" fmla="*/ 7938492 w 43200"/>
              <a:gd name="T37" fmla="*/ 2756323 h 43200"/>
              <a:gd name="T38" fmla="*/ 8675632 w 43200"/>
              <a:gd name="T39" fmla="*/ 3471947 h 43200"/>
              <a:gd name="T40" fmla="*/ 2340150 w 43200"/>
              <a:gd name="T41" fmla="*/ 8382031 h 43200"/>
              <a:gd name="T42" fmla="*/ 2211443 w 43200"/>
              <a:gd name="T43" fmla="*/ 7628712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blurRad="40000" dist="23000" dir="5400000" rotWithShape="0">
              <a:srgbClr val="808080">
                <a:alpha val="34998"/>
              </a:srgbClr>
            </a:outerShdw>
          </a:effectLst>
        </p:spPr>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 name="Title 1">
            <a:extLst>
              <a:ext uri="{FF2B5EF4-FFF2-40B4-BE49-F238E27FC236}">
                <a16:creationId xmlns:a16="http://schemas.microsoft.com/office/drawing/2014/main" id="{241DEBD0-73FC-45F3-A1BB-A7BD820EC969}"/>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Proposed IDM:</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Identity in the Cloud</a:t>
            </a:r>
          </a:p>
        </p:txBody>
      </p:sp>
      <p:pic>
        <p:nvPicPr>
          <p:cNvPr id="134149" name="Picture 3" descr="user-icon.jpg">
            <a:extLst>
              <a:ext uri="{FF2B5EF4-FFF2-40B4-BE49-F238E27FC236}">
                <a16:creationId xmlns:a16="http://schemas.microsoft.com/office/drawing/2014/main" id="{511EB525-5521-4C10-B129-858A6E1698F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93825" y="3162300"/>
            <a:ext cx="617538"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50" name="Picture 4" descr="ebay-logo.jpg">
            <a:extLst>
              <a:ext uri="{FF2B5EF4-FFF2-40B4-BE49-F238E27FC236}">
                <a16:creationId xmlns:a16="http://schemas.microsoft.com/office/drawing/2014/main" id="{755B411B-C633-4801-A400-5DCCBE6FA95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6350" y="2409825"/>
            <a:ext cx="579438"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51" name="Picture 5" descr="american-express-logo.jpeg">
            <a:extLst>
              <a:ext uri="{FF2B5EF4-FFF2-40B4-BE49-F238E27FC236}">
                <a16:creationId xmlns:a16="http://schemas.microsoft.com/office/drawing/2014/main" id="{051C7515-736A-4D37-9AA9-8866A33C7D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2874963"/>
            <a:ext cx="531813"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52" name="Picture 6" descr="fedex.gif">
            <a:extLst>
              <a:ext uri="{FF2B5EF4-FFF2-40B4-BE49-F238E27FC236}">
                <a16:creationId xmlns:a16="http://schemas.microsoft.com/office/drawing/2014/main" id="{B0F73792-F6ED-4BCD-84A7-D3C38E35C7E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92613" y="5529263"/>
            <a:ext cx="5461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53" name="Picture 7" descr="power-seller-logo.gif">
            <a:extLst>
              <a:ext uri="{FF2B5EF4-FFF2-40B4-BE49-F238E27FC236}">
                <a16:creationId xmlns:a16="http://schemas.microsoft.com/office/drawing/2014/main" id="{90C8E216-875B-4A16-9AFC-458AED1AF88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21388" y="4522788"/>
            <a:ext cx="836612"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54" name="TextBox 10">
            <a:extLst>
              <a:ext uri="{FF2B5EF4-FFF2-40B4-BE49-F238E27FC236}">
                <a16:creationId xmlns:a16="http://schemas.microsoft.com/office/drawing/2014/main" id="{43A9426A-0C20-4AC0-BB7F-F1503F97A186}"/>
              </a:ext>
            </a:extLst>
          </p:cNvPr>
          <p:cNvSpPr txBox="1">
            <a:spLocks noChangeArrowheads="1"/>
          </p:cNvSpPr>
          <p:nvPr/>
        </p:nvSpPr>
        <p:spPr bwMode="auto">
          <a:xfrm>
            <a:off x="1338263" y="2447925"/>
            <a:ext cx="1346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a:latin typeface="Comic Sans MS" panose="030F0702030302020204" pitchFamily="66" charset="0"/>
              </a:rPr>
              <a:t>User on Amazon Cloud</a:t>
            </a:r>
          </a:p>
        </p:txBody>
      </p:sp>
      <p:sp>
        <p:nvSpPr>
          <p:cNvPr id="134155" name="TextBox 11">
            <a:extLst>
              <a:ext uri="{FF2B5EF4-FFF2-40B4-BE49-F238E27FC236}">
                <a16:creationId xmlns:a16="http://schemas.microsoft.com/office/drawing/2014/main" id="{B1FFA424-3BC4-4169-9702-D1B982691B61}"/>
              </a:ext>
            </a:extLst>
          </p:cNvPr>
          <p:cNvSpPr txBox="1">
            <a:spLocks noChangeArrowheads="1"/>
          </p:cNvSpPr>
          <p:nvPr/>
        </p:nvSpPr>
        <p:spPr bwMode="auto">
          <a:xfrm>
            <a:off x="1104900" y="3905250"/>
            <a:ext cx="1676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Tx/>
              <a:buAutoNum type="arabicPeriod"/>
            </a:pPr>
            <a:r>
              <a:rPr lang="en-US" altLang="en-US" sz="1200">
                <a:latin typeface="Comic Sans MS" panose="030F0702030302020204" pitchFamily="66" charset="0"/>
              </a:rPr>
              <a:t>Name</a:t>
            </a:r>
          </a:p>
          <a:p>
            <a:pPr eaLnBrk="1" hangingPunct="1">
              <a:buFontTx/>
              <a:buAutoNum type="arabicPeriod"/>
            </a:pPr>
            <a:r>
              <a:rPr lang="en-US" altLang="en-US" sz="1200">
                <a:latin typeface="Comic Sans MS" panose="030F0702030302020204" pitchFamily="66" charset="0"/>
              </a:rPr>
              <a:t>E-mail</a:t>
            </a:r>
          </a:p>
          <a:p>
            <a:pPr eaLnBrk="1" hangingPunct="1">
              <a:buFontTx/>
              <a:buAutoNum type="arabicPeriod"/>
            </a:pPr>
            <a:r>
              <a:rPr lang="en-US" altLang="en-US" sz="1200">
                <a:latin typeface="Comic Sans MS" panose="030F0702030302020204" pitchFamily="66" charset="0"/>
              </a:rPr>
              <a:t>Password</a:t>
            </a:r>
          </a:p>
          <a:p>
            <a:pPr eaLnBrk="1" hangingPunct="1">
              <a:buFontTx/>
              <a:buAutoNum type="arabicPeriod"/>
            </a:pPr>
            <a:r>
              <a:rPr lang="en-US" altLang="en-US" sz="1200">
                <a:latin typeface="Comic Sans MS" panose="030F0702030302020204" pitchFamily="66" charset="0"/>
              </a:rPr>
              <a:t>Billing Address</a:t>
            </a:r>
          </a:p>
          <a:p>
            <a:pPr eaLnBrk="1" hangingPunct="1">
              <a:buFontTx/>
              <a:buAutoNum type="arabicPeriod"/>
            </a:pPr>
            <a:r>
              <a:rPr lang="en-US" altLang="en-US" sz="1200">
                <a:latin typeface="Comic Sans MS" panose="030F0702030302020204" pitchFamily="66" charset="0"/>
              </a:rPr>
              <a:t>Shipping Address</a:t>
            </a:r>
          </a:p>
          <a:p>
            <a:pPr eaLnBrk="1" hangingPunct="1">
              <a:buFontTx/>
              <a:buAutoNum type="arabicPeriod"/>
            </a:pPr>
            <a:r>
              <a:rPr lang="en-US" altLang="en-US" sz="1200">
                <a:latin typeface="Comic Sans MS" panose="030F0702030302020204" pitchFamily="66" charset="0"/>
              </a:rPr>
              <a:t>Credit Card</a:t>
            </a:r>
          </a:p>
        </p:txBody>
      </p:sp>
      <p:sp>
        <p:nvSpPr>
          <p:cNvPr id="134156" name="TextBox 12">
            <a:extLst>
              <a:ext uri="{FF2B5EF4-FFF2-40B4-BE49-F238E27FC236}">
                <a16:creationId xmlns:a16="http://schemas.microsoft.com/office/drawing/2014/main" id="{4AF53617-D47D-4EA1-B8B6-CAA155E66B5C}"/>
              </a:ext>
            </a:extLst>
          </p:cNvPr>
          <p:cNvSpPr txBox="1">
            <a:spLocks noChangeArrowheads="1"/>
          </p:cNvSpPr>
          <p:nvPr/>
        </p:nvSpPr>
        <p:spPr bwMode="auto">
          <a:xfrm>
            <a:off x="3794125" y="5853113"/>
            <a:ext cx="1676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Tx/>
              <a:buAutoNum type="arabicPeriod"/>
            </a:pPr>
            <a:r>
              <a:rPr lang="en-US" altLang="en-US" sz="1200">
                <a:latin typeface="Comic Sans MS" panose="030F0702030302020204" pitchFamily="66" charset="0"/>
              </a:rPr>
              <a:t>Name</a:t>
            </a:r>
          </a:p>
          <a:p>
            <a:pPr eaLnBrk="1" hangingPunct="1">
              <a:buFontTx/>
              <a:buAutoNum type="arabicPeriod"/>
            </a:pPr>
            <a:r>
              <a:rPr lang="en-US" altLang="en-US" sz="1200">
                <a:latin typeface="Comic Sans MS" panose="030F0702030302020204" pitchFamily="66" charset="0"/>
              </a:rPr>
              <a:t>Shipping Address</a:t>
            </a:r>
          </a:p>
        </p:txBody>
      </p:sp>
      <p:sp>
        <p:nvSpPr>
          <p:cNvPr id="134157" name="TextBox 13">
            <a:extLst>
              <a:ext uri="{FF2B5EF4-FFF2-40B4-BE49-F238E27FC236}">
                <a16:creationId xmlns:a16="http://schemas.microsoft.com/office/drawing/2014/main" id="{152753B5-DADA-45D2-9605-F46055F41467}"/>
              </a:ext>
            </a:extLst>
          </p:cNvPr>
          <p:cNvSpPr txBox="1">
            <a:spLocks noChangeArrowheads="1"/>
          </p:cNvSpPr>
          <p:nvPr/>
        </p:nvSpPr>
        <p:spPr bwMode="auto">
          <a:xfrm>
            <a:off x="6551613" y="3406775"/>
            <a:ext cx="1676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Tx/>
              <a:buAutoNum type="arabicPeriod"/>
            </a:pPr>
            <a:r>
              <a:rPr lang="en-US" altLang="en-US" sz="1200">
                <a:latin typeface="Comic Sans MS" panose="030F0702030302020204" pitchFamily="66" charset="0"/>
              </a:rPr>
              <a:t>Name</a:t>
            </a:r>
          </a:p>
          <a:p>
            <a:pPr eaLnBrk="1" hangingPunct="1">
              <a:buFontTx/>
              <a:buAutoNum type="arabicPeriod"/>
            </a:pPr>
            <a:r>
              <a:rPr lang="en-US" altLang="en-US" sz="1200">
                <a:latin typeface="Comic Sans MS" panose="030F0702030302020204" pitchFamily="66" charset="0"/>
              </a:rPr>
              <a:t>Billing Address</a:t>
            </a:r>
          </a:p>
          <a:p>
            <a:pPr eaLnBrk="1" hangingPunct="1">
              <a:buFontTx/>
              <a:buAutoNum type="arabicPeriod"/>
            </a:pPr>
            <a:r>
              <a:rPr lang="en-US" altLang="en-US" sz="1200">
                <a:latin typeface="Comic Sans MS" panose="030F0702030302020204" pitchFamily="66" charset="0"/>
              </a:rPr>
              <a:t>Credit Card</a:t>
            </a:r>
          </a:p>
        </p:txBody>
      </p:sp>
      <p:sp>
        <p:nvSpPr>
          <p:cNvPr id="134158" name="TextBox 14">
            <a:extLst>
              <a:ext uri="{FF2B5EF4-FFF2-40B4-BE49-F238E27FC236}">
                <a16:creationId xmlns:a16="http://schemas.microsoft.com/office/drawing/2014/main" id="{BA1EA98F-C25B-41FB-A245-C07AF44768AE}"/>
              </a:ext>
            </a:extLst>
          </p:cNvPr>
          <p:cNvSpPr txBox="1">
            <a:spLocks noChangeArrowheads="1"/>
          </p:cNvSpPr>
          <p:nvPr/>
        </p:nvSpPr>
        <p:spPr bwMode="auto">
          <a:xfrm>
            <a:off x="3557588" y="2809875"/>
            <a:ext cx="1676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Tx/>
              <a:buAutoNum type="arabicPeriod"/>
            </a:pPr>
            <a:r>
              <a:rPr lang="en-US" altLang="en-US" sz="1200">
                <a:latin typeface="Comic Sans MS" panose="030F0702030302020204" pitchFamily="66" charset="0"/>
              </a:rPr>
              <a:t>E-mail</a:t>
            </a:r>
          </a:p>
          <a:p>
            <a:pPr eaLnBrk="1" hangingPunct="1">
              <a:buFontTx/>
              <a:buAutoNum type="arabicPeriod"/>
            </a:pPr>
            <a:r>
              <a:rPr lang="en-US" altLang="en-US" sz="1200">
                <a:latin typeface="Comic Sans MS" panose="030F0702030302020204" pitchFamily="66" charset="0"/>
              </a:rPr>
              <a:t>Password</a:t>
            </a:r>
          </a:p>
        </p:txBody>
      </p:sp>
      <p:sp>
        <p:nvSpPr>
          <p:cNvPr id="134159" name="TextBox 15">
            <a:extLst>
              <a:ext uri="{FF2B5EF4-FFF2-40B4-BE49-F238E27FC236}">
                <a16:creationId xmlns:a16="http://schemas.microsoft.com/office/drawing/2014/main" id="{74AECCE5-AB0D-412C-A959-D6CDF8581216}"/>
              </a:ext>
            </a:extLst>
          </p:cNvPr>
          <p:cNvSpPr txBox="1">
            <a:spLocks noChangeArrowheads="1"/>
          </p:cNvSpPr>
          <p:nvPr/>
        </p:nvSpPr>
        <p:spPr bwMode="auto">
          <a:xfrm>
            <a:off x="5564188" y="5022850"/>
            <a:ext cx="16764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Tx/>
              <a:buAutoNum type="arabicPeriod"/>
            </a:pPr>
            <a:r>
              <a:rPr lang="en-US" altLang="en-US" sz="1200">
                <a:latin typeface="Comic Sans MS" panose="030F0702030302020204" pitchFamily="66" charset="0"/>
              </a:rPr>
              <a:t>E-mail</a:t>
            </a:r>
          </a:p>
        </p:txBody>
      </p:sp>
      <p:cxnSp>
        <p:nvCxnSpPr>
          <p:cNvPr id="22" name="Straight Arrow Connector 21">
            <a:extLst>
              <a:ext uri="{FF2B5EF4-FFF2-40B4-BE49-F238E27FC236}">
                <a16:creationId xmlns:a16="http://schemas.microsoft.com/office/drawing/2014/main" id="{6D3E290C-4BF2-45A8-AC09-C781C7514B65}"/>
              </a:ext>
            </a:extLst>
          </p:cNvPr>
          <p:cNvCxnSpPr>
            <a:cxnSpLocks noChangeShapeType="1"/>
          </p:cNvCxnSpPr>
          <p:nvPr/>
        </p:nvCxnSpPr>
        <p:spPr bwMode="auto">
          <a:xfrm flipV="1">
            <a:off x="1752600" y="2667000"/>
            <a:ext cx="2063750" cy="49530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3" name="Straight Arrow Connector 22">
            <a:extLst>
              <a:ext uri="{FF2B5EF4-FFF2-40B4-BE49-F238E27FC236}">
                <a16:creationId xmlns:a16="http://schemas.microsoft.com/office/drawing/2014/main" id="{8513F730-4B29-4585-ABCB-E8837324FBBA}"/>
              </a:ext>
            </a:extLst>
          </p:cNvPr>
          <p:cNvCxnSpPr>
            <a:cxnSpLocks noChangeShapeType="1"/>
          </p:cNvCxnSpPr>
          <p:nvPr/>
        </p:nvCxnSpPr>
        <p:spPr bwMode="auto">
          <a:xfrm>
            <a:off x="4392613" y="2617788"/>
            <a:ext cx="2465387" cy="544512"/>
          </a:xfrm>
          <a:prstGeom prst="straightConnector1">
            <a:avLst/>
          </a:prstGeom>
          <a:noFill/>
          <a:ln w="25400">
            <a:solidFill>
              <a:schemeClr val="accent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Straight Arrow Connector 24">
            <a:extLst>
              <a:ext uri="{FF2B5EF4-FFF2-40B4-BE49-F238E27FC236}">
                <a16:creationId xmlns:a16="http://schemas.microsoft.com/office/drawing/2014/main" id="{8C5EA430-35CA-4EC4-93E3-D6ACE035BB5E}"/>
              </a:ext>
            </a:extLst>
          </p:cNvPr>
          <p:cNvCxnSpPr>
            <a:cxnSpLocks noChangeShapeType="1"/>
          </p:cNvCxnSpPr>
          <p:nvPr/>
        </p:nvCxnSpPr>
        <p:spPr bwMode="auto">
          <a:xfrm>
            <a:off x="4395788" y="2667000"/>
            <a:ext cx="2005012" cy="1855788"/>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4" name="Straight Arrow Connector 43">
            <a:extLst>
              <a:ext uri="{FF2B5EF4-FFF2-40B4-BE49-F238E27FC236}">
                <a16:creationId xmlns:a16="http://schemas.microsoft.com/office/drawing/2014/main" id="{6FB97E31-A5F9-4838-8FAB-23A29DA45254}"/>
              </a:ext>
            </a:extLst>
          </p:cNvPr>
          <p:cNvCxnSpPr>
            <a:cxnSpLocks noChangeShapeType="1"/>
          </p:cNvCxnSpPr>
          <p:nvPr/>
        </p:nvCxnSpPr>
        <p:spPr bwMode="auto">
          <a:xfrm rot="10800000" flipV="1">
            <a:off x="4724400" y="4619625"/>
            <a:ext cx="1287463" cy="804863"/>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134164" name="Picture 53" descr="box.jpg">
            <a:extLst>
              <a:ext uri="{FF2B5EF4-FFF2-40B4-BE49-F238E27FC236}">
                <a16:creationId xmlns:a16="http://schemas.microsoft.com/office/drawing/2014/main" id="{7ED6D943-A010-4465-A1BD-DC77338C0112}"/>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939925" y="3440113"/>
            <a:ext cx="56832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2" name="Straight Arrow Connector 31">
            <a:extLst>
              <a:ext uri="{FF2B5EF4-FFF2-40B4-BE49-F238E27FC236}">
                <a16:creationId xmlns:a16="http://schemas.microsoft.com/office/drawing/2014/main" id="{34B01945-566B-4828-A100-C5B56E83F450}"/>
              </a:ext>
            </a:extLst>
          </p:cNvPr>
          <p:cNvCxnSpPr>
            <a:cxnSpLocks noChangeShapeType="1"/>
          </p:cNvCxnSpPr>
          <p:nvPr/>
        </p:nvCxnSpPr>
        <p:spPr bwMode="auto">
          <a:xfrm rot="10800000">
            <a:off x="2133600" y="3657600"/>
            <a:ext cx="2259013" cy="1871663"/>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 name="Slide Number Placeholder 2">
            <a:extLst>
              <a:ext uri="{FF2B5EF4-FFF2-40B4-BE49-F238E27FC236}">
                <a16:creationId xmlns:a16="http://schemas.microsoft.com/office/drawing/2014/main" id="{73AFB44D-DB26-41A9-A811-15CAD03574E9}"/>
              </a:ext>
            </a:extLst>
          </p:cNvPr>
          <p:cNvSpPr>
            <a:spLocks noGrp="1"/>
          </p:cNvSpPr>
          <p:nvPr>
            <p:ph type="sldNum" sz="quarter" idx="12"/>
          </p:nvPr>
        </p:nvSpPr>
        <p:spPr/>
        <p:txBody>
          <a:bodyPr/>
          <a:lstStyle/>
          <a:p>
            <a:fld id="{C3802F7D-CE2A-4257-9499-27268CCBAA3C}" type="slidenum">
              <a:rPr lang="en-US" altLang="en-US" smtClean="0"/>
              <a:pPr/>
              <a:t>88</a:t>
            </a:fld>
            <a:endParaRPr lang="en-US" alt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AE1A9-064B-4357-BE6A-7A306362A2E2}"/>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Proposed IDM:</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Characteristics and Advantages</a:t>
            </a:r>
          </a:p>
        </p:txBody>
      </p:sp>
      <p:sp>
        <p:nvSpPr>
          <p:cNvPr id="135171" name="Content Placeholder 2">
            <a:extLst>
              <a:ext uri="{FF2B5EF4-FFF2-40B4-BE49-F238E27FC236}">
                <a16:creationId xmlns:a16="http://schemas.microsoft.com/office/drawing/2014/main" id="{D5A73927-89F5-40E4-86A5-2CFF1E49798C}"/>
              </a:ext>
            </a:extLst>
          </p:cNvPr>
          <p:cNvSpPr>
            <a:spLocks noGrp="1"/>
          </p:cNvSpPr>
          <p:nvPr>
            <p:ph idx="1"/>
          </p:nvPr>
        </p:nvSpPr>
        <p:spPr/>
        <p:txBody>
          <a:bodyPr/>
          <a:lstStyle/>
          <a:p>
            <a:pPr marL="457200" indent="-457200">
              <a:lnSpc>
                <a:spcPct val="80000"/>
              </a:lnSpc>
            </a:pPr>
            <a:r>
              <a:rPr lang="en-US" altLang="en-US" sz="2600">
                <a:solidFill>
                  <a:srgbClr val="1E1C11"/>
                </a:solidFill>
                <a:ea typeface="ＭＳ Ｐゴシック" panose="020B0600070205080204" pitchFamily="34" charset="-128"/>
              </a:rPr>
              <a:t>Ability to use Identity data on untrusted hosts</a:t>
            </a:r>
          </a:p>
          <a:p>
            <a:pPr marL="838200" lvl="1" indent="-381000">
              <a:lnSpc>
                <a:spcPct val="80000"/>
              </a:lnSpc>
              <a:buFont typeface="Arial" panose="020B0604020202020204" pitchFamily="34" charset="0"/>
              <a:buChar char="•"/>
            </a:pPr>
            <a:r>
              <a:rPr lang="en-US" altLang="en-US" sz="2200">
                <a:solidFill>
                  <a:srgbClr val="1E1C11"/>
                </a:solidFill>
                <a:ea typeface="ＭＳ Ｐゴシック" panose="020B0600070205080204" pitchFamily="34" charset="-128"/>
              </a:rPr>
              <a:t>Self Integrity Check                                                                 </a:t>
            </a:r>
          </a:p>
          <a:p>
            <a:pPr marL="838200" lvl="1" indent="-381000">
              <a:lnSpc>
                <a:spcPct val="80000"/>
              </a:lnSpc>
              <a:buFont typeface="Arial" panose="020B0604020202020204" pitchFamily="34" charset="0"/>
              <a:buChar char="•"/>
            </a:pPr>
            <a:r>
              <a:rPr lang="en-US" altLang="en-US" sz="2200">
                <a:solidFill>
                  <a:srgbClr val="1E1C11"/>
                </a:solidFill>
                <a:ea typeface="ＭＳ Ｐゴシック" panose="020B0600070205080204" pitchFamily="34" charset="-128"/>
              </a:rPr>
              <a:t>Integrity compromised- apoptosis or evaporation                 </a:t>
            </a:r>
          </a:p>
          <a:p>
            <a:pPr marL="838200" lvl="1" indent="-381000">
              <a:lnSpc>
                <a:spcPct val="80000"/>
              </a:lnSpc>
              <a:buFont typeface="Arial" panose="020B0604020202020204" pitchFamily="34" charset="0"/>
              <a:buChar char="•"/>
            </a:pPr>
            <a:r>
              <a:rPr lang="en-US" altLang="en-US" sz="2200">
                <a:solidFill>
                  <a:srgbClr val="1E1C11"/>
                </a:solidFill>
                <a:ea typeface="ＭＳ Ｐゴシック" panose="020B0600070205080204" pitchFamily="34" charset="-128"/>
              </a:rPr>
              <a:t>Data should not be on this host</a:t>
            </a:r>
          </a:p>
          <a:p>
            <a:pPr marL="457200" indent="-457200">
              <a:lnSpc>
                <a:spcPct val="80000"/>
              </a:lnSpc>
            </a:pPr>
            <a:r>
              <a:rPr lang="en-US" altLang="en-US" sz="2600">
                <a:solidFill>
                  <a:srgbClr val="1E1C11"/>
                </a:solidFill>
                <a:ea typeface="ＭＳ Ｐゴシック" panose="020B0600070205080204" pitchFamily="34" charset="-128"/>
              </a:rPr>
              <a:t>Independent of Third Party</a:t>
            </a:r>
          </a:p>
          <a:p>
            <a:pPr marL="838200" lvl="1" indent="-381000">
              <a:lnSpc>
                <a:spcPct val="80000"/>
              </a:lnSpc>
            </a:pPr>
            <a:r>
              <a:rPr lang="en-US" altLang="en-US" sz="2200">
                <a:solidFill>
                  <a:srgbClr val="1E1C11"/>
                </a:solidFill>
                <a:ea typeface="ＭＳ Ｐゴシック" panose="020B0600070205080204" pitchFamily="34" charset="-128"/>
              </a:rPr>
              <a:t>Prevents correlation attacks</a:t>
            </a:r>
          </a:p>
          <a:p>
            <a:pPr marL="457200" indent="-457200">
              <a:lnSpc>
                <a:spcPct val="80000"/>
              </a:lnSpc>
            </a:pPr>
            <a:r>
              <a:rPr lang="en-US" altLang="en-US" sz="2600">
                <a:solidFill>
                  <a:srgbClr val="1E1C11"/>
                </a:solidFill>
                <a:ea typeface="ＭＳ Ｐゴシック" panose="020B0600070205080204" pitchFamily="34" charset="-128"/>
              </a:rPr>
              <a:t>Establishes the trust of users in IDM </a:t>
            </a:r>
          </a:p>
          <a:p>
            <a:pPr marL="838200" lvl="1" indent="-381000">
              <a:lnSpc>
                <a:spcPct val="80000"/>
              </a:lnSpc>
            </a:pPr>
            <a:r>
              <a:rPr lang="en-US" altLang="en-US" sz="2200">
                <a:solidFill>
                  <a:srgbClr val="1E1C11"/>
                </a:solidFill>
                <a:ea typeface="ＭＳ Ｐゴシック" panose="020B0600070205080204" pitchFamily="34" charset="-128"/>
              </a:rPr>
              <a:t>Through putting the user in control of who has his data </a:t>
            </a:r>
          </a:p>
          <a:p>
            <a:pPr marL="838200" lvl="1" indent="-381000">
              <a:lnSpc>
                <a:spcPct val="80000"/>
              </a:lnSpc>
            </a:pPr>
            <a:r>
              <a:rPr lang="en-US" altLang="en-US" sz="2200">
                <a:solidFill>
                  <a:srgbClr val="1E1C11"/>
                </a:solidFill>
                <a:ea typeface="ＭＳ Ｐゴシック" panose="020B0600070205080204" pitchFamily="34" charset="-128"/>
              </a:rPr>
              <a:t>Identity is being used in the process of authentication, negotiation, and data exchange.</a:t>
            </a:r>
          </a:p>
          <a:p>
            <a:pPr marL="457200" indent="-457200">
              <a:lnSpc>
                <a:spcPct val="80000"/>
              </a:lnSpc>
            </a:pPr>
            <a:r>
              <a:rPr lang="en-US" altLang="en-US" sz="2600">
                <a:solidFill>
                  <a:srgbClr val="1E1C11"/>
                </a:solidFill>
                <a:ea typeface="ＭＳ Ｐゴシック" panose="020B0600070205080204" pitchFamily="34" charset="-128"/>
              </a:rPr>
              <a:t>Minimal disclosure to the SP</a:t>
            </a:r>
          </a:p>
          <a:p>
            <a:pPr marL="838200" lvl="1" indent="-381000">
              <a:lnSpc>
                <a:spcPct val="80000"/>
              </a:lnSpc>
            </a:pPr>
            <a:r>
              <a:rPr lang="en-US" altLang="en-US" sz="2200">
                <a:solidFill>
                  <a:srgbClr val="1E1C11"/>
                </a:solidFill>
                <a:ea typeface="ＭＳ Ｐゴシック" panose="020B0600070205080204" pitchFamily="34" charset="-128"/>
              </a:rPr>
              <a:t>SP receives only necessary information. </a:t>
            </a:r>
          </a:p>
        </p:txBody>
      </p:sp>
      <p:sp>
        <p:nvSpPr>
          <p:cNvPr id="3" name="Slide Number Placeholder 2">
            <a:extLst>
              <a:ext uri="{FF2B5EF4-FFF2-40B4-BE49-F238E27FC236}">
                <a16:creationId xmlns:a16="http://schemas.microsoft.com/office/drawing/2014/main" id="{D3D880B1-6A06-4E86-B315-0CD0F145004A}"/>
              </a:ext>
            </a:extLst>
          </p:cNvPr>
          <p:cNvSpPr>
            <a:spLocks noGrp="1"/>
          </p:cNvSpPr>
          <p:nvPr>
            <p:ph type="sldNum" sz="quarter" idx="12"/>
          </p:nvPr>
        </p:nvSpPr>
        <p:spPr/>
        <p:txBody>
          <a:bodyPr/>
          <a:lstStyle/>
          <a:p>
            <a:fld id="{C3802F7D-CE2A-4257-9499-27268CCBAA3C}" type="slidenum">
              <a:rPr lang="en-US" altLang="en-US" smtClean="0"/>
              <a:pPr/>
              <a:t>89</a:t>
            </a:fld>
            <a:endParaRPr lang="en-US"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ADA0F-2034-4D87-B9F9-AC8F3CA21EE4}"/>
              </a:ext>
            </a:extLst>
          </p:cNvPr>
          <p:cNvSpPr>
            <a:spLocks noGrp="1"/>
          </p:cNvSpPr>
          <p:nvPr>
            <p:ph type="title"/>
          </p:nvPr>
        </p:nvSpPr>
        <p:spPr/>
        <p:txBody>
          <a:bodyPr/>
          <a:lstStyle/>
          <a:p>
            <a:pPr eaLnBrk="1" hangingPunct="1"/>
            <a:r>
              <a:rPr lang="en-US" altLang="en-US">
                <a:solidFill>
                  <a:srgbClr val="1E1C11"/>
                </a:solidFill>
                <a:ea typeface="ＭＳ Ｐゴシック" panose="020B0600070205080204" pitchFamily="34" charset="-128"/>
              </a:rPr>
              <a:t>Taxonomy of Fear (cont.)</a:t>
            </a:r>
          </a:p>
        </p:txBody>
      </p:sp>
      <p:sp>
        <p:nvSpPr>
          <p:cNvPr id="37891" name="Content Placeholder 2">
            <a:extLst>
              <a:ext uri="{FF2B5EF4-FFF2-40B4-BE49-F238E27FC236}">
                <a16:creationId xmlns:a16="http://schemas.microsoft.com/office/drawing/2014/main" id="{B077CAF4-DB1E-4806-ACFF-95D9D410713A}"/>
              </a:ext>
            </a:extLst>
          </p:cNvPr>
          <p:cNvSpPr>
            <a:spLocks noGrp="1"/>
          </p:cNvSpPr>
          <p:nvPr>
            <p:ph idx="1"/>
          </p:nvPr>
        </p:nvSpPr>
        <p:spPr>
          <a:xfrm>
            <a:off x="628650" y="1828800"/>
            <a:ext cx="7886700" cy="4351338"/>
          </a:xfrm>
        </p:spPr>
        <p:txBody>
          <a:bodyPr>
            <a:normAutofit/>
          </a:bodyPr>
          <a:lstStyle/>
          <a:p>
            <a:pPr eaLnBrk="1" hangingPunct="1"/>
            <a:r>
              <a:rPr lang="en-US" altLang="en-US" sz="3200">
                <a:solidFill>
                  <a:srgbClr val="1E1C11"/>
                </a:solidFill>
                <a:ea typeface="ＭＳ Ｐゴシック" panose="020B0600070205080204" pitchFamily="34" charset="-128"/>
              </a:rPr>
              <a:t>Availability</a:t>
            </a:r>
          </a:p>
          <a:p>
            <a:pPr lvl="1" eaLnBrk="1" hangingPunct="1"/>
            <a:r>
              <a:rPr lang="en-US" altLang="en-US" sz="2800">
                <a:solidFill>
                  <a:srgbClr val="1E1C11"/>
                </a:solidFill>
                <a:ea typeface="ＭＳ Ｐゴシック" panose="020B0600070205080204" pitchFamily="34" charset="-128"/>
              </a:rPr>
              <a:t>Will critical systems go down at the client, if the provider is attacked in a Denial of Service attack?</a:t>
            </a:r>
          </a:p>
          <a:p>
            <a:pPr lvl="1" eaLnBrk="1" hangingPunct="1"/>
            <a:r>
              <a:rPr lang="en-US" altLang="en-US" sz="2800">
                <a:solidFill>
                  <a:srgbClr val="1E1C11"/>
                </a:solidFill>
                <a:ea typeface="ＭＳ Ｐゴシック" panose="020B0600070205080204" pitchFamily="34" charset="-128"/>
              </a:rPr>
              <a:t>What happens if cloud provider goes out of business?</a:t>
            </a:r>
          </a:p>
          <a:p>
            <a:pPr lvl="1" eaLnBrk="1" hangingPunct="1"/>
            <a:r>
              <a:rPr lang="en-US" altLang="en-US" sz="2800">
                <a:solidFill>
                  <a:srgbClr val="1E1C11"/>
                </a:solidFill>
                <a:ea typeface="ＭＳ Ｐゴシック" panose="020B0600070205080204" pitchFamily="34" charset="-128"/>
              </a:rPr>
              <a:t>Would cloud scale well-enough?</a:t>
            </a:r>
          </a:p>
          <a:p>
            <a:pPr lvl="1" eaLnBrk="1" hangingPunct="1"/>
            <a:r>
              <a:rPr lang="en-US" altLang="en-US" sz="2800">
                <a:solidFill>
                  <a:srgbClr val="1E1C11"/>
                </a:solidFill>
                <a:ea typeface="ＭＳ Ｐゴシック" panose="020B0600070205080204" pitchFamily="34" charset="-128"/>
              </a:rPr>
              <a:t>Often-voiced concern</a:t>
            </a:r>
          </a:p>
          <a:p>
            <a:pPr lvl="2" eaLnBrk="1" hangingPunct="1"/>
            <a:r>
              <a:rPr lang="en-US" altLang="en-US" sz="2000">
                <a:solidFill>
                  <a:srgbClr val="1E1C11"/>
                </a:solidFill>
                <a:ea typeface="ＭＳ Ｐゴシック" panose="020B0600070205080204" pitchFamily="34" charset="-128"/>
              </a:rPr>
              <a:t>Although cloud providers argue their downtime compares well with cloud user’s own data centers</a:t>
            </a:r>
          </a:p>
        </p:txBody>
      </p:sp>
      <p:sp>
        <p:nvSpPr>
          <p:cNvPr id="37892" name="Slide Number Placeholder 5">
            <a:extLst>
              <a:ext uri="{FF2B5EF4-FFF2-40B4-BE49-F238E27FC236}">
                <a16:creationId xmlns:a16="http://schemas.microsoft.com/office/drawing/2014/main" id="{F9DBB945-505F-43D5-B731-F7FB8225B3A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7E7F6CC1-A5E4-418B-B211-56ECFE37C078}" type="slidenum">
              <a:rPr lang="en-US" altLang="en-US" sz="1200">
                <a:solidFill>
                  <a:srgbClr val="898989"/>
                </a:solidFill>
                <a:latin typeface="Calibri" panose="020F0502020204030204" pitchFamily="34" charset="0"/>
              </a:rPr>
              <a:pPr eaLnBrk="1" hangingPunct="1"/>
              <a:t>9</a:t>
            </a:fld>
            <a:endParaRPr lang="en-US" altLang="en-US" sz="1200">
              <a:solidFill>
                <a:srgbClr val="898989"/>
              </a:solidFill>
              <a:latin typeface="Calibri" panose="020F0502020204030204"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E04C1-FF17-41FB-9512-8884D7141B41}"/>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Proposed IDM:</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Conclusion &amp; Future Work </a:t>
            </a:r>
          </a:p>
        </p:txBody>
      </p:sp>
      <p:sp>
        <p:nvSpPr>
          <p:cNvPr id="136195" name="Content Placeholder 2">
            <a:extLst>
              <a:ext uri="{FF2B5EF4-FFF2-40B4-BE49-F238E27FC236}">
                <a16:creationId xmlns:a16="http://schemas.microsoft.com/office/drawing/2014/main" id="{BAE0D5FF-0093-461E-8DC1-B9AC948CBDD1}"/>
              </a:ext>
            </a:extLst>
          </p:cNvPr>
          <p:cNvSpPr>
            <a:spLocks noGrp="1"/>
          </p:cNvSpPr>
          <p:nvPr>
            <p:ph idx="1"/>
          </p:nvPr>
        </p:nvSpPr>
        <p:spPr/>
        <p:txBody>
          <a:bodyPr/>
          <a:lstStyle/>
          <a:p>
            <a:r>
              <a:rPr lang="en-US" altLang="en-US">
                <a:solidFill>
                  <a:srgbClr val="1E1C11"/>
                </a:solidFill>
                <a:ea typeface="ＭＳ Ｐゴシック" panose="020B0600070205080204" pitchFamily="34" charset="-128"/>
              </a:rPr>
              <a:t>Problems with IDM in Cloud Computing</a:t>
            </a:r>
          </a:p>
          <a:p>
            <a:pPr lvl="1"/>
            <a:r>
              <a:rPr lang="en-US" altLang="en-US">
                <a:solidFill>
                  <a:srgbClr val="1E1C11"/>
                </a:solidFill>
                <a:ea typeface="ＭＳ Ｐゴシック" panose="020B0600070205080204" pitchFamily="34" charset="-128"/>
              </a:rPr>
              <a:t>Collusion of Identity Information</a:t>
            </a:r>
          </a:p>
          <a:p>
            <a:pPr lvl="1"/>
            <a:r>
              <a:rPr lang="en-US" altLang="en-US">
                <a:solidFill>
                  <a:srgbClr val="1E1C11"/>
                </a:solidFill>
                <a:ea typeface="ＭＳ Ｐゴシック" panose="020B0600070205080204" pitchFamily="34" charset="-128"/>
              </a:rPr>
              <a:t>Prohibited Untrusted Hosts</a:t>
            </a:r>
          </a:p>
          <a:p>
            <a:pPr lvl="1"/>
            <a:r>
              <a:rPr lang="en-US" altLang="en-US">
                <a:solidFill>
                  <a:srgbClr val="1E1C11"/>
                </a:solidFill>
                <a:ea typeface="ＭＳ Ｐゴシック" panose="020B0600070205080204" pitchFamily="34" charset="-128"/>
              </a:rPr>
              <a:t>Usage of Trusted Third Party</a:t>
            </a:r>
          </a:p>
          <a:p>
            <a:r>
              <a:rPr lang="en-US" altLang="en-US">
                <a:solidFill>
                  <a:srgbClr val="1E1C11"/>
                </a:solidFill>
                <a:ea typeface="ＭＳ Ｐゴシック" panose="020B0600070205080204" pitchFamily="34" charset="-128"/>
              </a:rPr>
              <a:t>Proposed Approaches</a:t>
            </a:r>
          </a:p>
          <a:p>
            <a:pPr lvl="1"/>
            <a:r>
              <a:rPr lang="en-US" altLang="en-US">
                <a:solidFill>
                  <a:srgbClr val="1E1C11"/>
                </a:solidFill>
                <a:ea typeface="ＭＳ Ｐゴシック" panose="020B0600070205080204" pitchFamily="34" charset="-128"/>
              </a:rPr>
              <a:t>IDM based on Anonymous Identification</a:t>
            </a:r>
          </a:p>
          <a:p>
            <a:pPr lvl="1"/>
            <a:r>
              <a:rPr lang="en-US" altLang="en-US">
                <a:solidFill>
                  <a:srgbClr val="1E1C11"/>
                </a:solidFill>
                <a:ea typeface="ＭＳ Ｐゴシック" panose="020B0600070205080204" pitchFamily="34" charset="-128"/>
              </a:rPr>
              <a:t>IDM based on Predicate over Encrypted data</a:t>
            </a:r>
          </a:p>
          <a:p>
            <a:r>
              <a:rPr lang="en-US" altLang="en-US">
                <a:solidFill>
                  <a:srgbClr val="1E1C11"/>
                </a:solidFill>
                <a:ea typeface="ＭＳ Ｐゴシック" panose="020B0600070205080204" pitchFamily="34" charset="-128"/>
              </a:rPr>
              <a:t>Future work</a:t>
            </a:r>
          </a:p>
          <a:p>
            <a:pPr lvl="1"/>
            <a:r>
              <a:rPr lang="en-US" altLang="en-US">
                <a:solidFill>
                  <a:srgbClr val="1E1C11"/>
                </a:solidFill>
                <a:ea typeface="ＭＳ Ｐゴシック" panose="020B0600070205080204" pitchFamily="34" charset="-128"/>
              </a:rPr>
              <a:t>Develop the prototype, conduct experiments and evaluate the approach</a:t>
            </a:r>
          </a:p>
          <a:p>
            <a:endParaRPr lang="en-US" altLang="en-US">
              <a:solidFill>
                <a:srgbClr val="1E1C11"/>
              </a:solidFill>
              <a:ea typeface="ＭＳ Ｐゴシック" panose="020B0600070205080204" pitchFamily="34" charset="-128"/>
            </a:endParaRPr>
          </a:p>
        </p:txBody>
      </p:sp>
      <p:sp>
        <p:nvSpPr>
          <p:cNvPr id="3" name="Slide Number Placeholder 2">
            <a:extLst>
              <a:ext uri="{FF2B5EF4-FFF2-40B4-BE49-F238E27FC236}">
                <a16:creationId xmlns:a16="http://schemas.microsoft.com/office/drawing/2014/main" id="{21A7B97B-8DB9-4B15-8DFC-6FB25209E1C7}"/>
              </a:ext>
            </a:extLst>
          </p:cNvPr>
          <p:cNvSpPr>
            <a:spLocks noGrp="1"/>
          </p:cNvSpPr>
          <p:nvPr>
            <p:ph type="sldNum" sz="quarter" idx="12"/>
          </p:nvPr>
        </p:nvSpPr>
        <p:spPr/>
        <p:txBody>
          <a:bodyPr/>
          <a:lstStyle/>
          <a:p>
            <a:fld id="{C3802F7D-CE2A-4257-9499-27268CCBAA3C}" type="slidenum">
              <a:rPr lang="en-US" altLang="en-US" smtClean="0"/>
              <a:pPr/>
              <a:t>90</a:t>
            </a:fld>
            <a:endParaRPr lang="en-US" alt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F86E1A4-156B-4A04-B0C5-20BEB0E3D8FA}"/>
              </a:ext>
            </a:extLst>
          </p:cNvPr>
          <p:cNvSpPr>
            <a:spLocks noGrp="1"/>
          </p:cNvSpPr>
          <p:nvPr>
            <p:ph type="body" idx="1"/>
          </p:nvPr>
        </p:nvSpPr>
        <p:spPr>
          <a:xfrm>
            <a:off x="609600" y="990600"/>
            <a:ext cx="7772400" cy="1500188"/>
          </a:xfrm>
        </p:spPr>
        <p:txBody>
          <a:bodyPr/>
          <a:lstStyle/>
          <a:p>
            <a:pPr algn="ctr"/>
            <a:r>
              <a:rPr lang="en-US" altLang="en-US">
                <a:solidFill>
                  <a:srgbClr val="898989"/>
                </a:solidFill>
                <a:ea typeface="ＭＳ Ｐゴシック" panose="020B0600070205080204" pitchFamily="34" charset="-128"/>
              </a:rPr>
              <a:t>Minimize Multi-tenancy</a:t>
            </a:r>
          </a:p>
        </p:txBody>
      </p:sp>
      <p:sp>
        <p:nvSpPr>
          <p:cNvPr id="137219" name="Slide Number Placeholder 3">
            <a:extLst>
              <a:ext uri="{FF2B5EF4-FFF2-40B4-BE49-F238E27FC236}">
                <a16:creationId xmlns:a16="http://schemas.microsoft.com/office/drawing/2014/main" id="{2BDF69E1-E2A1-4A20-AA04-9D864947806D}"/>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E3A760A9-8297-404F-A04E-D643A8DF6055}" type="slidenum">
              <a:rPr lang="en-US" altLang="en-US" sz="1200">
                <a:solidFill>
                  <a:srgbClr val="898989"/>
                </a:solidFill>
                <a:latin typeface="Calibri" panose="020F0502020204030204" pitchFamily="34" charset="0"/>
              </a:rPr>
              <a:pPr eaLnBrk="1" hangingPunct="1"/>
              <a:t>91</a:t>
            </a:fld>
            <a:endParaRPr lang="en-US" altLang="en-US" sz="1200">
              <a:solidFill>
                <a:srgbClr val="898989"/>
              </a:solidFill>
              <a:latin typeface="Calibri" panose="020F0502020204030204" pitchFamily="34" charset="0"/>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B4C5307F-E1FC-484D-863E-3AA7CD7E57E5}"/>
              </a:ext>
            </a:extLst>
          </p:cNvPr>
          <p:cNvSpPr>
            <a:spLocks noGrp="1" noChangeArrowheads="1"/>
          </p:cNvSpPr>
          <p:nvPr>
            <p:ph type="title"/>
          </p:nvPr>
        </p:nvSpPr>
        <p:spPr/>
        <p:txBody>
          <a:bodyPr/>
          <a:lstStyle/>
          <a:p>
            <a:pPr eaLnBrk="1" hangingPunct="1">
              <a:defRPr/>
            </a:pPr>
            <a:r>
              <a:rPr lang="en-US">
                <a:ea typeface="+mj-ea"/>
              </a:rPr>
              <a:t>Minimize Multi-tenancy</a:t>
            </a:r>
            <a:endParaRPr lang="en-US" dirty="0">
              <a:ea typeface="+mj-ea"/>
            </a:endParaRPr>
          </a:p>
        </p:txBody>
      </p:sp>
      <p:sp>
        <p:nvSpPr>
          <p:cNvPr id="138243" name="Rectangle 3">
            <a:extLst>
              <a:ext uri="{FF2B5EF4-FFF2-40B4-BE49-F238E27FC236}">
                <a16:creationId xmlns:a16="http://schemas.microsoft.com/office/drawing/2014/main" id="{05A7877F-0919-4A5D-87F8-97679FCFFF8B}"/>
              </a:ext>
            </a:extLst>
          </p:cNvPr>
          <p:cNvSpPr>
            <a:spLocks noGrp="1" noChangeArrowheads="1"/>
          </p:cNvSpPr>
          <p:nvPr>
            <p:ph idx="1"/>
          </p:nvPr>
        </p:nvSpPr>
        <p:spPr/>
        <p:txBody>
          <a:bodyPr/>
          <a:lstStyle/>
          <a:p>
            <a:pPr eaLnBrk="1" hangingPunct="1"/>
            <a:r>
              <a:rPr lang="en-US" altLang="en-US" sz="2800">
                <a:solidFill>
                  <a:srgbClr val="1E1C11"/>
                </a:solidFill>
                <a:ea typeface="ＭＳ Ｐゴシック" panose="020B0600070205080204" pitchFamily="34" charset="-128"/>
              </a:rPr>
              <a:t>Can’t really force the provider to accept less tenants</a:t>
            </a:r>
          </a:p>
          <a:p>
            <a:pPr lvl="1" eaLnBrk="1" hangingPunct="1"/>
            <a:r>
              <a:rPr lang="en-US" altLang="en-US">
                <a:solidFill>
                  <a:srgbClr val="1E1C11"/>
                </a:solidFill>
                <a:ea typeface="ＭＳ Ｐゴシック" panose="020B0600070205080204" pitchFamily="34" charset="-128"/>
              </a:rPr>
              <a:t>Can try to increase isolation between tenants</a:t>
            </a:r>
          </a:p>
          <a:p>
            <a:pPr lvl="2" eaLnBrk="1" hangingPunct="1"/>
            <a:r>
              <a:rPr lang="en-US" altLang="en-US">
                <a:solidFill>
                  <a:srgbClr val="1E1C11"/>
                </a:solidFill>
                <a:ea typeface="ＭＳ Ｐゴシック" panose="020B0600070205080204" pitchFamily="34" charset="-128"/>
              </a:rPr>
              <a:t>Strong isolation techniques (VPC to some degree)</a:t>
            </a:r>
          </a:p>
          <a:p>
            <a:pPr lvl="3" eaLnBrk="1" hangingPunct="1"/>
            <a:r>
              <a:rPr lang="en-US" altLang="en-US" sz="1800">
                <a:solidFill>
                  <a:srgbClr val="1E1C11"/>
                </a:solidFill>
                <a:ea typeface="ＭＳ Ｐゴシック" panose="020B0600070205080204" pitchFamily="34" charset="-128"/>
              </a:rPr>
              <a:t>C.f. VM Side channel attacks (T. Ristenpart et al.)</a:t>
            </a:r>
          </a:p>
          <a:p>
            <a:pPr lvl="2" eaLnBrk="1" hangingPunct="1"/>
            <a:r>
              <a:rPr lang="en-US" altLang="en-US">
                <a:solidFill>
                  <a:srgbClr val="1E1C11"/>
                </a:solidFill>
                <a:ea typeface="ＭＳ Ｐゴシック" panose="020B0600070205080204" pitchFamily="34" charset="-128"/>
              </a:rPr>
              <a:t>QoS requirements need to be met</a:t>
            </a:r>
          </a:p>
          <a:p>
            <a:pPr lvl="2" eaLnBrk="1" hangingPunct="1"/>
            <a:r>
              <a:rPr lang="en-US" altLang="en-US">
                <a:solidFill>
                  <a:srgbClr val="1E1C11"/>
                </a:solidFill>
                <a:ea typeface="ＭＳ Ｐゴシック" panose="020B0600070205080204" pitchFamily="34" charset="-128"/>
              </a:rPr>
              <a:t>Policy specification</a:t>
            </a:r>
          </a:p>
          <a:p>
            <a:pPr lvl="1" eaLnBrk="1" hangingPunct="1"/>
            <a:r>
              <a:rPr lang="en-US" altLang="en-US">
                <a:solidFill>
                  <a:srgbClr val="1E1C11"/>
                </a:solidFill>
                <a:ea typeface="ＭＳ Ｐゴシック" panose="020B0600070205080204" pitchFamily="34" charset="-128"/>
              </a:rPr>
              <a:t>Can try to increase trust in the tenants</a:t>
            </a:r>
          </a:p>
          <a:p>
            <a:pPr lvl="2" eaLnBrk="1" hangingPunct="1"/>
            <a:r>
              <a:rPr lang="en-US" altLang="en-US">
                <a:solidFill>
                  <a:srgbClr val="1E1C11"/>
                </a:solidFill>
                <a:ea typeface="ＭＳ Ｐゴシック" panose="020B0600070205080204" pitchFamily="34" charset="-128"/>
              </a:rPr>
              <a:t>Who’s the insider, where’s the security boundary? Who can I trust?</a:t>
            </a:r>
          </a:p>
          <a:p>
            <a:pPr lvl="2" eaLnBrk="1" hangingPunct="1"/>
            <a:r>
              <a:rPr lang="en-US" altLang="en-US">
                <a:solidFill>
                  <a:srgbClr val="1E1C11"/>
                </a:solidFill>
                <a:ea typeface="ＭＳ Ｐゴシック" panose="020B0600070205080204" pitchFamily="34" charset="-128"/>
              </a:rPr>
              <a:t>Use SLAs to enforce trusted behavior</a:t>
            </a:r>
          </a:p>
        </p:txBody>
      </p:sp>
      <p:sp>
        <p:nvSpPr>
          <p:cNvPr id="2" name="Slide Number Placeholder 1">
            <a:extLst>
              <a:ext uri="{FF2B5EF4-FFF2-40B4-BE49-F238E27FC236}">
                <a16:creationId xmlns:a16="http://schemas.microsoft.com/office/drawing/2014/main" id="{914044E5-496D-41BC-89A8-FA46F2818A7B}"/>
              </a:ext>
            </a:extLst>
          </p:cNvPr>
          <p:cNvSpPr>
            <a:spLocks noGrp="1"/>
          </p:cNvSpPr>
          <p:nvPr>
            <p:ph type="sldNum" sz="quarter" idx="12"/>
          </p:nvPr>
        </p:nvSpPr>
        <p:spPr/>
        <p:txBody>
          <a:bodyPr/>
          <a:lstStyle/>
          <a:p>
            <a:fld id="{C3802F7D-CE2A-4257-9499-27268CCBAA3C}" type="slidenum">
              <a:rPr lang="en-US" altLang="en-US" smtClean="0"/>
              <a:pPr/>
              <a:t>92</a:t>
            </a:fld>
            <a:endParaRPr lang="en-US" alt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675B4E02-FDBC-4631-8063-C0AF405535DA}"/>
              </a:ext>
            </a:extLst>
          </p:cNvPr>
          <p:cNvSpPr>
            <a:spLocks noGrp="1" noChangeArrowheads="1"/>
          </p:cNvSpPr>
          <p:nvPr>
            <p:ph type="title"/>
          </p:nvPr>
        </p:nvSpPr>
        <p:spPr/>
        <p:txBody>
          <a:bodyPr/>
          <a:lstStyle/>
          <a:p>
            <a:pPr eaLnBrk="1" hangingPunct="1">
              <a:defRPr/>
            </a:pPr>
            <a:r>
              <a:rPr lang="en-US" dirty="0">
                <a:ea typeface="+mj-ea"/>
              </a:rPr>
              <a:t>Conclusion</a:t>
            </a:r>
          </a:p>
        </p:txBody>
      </p:sp>
      <p:sp>
        <p:nvSpPr>
          <p:cNvPr id="22531" name="Rectangle 3">
            <a:extLst>
              <a:ext uri="{FF2B5EF4-FFF2-40B4-BE49-F238E27FC236}">
                <a16:creationId xmlns:a16="http://schemas.microsoft.com/office/drawing/2014/main" id="{BF7B4F56-FBDC-4473-9862-BBE4C54CCF59}"/>
              </a:ext>
            </a:extLst>
          </p:cNvPr>
          <p:cNvSpPr>
            <a:spLocks noGrp="1" noChangeArrowheads="1"/>
          </p:cNvSpPr>
          <p:nvPr>
            <p:ph idx="1"/>
          </p:nvPr>
        </p:nvSpPr>
        <p:spPr/>
        <p:txBody>
          <a:bodyPr/>
          <a:lstStyle/>
          <a:p>
            <a:pPr eaLnBrk="1" hangingPunct="1">
              <a:lnSpc>
                <a:spcPct val="90000"/>
              </a:lnSpc>
              <a:defRPr/>
            </a:pPr>
            <a:r>
              <a:rPr lang="en-US" dirty="0">
                <a:ea typeface="+mn-ea"/>
                <a:cs typeface="+mn-cs"/>
              </a:rPr>
              <a:t>Cloud computing is sometimes viewed as a reincarnation of the classic mainframe client-server model</a:t>
            </a:r>
          </a:p>
          <a:p>
            <a:pPr lvl="1" eaLnBrk="1" hangingPunct="1">
              <a:lnSpc>
                <a:spcPct val="90000"/>
              </a:lnSpc>
              <a:defRPr/>
            </a:pPr>
            <a:r>
              <a:rPr lang="en-US" sz="2000" dirty="0">
                <a:ea typeface="+mn-ea"/>
              </a:rPr>
              <a:t>However, resources are ubiquitous, scalable, highly virtualized</a:t>
            </a:r>
          </a:p>
          <a:p>
            <a:pPr lvl="1" eaLnBrk="1" hangingPunct="1">
              <a:lnSpc>
                <a:spcPct val="90000"/>
              </a:lnSpc>
              <a:defRPr/>
            </a:pPr>
            <a:r>
              <a:rPr lang="en-US" sz="2000" dirty="0">
                <a:ea typeface="+mn-ea"/>
              </a:rPr>
              <a:t>Contains all the traditional threats, as well as new ones</a:t>
            </a:r>
          </a:p>
          <a:p>
            <a:pPr eaLnBrk="1" hangingPunct="1">
              <a:lnSpc>
                <a:spcPct val="90000"/>
              </a:lnSpc>
              <a:defRPr/>
            </a:pPr>
            <a:r>
              <a:rPr lang="en-US" dirty="0">
                <a:ea typeface="+mn-ea"/>
                <a:cs typeface="+mn-cs"/>
              </a:rPr>
              <a:t>In developing solutions to cloud computing security issues it may be helpful to identify the problems and approaches in terms of </a:t>
            </a:r>
          </a:p>
          <a:p>
            <a:pPr lvl="1" eaLnBrk="1" hangingPunct="1">
              <a:lnSpc>
                <a:spcPct val="90000"/>
              </a:lnSpc>
              <a:defRPr/>
            </a:pPr>
            <a:r>
              <a:rPr lang="en-US" sz="2000" dirty="0">
                <a:ea typeface="+mn-ea"/>
              </a:rPr>
              <a:t>Loss of control</a:t>
            </a:r>
          </a:p>
          <a:p>
            <a:pPr lvl="1" eaLnBrk="1" hangingPunct="1">
              <a:lnSpc>
                <a:spcPct val="90000"/>
              </a:lnSpc>
              <a:defRPr/>
            </a:pPr>
            <a:r>
              <a:rPr lang="en-US" sz="2000" dirty="0">
                <a:ea typeface="+mn-ea"/>
              </a:rPr>
              <a:t>Lack of trust</a:t>
            </a:r>
          </a:p>
          <a:p>
            <a:pPr lvl="1" eaLnBrk="1" hangingPunct="1">
              <a:lnSpc>
                <a:spcPct val="90000"/>
              </a:lnSpc>
              <a:defRPr/>
            </a:pPr>
            <a:r>
              <a:rPr lang="en-US" sz="2000" dirty="0">
                <a:ea typeface="+mn-ea"/>
              </a:rPr>
              <a:t>Multi-tenancy problems</a:t>
            </a:r>
          </a:p>
        </p:txBody>
      </p:sp>
      <p:sp>
        <p:nvSpPr>
          <p:cNvPr id="2" name="Slide Number Placeholder 1">
            <a:extLst>
              <a:ext uri="{FF2B5EF4-FFF2-40B4-BE49-F238E27FC236}">
                <a16:creationId xmlns:a16="http://schemas.microsoft.com/office/drawing/2014/main" id="{9789B98B-9D5E-467F-9901-B0FB3212C611}"/>
              </a:ext>
            </a:extLst>
          </p:cNvPr>
          <p:cNvSpPr>
            <a:spLocks noGrp="1"/>
          </p:cNvSpPr>
          <p:nvPr>
            <p:ph type="sldNum" sz="quarter" idx="12"/>
          </p:nvPr>
        </p:nvSpPr>
        <p:spPr/>
        <p:txBody>
          <a:bodyPr/>
          <a:lstStyle/>
          <a:p>
            <a:fld id="{C3802F7D-CE2A-4257-9499-27268CCBAA3C}" type="slidenum">
              <a:rPr lang="en-US" altLang="en-US" smtClean="0"/>
              <a:pPr/>
              <a:t>93</a:t>
            </a:fld>
            <a:endParaRPr lang="en-US" alt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标题 1">
            <a:extLst>
              <a:ext uri="{FF2B5EF4-FFF2-40B4-BE49-F238E27FC236}">
                <a16:creationId xmlns:a16="http://schemas.microsoft.com/office/drawing/2014/main" id="{88EF3C0E-B1CE-4F64-94BE-FCF31CA69DD7}"/>
              </a:ext>
            </a:extLst>
          </p:cNvPr>
          <p:cNvSpPr>
            <a:spLocks noGrp="1"/>
          </p:cNvSpPr>
          <p:nvPr>
            <p:ph type="ctrTitle"/>
          </p:nvPr>
        </p:nvSpPr>
        <p:spPr>
          <a:xfrm>
            <a:off x="685800" y="214313"/>
            <a:ext cx="7772400" cy="3368675"/>
          </a:xfrm>
        </p:spPr>
        <p:txBody>
          <a:bodyPr/>
          <a:lstStyle/>
          <a:p>
            <a:pPr algn="l"/>
            <a:r>
              <a:rPr lang="en-US" altLang="zh-CN" sz="3200">
                <a:ea typeface="宋体" panose="02010600030101010101" pitchFamily="2" charset="-122"/>
              </a:rPr>
              <a:t>CLOUD COMPUTING FOR MOBILE USERS: CAN OFFLOADING COMPUTATION SAVE ENERGY? </a:t>
            </a:r>
            <a:endParaRPr lang="zh-CN" altLang="en-US" sz="3200">
              <a:ea typeface="宋体" panose="02010600030101010101" pitchFamily="2" charset="-122"/>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A7AC4CD-8C60-49C2-BF20-EF68E7F69AB9}"/>
              </a:ext>
            </a:extLst>
          </p:cNvPr>
          <p:cNvSpPr>
            <a:spLocks noGrp="1"/>
          </p:cNvSpPr>
          <p:nvPr>
            <p:ph type="title"/>
          </p:nvPr>
        </p:nvSpPr>
        <p:spPr>
          <a:ln>
            <a:miter lim="800000"/>
            <a:headEnd/>
            <a:tailEnd/>
          </a:ln>
        </p:spPr>
        <p:txBody>
          <a:bodyPr rtlCol="0">
            <a:scene3d>
              <a:camera prst="orthographicFront"/>
              <a:lightRig rig="soft" dir="t"/>
            </a:scene3d>
            <a:sp3d prstMaterial="softEdge">
              <a:bevelT w="25400" h="25400"/>
            </a:sp3d>
          </a:bodyPr>
          <a:lstStyle/>
          <a:p>
            <a:pPr fontAlgn="auto">
              <a:spcAft>
                <a:spcPts val="0"/>
              </a:spcAft>
              <a:defRPr/>
            </a:pPr>
            <a:r>
              <a:rPr lang="en-US" altLang="zh-CN" dirty="0">
                <a:ea typeface="+mj-ea"/>
                <a:cs typeface="+mj-cs"/>
              </a:rPr>
              <a:t>What cloud gives us, generally</a:t>
            </a:r>
            <a:endParaRPr lang="zh-CN" altLang="en-US" dirty="0">
              <a:ea typeface="+mj-ea"/>
              <a:cs typeface="+mj-cs"/>
            </a:endParaRPr>
          </a:p>
        </p:txBody>
      </p:sp>
      <p:sp>
        <p:nvSpPr>
          <p:cNvPr id="11266" name="内容占位符 1">
            <a:extLst>
              <a:ext uri="{FF2B5EF4-FFF2-40B4-BE49-F238E27FC236}">
                <a16:creationId xmlns:a16="http://schemas.microsoft.com/office/drawing/2014/main" id="{D0004875-A897-4200-857D-33043403923B}"/>
              </a:ext>
            </a:extLst>
          </p:cNvPr>
          <p:cNvSpPr>
            <a:spLocks noGrp="1"/>
          </p:cNvSpPr>
          <p:nvPr>
            <p:ph idx="1"/>
          </p:nvPr>
        </p:nvSpPr>
        <p:spPr/>
        <p:txBody>
          <a:bodyPr>
            <a:normAutofit/>
          </a:bodyPr>
          <a:lstStyle/>
          <a:p>
            <a:pPr>
              <a:buFont typeface="Wingdings 3" panose="05040102010807070707" pitchFamily="18" charset="2"/>
              <a:buNone/>
            </a:pPr>
            <a:r>
              <a:rPr lang="en-US" altLang="zh-CN">
                <a:solidFill>
                  <a:srgbClr val="1E1C11"/>
                </a:solidFill>
                <a:ea typeface="宋体" panose="02010600030101010101" pitchFamily="2" charset="-122"/>
              </a:rPr>
              <a:t>Take Amazon cloud for example.</a:t>
            </a:r>
          </a:p>
          <a:p>
            <a:pPr>
              <a:buFont typeface="Wingdings 3" panose="05040102010807070707" pitchFamily="18" charset="2"/>
              <a:buNone/>
            </a:pPr>
            <a:endParaRPr lang="en-US" altLang="zh-CN">
              <a:solidFill>
                <a:srgbClr val="1E1C11"/>
              </a:solidFill>
              <a:ea typeface="宋体" panose="02010600030101010101" pitchFamily="2" charset="-122"/>
            </a:endParaRPr>
          </a:p>
          <a:p>
            <a:r>
              <a:rPr lang="en-US" altLang="zh-CN">
                <a:solidFill>
                  <a:srgbClr val="1E1C11"/>
                </a:solidFill>
                <a:ea typeface="宋体" panose="02010600030101010101" pitchFamily="2" charset="-122"/>
              </a:rPr>
              <a:t>store personal data </a:t>
            </a:r>
          </a:p>
          <a:p>
            <a:pPr>
              <a:buFont typeface="Wingdings 3" panose="05040102010807070707" pitchFamily="18" charset="2"/>
              <a:buNone/>
            </a:pPr>
            <a:r>
              <a:rPr lang="en-US" altLang="zh-CN">
                <a:solidFill>
                  <a:srgbClr val="1E1C11"/>
                </a:solidFill>
                <a:ea typeface="宋体" panose="02010600030101010101" pitchFamily="2" charset="-122"/>
              </a:rPr>
              <a:t>(Simple Storage Service (S3) )</a:t>
            </a:r>
          </a:p>
          <a:p>
            <a:endParaRPr lang="en-US" altLang="zh-CN">
              <a:solidFill>
                <a:srgbClr val="1E1C11"/>
              </a:solidFill>
              <a:ea typeface="宋体" panose="02010600030101010101" pitchFamily="2" charset="-122"/>
            </a:endParaRPr>
          </a:p>
          <a:p>
            <a:pPr>
              <a:buFont typeface="Wingdings 3" panose="05040102010807070707" pitchFamily="18" charset="2"/>
              <a:buNone/>
            </a:pPr>
            <a:endParaRPr lang="en-US" altLang="zh-CN">
              <a:solidFill>
                <a:srgbClr val="1E1C11"/>
              </a:solidFill>
              <a:ea typeface="宋体" panose="02010600030101010101" pitchFamily="2" charset="-122"/>
            </a:endParaRPr>
          </a:p>
          <a:p>
            <a:pPr>
              <a:buFont typeface="Wingdings 3" panose="05040102010807070707" pitchFamily="18" charset="2"/>
              <a:buNone/>
            </a:pPr>
            <a:r>
              <a:rPr lang="en-US" altLang="zh-CN">
                <a:solidFill>
                  <a:srgbClr val="1E1C11"/>
                </a:solidFill>
                <a:ea typeface="宋体" panose="02010600030101010101" pitchFamily="2" charset="-122"/>
              </a:rPr>
              <a:t> </a:t>
            </a:r>
          </a:p>
          <a:p>
            <a:r>
              <a:rPr lang="en-US" altLang="zh-CN">
                <a:solidFill>
                  <a:srgbClr val="1E1C11"/>
                </a:solidFill>
                <a:ea typeface="宋体" panose="02010600030101010101" pitchFamily="2" charset="-122"/>
              </a:rPr>
              <a:t>perform computations on stored data</a:t>
            </a:r>
          </a:p>
          <a:p>
            <a:pPr>
              <a:buFont typeface="Wingdings 3" panose="05040102010807070707" pitchFamily="18" charset="2"/>
              <a:buNone/>
            </a:pPr>
            <a:r>
              <a:rPr lang="en-US" altLang="zh-CN">
                <a:solidFill>
                  <a:srgbClr val="1E1C11"/>
                </a:solidFill>
                <a:ea typeface="宋体" panose="02010600030101010101" pitchFamily="2" charset="-122"/>
              </a:rPr>
              <a:t>(Elastic Compute Cloud (EC2). )</a:t>
            </a:r>
          </a:p>
          <a:p>
            <a:pPr>
              <a:buFont typeface="Wingdings 3" panose="05040102010807070707" pitchFamily="18" charset="2"/>
              <a:buNone/>
            </a:pPr>
            <a:endParaRPr lang="zh-CN" altLang="en-US">
              <a:solidFill>
                <a:srgbClr val="1E1C11"/>
              </a:solidFill>
              <a:ea typeface="宋体" panose="02010600030101010101" pitchFamily="2" charset="-122"/>
            </a:endParaRPr>
          </a:p>
        </p:txBody>
      </p:sp>
      <p:sp>
        <p:nvSpPr>
          <p:cNvPr id="2" name="Slide Number Placeholder 1">
            <a:extLst>
              <a:ext uri="{FF2B5EF4-FFF2-40B4-BE49-F238E27FC236}">
                <a16:creationId xmlns:a16="http://schemas.microsoft.com/office/drawing/2014/main" id="{ECA8D227-06CF-4351-B5D9-2D79D83F3226}"/>
              </a:ext>
            </a:extLst>
          </p:cNvPr>
          <p:cNvSpPr>
            <a:spLocks noGrp="1"/>
          </p:cNvSpPr>
          <p:nvPr>
            <p:ph type="sldNum" sz="quarter" idx="12"/>
          </p:nvPr>
        </p:nvSpPr>
        <p:spPr/>
        <p:txBody>
          <a:bodyPr/>
          <a:lstStyle/>
          <a:p>
            <a:fld id="{C3802F7D-CE2A-4257-9499-27268CCBAA3C}" type="slidenum">
              <a:rPr lang="en-US" altLang="en-US" smtClean="0"/>
              <a:pPr/>
              <a:t>95</a:t>
            </a:fld>
            <a:endParaRPr lang="en-US" alt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85EF67F-846D-498E-8417-507ED8634C1C}"/>
              </a:ext>
            </a:extLst>
          </p:cNvPr>
          <p:cNvSpPr>
            <a:spLocks noGrp="1"/>
          </p:cNvSpPr>
          <p:nvPr>
            <p:ph type="title"/>
          </p:nvPr>
        </p:nvSpPr>
        <p:spPr>
          <a:ln>
            <a:miter lim="800000"/>
            <a:headEnd/>
            <a:tailEnd/>
          </a:ln>
        </p:spPr>
        <p:txBody>
          <a:bodyPr rtlCol="0">
            <a:scene3d>
              <a:camera prst="orthographicFront"/>
              <a:lightRig rig="soft" dir="t"/>
            </a:scene3d>
            <a:sp3d prstMaterial="softEdge">
              <a:bevelT w="25400" h="25400"/>
            </a:sp3d>
          </a:bodyPr>
          <a:lstStyle/>
          <a:p>
            <a:pPr fontAlgn="auto">
              <a:spcAft>
                <a:spcPts val="0"/>
              </a:spcAft>
              <a:defRPr/>
            </a:pPr>
            <a:r>
              <a:rPr lang="en-US" altLang="zh-CN" dirty="0">
                <a:ea typeface="+mj-ea"/>
                <a:cs typeface="+mj-cs"/>
              </a:rPr>
              <a:t>What cloud gives us, generally</a:t>
            </a:r>
            <a:endParaRPr lang="zh-CN" altLang="en-US" dirty="0">
              <a:ea typeface="+mj-ea"/>
              <a:cs typeface="+mj-cs"/>
            </a:endParaRPr>
          </a:p>
        </p:txBody>
      </p:sp>
      <p:sp>
        <p:nvSpPr>
          <p:cNvPr id="18434" name="内容占位符 1">
            <a:extLst>
              <a:ext uri="{FF2B5EF4-FFF2-40B4-BE49-F238E27FC236}">
                <a16:creationId xmlns:a16="http://schemas.microsoft.com/office/drawing/2014/main" id="{652619DC-6F4C-47C8-8250-826388BE9833}"/>
              </a:ext>
            </a:extLst>
          </p:cNvPr>
          <p:cNvSpPr>
            <a:spLocks noGrp="1"/>
          </p:cNvSpPr>
          <p:nvPr>
            <p:ph idx="1"/>
          </p:nvPr>
        </p:nvSpPr>
        <p:spPr/>
        <p:txBody>
          <a:bodyPr/>
          <a:lstStyle/>
          <a:p>
            <a:pPr>
              <a:buFont typeface="Wingdings 3" panose="05040102010807070707" pitchFamily="18" charset="2"/>
              <a:buNone/>
            </a:pPr>
            <a:r>
              <a:rPr lang="en-US" altLang="zh-CN">
                <a:solidFill>
                  <a:srgbClr val="1E1C11"/>
                </a:solidFill>
                <a:ea typeface="宋体" panose="02010600030101010101" pitchFamily="2" charset="-122"/>
              </a:rPr>
              <a:t>If you want to set up a business.</a:t>
            </a:r>
          </a:p>
          <a:p>
            <a:pPr>
              <a:buFont typeface="Wingdings 3" panose="05040102010807070707" pitchFamily="18" charset="2"/>
              <a:buNone/>
            </a:pPr>
            <a:endParaRPr lang="en-US" altLang="zh-CN">
              <a:solidFill>
                <a:srgbClr val="1E1C11"/>
              </a:solidFill>
              <a:ea typeface="宋体" panose="02010600030101010101" pitchFamily="2" charset="-122"/>
            </a:endParaRPr>
          </a:p>
          <a:p>
            <a:pPr>
              <a:buFont typeface="Wingdings" panose="05000000000000000000" pitchFamily="2" charset="2"/>
              <a:buChar char="Ø"/>
            </a:pPr>
            <a:r>
              <a:rPr lang="en-US" altLang="zh-CN">
                <a:solidFill>
                  <a:srgbClr val="1E1C11"/>
                </a:solidFill>
                <a:ea typeface="宋体" panose="02010600030101010101" pitchFamily="2" charset="-122"/>
              </a:rPr>
              <a:t>low initial capital investment</a:t>
            </a:r>
          </a:p>
          <a:p>
            <a:pPr>
              <a:buFont typeface="Wingdings" panose="05000000000000000000" pitchFamily="2" charset="2"/>
              <a:buChar char="Ø"/>
            </a:pPr>
            <a:r>
              <a:rPr lang="en-US" altLang="zh-CN">
                <a:solidFill>
                  <a:srgbClr val="1E1C11"/>
                </a:solidFill>
                <a:ea typeface="宋体" panose="02010600030101010101" pitchFamily="2" charset="-122"/>
              </a:rPr>
              <a:t>shorter start-up time for new services</a:t>
            </a:r>
          </a:p>
          <a:p>
            <a:pPr>
              <a:buFont typeface="Wingdings" panose="05000000000000000000" pitchFamily="2" charset="2"/>
              <a:buChar char="Ø"/>
            </a:pPr>
            <a:r>
              <a:rPr lang="en-US" altLang="zh-CN">
                <a:solidFill>
                  <a:srgbClr val="1E1C11"/>
                </a:solidFill>
                <a:ea typeface="宋体" panose="02010600030101010101" pitchFamily="2" charset="-122"/>
              </a:rPr>
              <a:t>lower maintenance and operation costs </a:t>
            </a:r>
          </a:p>
          <a:p>
            <a:pPr>
              <a:buFont typeface="Wingdings" panose="05000000000000000000" pitchFamily="2" charset="2"/>
              <a:buChar char="Ø"/>
            </a:pPr>
            <a:r>
              <a:rPr lang="en-US" altLang="zh-CN">
                <a:solidFill>
                  <a:srgbClr val="1E1C11"/>
                </a:solidFill>
                <a:ea typeface="宋体" panose="02010600030101010101" pitchFamily="2" charset="-122"/>
              </a:rPr>
              <a:t>higher utilization through virtualization </a:t>
            </a:r>
          </a:p>
          <a:p>
            <a:pPr>
              <a:buFont typeface="Wingdings" panose="05000000000000000000" pitchFamily="2" charset="2"/>
              <a:buChar char="Ø"/>
            </a:pPr>
            <a:r>
              <a:rPr lang="en-US" altLang="zh-CN">
                <a:solidFill>
                  <a:srgbClr val="1E1C11"/>
                </a:solidFill>
                <a:ea typeface="宋体" panose="02010600030101010101" pitchFamily="2" charset="-122"/>
              </a:rPr>
              <a:t>easier disaster recovery </a:t>
            </a:r>
          </a:p>
          <a:p>
            <a:pPr>
              <a:buFont typeface="Wingdings" panose="05000000000000000000" pitchFamily="2" charset="2"/>
              <a:buChar char="Ø"/>
            </a:pPr>
            <a:endParaRPr lang="zh-CN" altLang="en-US">
              <a:solidFill>
                <a:srgbClr val="1E1C11"/>
              </a:solidFill>
              <a:ea typeface="宋体" panose="02010600030101010101" pitchFamily="2" charset="-122"/>
            </a:endParaRPr>
          </a:p>
        </p:txBody>
      </p:sp>
      <p:sp>
        <p:nvSpPr>
          <p:cNvPr id="2" name="Slide Number Placeholder 1">
            <a:extLst>
              <a:ext uri="{FF2B5EF4-FFF2-40B4-BE49-F238E27FC236}">
                <a16:creationId xmlns:a16="http://schemas.microsoft.com/office/drawing/2014/main" id="{4E18FDE8-888A-4D93-83C7-8E1C1A6E6543}"/>
              </a:ext>
            </a:extLst>
          </p:cNvPr>
          <p:cNvSpPr>
            <a:spLocks noGrp="1"/>
          </p:cNvSpPr>
          <p:nvPr>
            <p:ph type="sldNum" sz="quarter" idx="12"/>
          </p:nvPr>
        </p:nvSpPr>
        <p:spPr/>
        <p:txBody>
          <a:bodyPr/>
          <a:lstStyle/>
          <a:p>
            <a:fld id="{C3802F7D-CE2A-4257-9499-27268CCBAA3C}" type="slidenum">
              <a:rPr lang="en-US" altLang="en-US" smtClean="0"/>
              <a:pPr/>
              <a:t>96</a:t>
            </a:fld>
            <a:endParaRPr lang="en-US" alt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E70C64F-1C84-47D7-91D8-1DE3251CF86A}"/>
              </a:ext>
            </a:extLst>
          </p:cNvPr>
          <p:cNvSpPr>
            <a:spLocks noGrp="1"/>
          </p:cNvSpPr>
          <p:nvPr>
            <p:ph type="title"/>
          </p:nvPr>
        </p:nvSpPr>
        <p:spPr>
          <a:ln>
            <a:miter lim="800000"/>
            <a:headEnd/>
            <a:tailEnd/>
          </a:ln>
        </p:spPr>
        <p:txBody>
          <a:bodyPr rtlCol="0">
            <a:scene3d>
              <a:camera prst="orthographicFront"/>
              <a:lightRig rig="soft" dir="t"/>
            </a:scene3d>
            <a:sp3d prstMaterial="softEdge">
              <a:bevelT w="25400" h="25400"/>
            </a:sp3d>
          </a:bodyPr>
          <a:lstStyle/>
          <a:p>
            <a:pPr fontAlgn="auto">
              <a:spcAft>
                <a:spcPts val="0"/>
              </a:spcAft>
              <a:defRPr/>
            </a:pPr>
            <a:r>
              <a:rPr lang="en-US" altLang="zh-CN" dirty="0">
                <a:ea typeface="+mj-ea"/>
                <a:cs typeface="+mj-cs"/>
              </a:rPr>
              <a:t>What about cloud computing for mobile users?  Specifically </a:t>
            </a:r>
            <a:endParaRPr lang="zh-CN" altLang="en-US" dirty="0">
              <a:ea typeface="+mj-ea"/>
              <a:cs typeface="+mj-cs"/>
            </a:endParaRPr>
          </a:p>
        </p:txBody>
      </p:sp>
      <p:sp>
        <p:nvSpPr>
          <p:cNvPr id="19458" name="内容占位符 1">
            <a:extLst>
              <a:ext uri="{FF2B5EF4-FFF2-40B4-BE49-F238E27FC236}">
                <a16:creationId xmlns:a16="http://schemas.microsoft.com/office/drawing/2014/main" id="{0D8911F9-270A-41F5-BAC5-C8C96757C225}"/>
              </a:ext>
            </a:extLst>
          </p:cNvPr>
          <p:cNvSpPr>
            <a:spLocks noGrp="1"/>
          </p:cNvSpPr>
          <p:nvPr>
            <p:ph idx="1"/>
          </p:nvPr>
        </p:nvSpPr>
        <p:spPr/>
        <p:txBody>
          <a:bodyPr/>
          <a:lstStyle/>
          <a:p>
            <a:pPr>
              <a:buFont typeface="Wingdings 3" panose="05040102010807070707" pitchFamily="18" charset="2"/>
              <a:buNone/>
            </a:pPr>
            <a:r>
              <a:rPr lang="en-US" altLang="zh-CN">
                <a:solidFill>
                  <a:srgbClr val="1E1C11"/>
                </a:solidFill>
                <a:ea typeface="宋体" panose="02010600030101010101" pitchFamily="2" charset="-122"/>
              </a:rPr>
              <a:t>Two main concerns:</a:t>
            </a:r>
          </a:p>
          <a:p>
            <a:pPr>
              <a:buFont typeface="Wingdings 3" panose="05040102010807070707" pitchFamily="18" charset="2"/>
              <a:buNone/>
            </a:pPr>
            <a:endParaRPr lang="en-US" altLang="zh-CN">
              <a:solidFill>
                <a:srgbClr val="1E1C11"/>
              </a:solidFill>
              <a:ea typeface="宋体" panose="02010600030101010101" pitchFamily="2" charset="-122"/>
            </a:endParaRPr>
          </a:p>
          <a:p>
            <a:pPr>
              <a:buFont typeface="Wingdings" panose="05000000000000000000" pitchFamily="2" charset="2"/>
              <a:buChar char="Ø"/>
            </a:pPr>
            <a:r>
              <a:rPr lang="en-US" altLang="zh-CN">
                <a:solidFill>
                  <a:srgbClr val="1E1C11"/>
                </a:solidFill>
                <a:ea typeface="宋体" panose="02010600030101010101" pitchFamily="2" charset="-122"/>
              </a:rPr>
              <a:t>mobile computing are limited energy</a:t>
            </a:r>
          </a:p>
          <a:p>
            <a:pPr>
              <a:buFont typeface="Wingdings 3" panose="05040102010807070707" pitchFamily="18" charset="2"/>
              <a:buNone/>
            </a:pPr>
            <a:endParaRPr lang="en-US" altLang="zh-CN">
              <a:solidFill>
                <a:srgbClr val="1E1C11"/>
              </a:solidFill>
              <a:ea typeface="宋体" panose="02010600030101010101" pitchFamily="2" charset="-122"/>
            </a:endParaRPr>
          </a:p>
          <a:p>
            <a:pPr>
              <a:buFont typeface="Wingdings" panose="05000000000000000000" pitchFamily="2" charset="2"/>
              <a:buChar char="Ø"/>
            </a:pPr>
            <a:r>
              <a:rPr lang="en-US" altLang="zh-CN">
                <a:solidFill>
                  <a:srgbClr val="1E1C11"/>
                </a:solidFill>
                <a:ea typeface="宋体" panose="02010600030101010101" pitchFamily="2" charset="-122"/>
              </a:rPr>
              <a:t>wireless bandwidth </a:t>
            </a:r>
            <a:endParaRPr lang="zh-CN" altLang="en-US">
              <a:solidFill>
                <a:srgbClr val="1E1C11"/>
              </a:solidFill>
              <a:ea typeface="宋体" panose="02010600030101010101" pitchFamily="2" charset="-122"/>
            </a:endParaRPr>
          </a:p>
        </p:txBody>
      </p:sp>
      <p:sp>
        <p:nvSpPr>
          <p:cNvPr id="2" name="Slide Number Placeholder 1">
            <a:extLst>
              <a:ext uri="{FF2B5EF4-FFF2-40B4-BE49-F238E27FC236}">
                <a16:creationId xmlns:a16="http://schemas.microsoft.com/office/drawing/2014/main" id="{3F604A33-FC80-40EE-B9EE-C974451ECDBA}"/>
              </a:ext>
            </a:extLst>
          </p:cNvPr>
          <p:cNvSpPr>
            <a:spLocks noGrp="1"/>
          </p:cNvSpPr>
          <p:nvPr>
            <p:ph type="sldNum" sz="quarter" idx="12"/>
          </p:nvPr>
        </p:nvSpPr>
        <p:spPr/>
        <p:txBody>
          <a:bodyPr/>
          <a:lstStyle/>
          <a:p>
            <a:fld id="{C3802F7D-CE2A-4257-9499-27268CCBAA3C}" type="slidenum">
              <a:rPr lang="en-US" altLang="en-US" smtClean="0"/>
              <a:pPr/>
              <a:t>97</a:t>
            </a:fld>
            <a:endParaRPr lang="en-US" alt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81BDC40-FB17-4298-8C22-14BDABE3E987}"/>
              </a:ext>
            </a:extLst>
          </p:cNvPr>
          <p:cNvSpPr>
            <a:spLocks noGrp="1"/>
          </p:cNvSpPr>
          <p:nvPr>
            <p:ph type="title"/>
          </p:nvPr>
        </p:nvSpPr>
        <p:spPr>
          <a:ln>
            <a:miter lim="800000"/>
            <a:headEnd/>
            <a:tailEnd/>
          </a:ln>
        </p:spPr>
        <p:txBody>
          <a:bodyPr rtlCol="0">
            <a:scene3d>
              <a:camera prst="orthographicFront"/>
              <a:lightRig rig="soft" dir="t"/>
            </a:scene3d>
            <a:sp3d prstMaterial="softEdge">
              <a:bevelT w="25400" h="25400"/>
            </a:sp3d>
          </a:bodyPr>
          <a:lstStyle/>
          <a:p>
            <a:pPr fontAlgn="auto">
              <a:spcAft>
                <a:spcPts val="0"/>
              </a:spcAft>
              <a:defRPr/>
            </a:pPr>
            <a:r>
              <a:rPr lang="en-US" altLang="zh-CN" sz="3200" dirty="0">
                <a:ea typeface="+mj-ea"/>
                <a:cs typeface="+mj-cs"/>
              </a:rPr>
              <a:t>The importance of battery lifetime of    mobile phones</a:t>
            </a:r>
            <a:endParaRPr lang="zh-CN" altLang="en-US" sz="3200" dirty="0">
              <a:ea typeface="+mj-ea"/>
              <a:cs typeface="+mj-cs"/>
            </a:endParaRPr>
          </a:p>
        </p:txBody>
      </p:sp>
      <p:sp>
        <p:nvSpPr>
          <p:cNvPr id="14338" name="内容占位符 1">
            <a:extLst>
              <a:ext uri="{FF2B5EF4-FFF2-40B4-BE49-F238E27FC236}">
                <a16:creationId xmlns:a16="http://schemas.microsoft.com/office/drawing/2014/main" id="{47011F83-1A47-40E0-9291-64739609ED48}"/>
              </a:ext>
            </a:extLst>
          </p:cNvPr>
          <p:cNvSpPr>
            <a:spLocks noGrp="1"/>
          </p:cNvSpPr>
          <p:nvPr>
            <p:ph idx="1"/>
          </p:nvPr>
        </p:nvSpPr>
        <p:spPr/>
        <p:txBody>
          <a:bodyPr>
            <a:normAutofit/>
          </a:bodyPr>
          <a:lstStyle/>
          <a:p>
            <a:pPr>
              <a:lnSpc>
                <a:spcPct val="90000"/>
              </a:lnSpc>
              <a:buFont typeface="Wingdings 3" panose="05040102010807070707" pitchFamily="18" charset="2"/>
              <a:buNone/>
            </a:pPr>
            <a:r>
              <a:rPr lang="en-US" altLang="zh-CN">
                <a:solidFill>
                  <a:srgbClr val="1E1C11"/>
                </a:solidFill>
                <a:ea typeface="宋体" panose="02010600030101010101" pitchFamily="2" charset="-122"/>
              </a:rPr>
              <a:t>Various studies have identified longer battery</a:t>
            </a:r>
          </a:p>
          <a:p>
            <a:pPr>
              <a:lnSpc>
                <a:spcPct val="90000"/>
              </a:lnSpc>
              <a:buFont typeface="Wingdings 3" panose="05040102010807070707" pitchFamily="18" charset="2"/>
              <a:buNone/>
            </a:pPr>
            <a:r>
              <a:rPr lang="en-US" altLang="zh-CN">
                <a:solidFill>
                  <a:srgbClr val="1E1C11"/>
                </a:solidFill>
                <a:ea typeface="宋体" panose="02010600030101010101" pitchFamily="2" charset="-122"/>
              </a:rPr>
              <a:t>lifetime as the most desired feature of such</a:t>
            </a:r>
          </a:p>
          <a:p>
            <a:pPr>
              <a:lnSpc>
                <a:spcPct val="90000"/>
              </a:lnSpc>
              <a:buFont typeface="Wingdings 3" panose="05040102010807070707" pitchFamily="18" charset="2"/>
              <a:buNone/>
            </a:pPr>
            <a:r>
              <a:rPr lang="en-US" altLang="zh-CN">
                <a:solidFill>
                  <a:srgbClr val="1E1C11"/>
                </a:solidFill>
                <a:ea typeface="宋体" panose="02010600030101010101" pitchFamily="2" charset="-122"/>
              </a:rPr>
              <a:t>systems. </a:t>
            </a:r>
          </a:p>
          <a:p>
            <a:pPr>
              <a:lnSpc>
                <a:spcPct val="90000"/>
              </a:lnSpc>
              <a:buFont typeface="Wingdings 3" panose="05040102010807070707" pitchFamily="18" charset="2"/>
              <a:buNone/>
            </a:pPr>
            <a:endParaRPr lang="en-US" altLang="zh-CN">
              <a:solidFill>
                <a:srgbClr val="1E1C11"/>
              </a:solidFill>
              <a:ea typeface="宋体" panose="02010600030101010101" pitchFamily="2" charset="-122"/>
            </a:endParaRPr>
          </a:p>
          <a:p>
            <a:pPr>
              <a:lnSpc>
                <a:spcPct val="90000"/>
              </a:lnSpc>
              <a:buFont typeface="Wingdings" panose="05000000000000000000" pitchFamily="2" charset="2"/>
              <a:buChar char="Ø"/>
            </a:pPr>
            <a:r>
              <a:rPr lang="en-US" altLang="zh-CN">
                <a:solidFill>
                  <a:srgbClr val="1E1C11"/>
                </a:solidFill>
                <a:ea typeface="宋体" panose="02010600030101010101" pitchFamily="2" charset="-122"/>
              </a:rPr>
              <a:t>longer battery life to be more important than all other features, including cameras or storage. </a:t>
            </a:r>
          </a:p>
          <a:p>
            <a:pPr>
              <a:lnSpc>
                <a:spcPct val="90000"/>
              </a:lnSpc>
              <a:buFont typeface="Wingdings" panose="05000000000000000000" pitchFamily="2" charset="2"/>
              <a:buChar char="Ø"/>
            </a:pPr>
            <a:r>
              <a:rPr lang="en-US" altLang="zh-CN">
                <a:solidFill>
                  <a:srgbClr val="1E1C11"/>
                </a:solidFill>
                <a:ea typeface="宋体" panose="02010600030101010101" pitchFamily="2" charset="-122"/>
              </a:rPr>
              <a:t>short battery life to be the most disliked characteristic of Apple’s iPhone 3GS</a:t>
            </a:r>
          </a:p>
          <a:p>
            <a:pPr>
              <a:lnSpc>
                <a:spcPct val="90000"/>
              </a:lnSpc>
              <a:buFont typeface="Wingdings" panose="05000000000000000000" pitchFamily="2" charset="2"/>
              <a:buChar char="Ø"/>
            </a:pPr>
            <a:r>
              <a:rPr lang="en-US" altLang="zh-CN">
                <a:solidFill>
                  <a:srgbClr val="1E1C11"/>
                </a:solidFill>
                <a:ea typeface="宋体" panose="02010600030101010101" pitchFamily="2" charset="-122"/>
              </a:rPr>
              <a:t>battery life was the top concern of music phone users.</a:t>
            </a:r>
          </a:p>
          <a:p>
            <a:pPr>
              <a:lnSpc>
                <a:spcPct val="90000"/>
              </a:lnSpc>
              <a:buFont typeface="Wingdings 3" panose="05040102010807070707" pitchFamily="18" charset="2"/>
              <a:buNone/>
            </a:pPr>
            <a:endParaRPr lang="en-US" altLang="zh-CN">
              <a:solidFill>
                <a:srgbClr val="1E1C11"/>
              </a:solidFill>
              <a:ea typeface="宋体" panose="02010600030101010101" pitchFamily="2" charset="-122"/>
            </a:endParaRPr>
          </a:p>
          <a:p>
            <a:pPr>
              <a:lnSpc>
                <a:spcPct val="90000"/>
              </a:lnSpc>
              <a:buFont typeface="Wingdings 3" panose="05040102010807070707" pitchFamily="18" charset="2"/>
              <a:buNone/>
            </a:pPr>
            <a:endParaRPr lang="zh-CN" altLang="en-US">
              <a:solidFill>
                <a:srgbClr val="1E1C11"/>
              </a:solidFill>
              <a:ea typeface="宋体" panose="02010600030101010101" pitchFamily="2" charset="-122"/>
            </a:endParaRPr>
          </a:p>
        </p:txBody>
      </p:sp>
      <p:sp>
        <p:nvSpPr>
          <p:cNvPr id="2" name="Slide Number Placeholder 1">
            <a:extLst>
              <a:ext uri="{FF2B5EF4-FFF2-40B4-BE49-F238E27FC236}">
                <a16:creationId xmlns:a16="http://schemas.microsoft.com/office/drawing/2014/main" id="{C646FBAD-0B92-455E-8345-897E1609F228}"/>
              </a:ext>
            </a:extLst>
          </p:cNvPr>
          <p:cNvSpPr>
            <a:spLocks noGrp="1"/>
          </p:cNvSpPr>
          <p:nvPr>
            <p:ph type="sldNum" sz="quarter" idx="12"/>
          </p:nvPr>
        </p:nvSpPr>
        <p:spPr/>
        <p:txBody>
          <a:bodyPr/>
          <a:lstStyle/>
          <a:p>
            <a:fld id="{C3802F7D-CE2A-4257-9499-27268CCBAA3C}" type="slidenum">
              <a:rPr lang="en-US" altLang="en-US" smtClean="0"/>
              <a:pPr/>
              <a:t>98</a:t>
            </a:fld>
            <a:endParaRPr lang="en-US" alt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631EB5C-198A-4601-853E-4AF267EFF8B4}"/>
              </a:ext>
            </a:extLst>
          </p:cNvPr>
          <p:cNvSpPr>
            <a:spLocks noGrp="1"/>
          </p:cNvSpPr>
          <p:nvPr>
            <p:ph type="title"/>
          </p:nvPr>
        </p:nvSpPr>
        <p:spPr>
          <a:ln>
            <a:miter lim="800000"/>
            <a:headEnd/>
            <a:tailEnd/>
          </a:ln>
        </p:spPr>
        <p:txBody>
          <a:bodyPr rtlCol="0">
            <a:scene3d>
              <a:camera prst="orthographicFront"/>
              <a:lightRig rig="soft" dir="t"/>
            </a:scene3d>
            <a:sp3d prstMaterial="softEdge">
              <a:bevelT w="25400" h="25400"/>
            </a:sp3d>
          </a:bodyPr>
          <a:lstStyle/>
          <a:p>
            <a:pPr fontAlgn="auto">
              <a:spcAft>
                <a:spcPts val="0"/>
              </a:spcAft>
              <a:defRPr/>
            </a:pPr>
            <a:r>
              <a:rPr lang="en-US" altLang="zh-CN" dirty="0">
                <a:ea typeface="+mj-ea"/>
                <a:cs typeface="+mj-cs"/>
              </a:rPr>
              <a:t> Four basic approaches to saving energy and extending battery lifetime in mobile devices:</a:t>
            </a:r>
            <a:endParaRPr lang="zh-CN" altLang="en-US" dirty="0">
              <a:ea typeface="+mj-ea"/>
              <a:cs typeface="+mj-cs"/>
            </a:endParaRPr>
          </a:p>
        </p:txBody>
      </p:sp>
      <p:sp>
        <p:nvSpPr>
          <p:cNvPr id="15362" name="内容占位符 1">
            <a:extLst>
              <a:ext uri="{FF2B5EF4-FFF2-40B4-BE49-F238E27FC236}">
                <a16:creationId xmlns:a16="http://schemas.microsoft.com/office/drawing/2014/main" id="{49EC0538-9FDC-4BDB-B9B9-8EFF59836E9E}"/>
              </a:ext>
            </a:extLst>
          </p:cNvPr>
          <p:cNvSpPr>
            <a:spLocks noGrp="1"/>
          </p:cNvSpPr>
          <p:nvPr>
            <p:ph idx="1"/>
          </p:nvPr>
        </p:nvSpPr>
        <p:spPr/>
        <p:txBody>
          <a:bodyPr>
            <a:normAutofit/>
          </a:bodyPr>
          <a:lstStyle/>
          <a:p>
            <a:pPr>
              <a:buFont typeface="Wingdings" panose="05000000000000000000" pitchFamily="2" charset="2"/>
              <a:buChar char="Ø"/>
            </a:pPr>
            <a:r>
              <a:rPr lang="en-US" altLang="zh-CN">
                <a:solidFill>
                  <a:srgbClr val="1E1C11"/>
                </a:solidFill>
                <a:ea typeface="宋体" panose="02010600030101010101" pitchFamily="2" charset="-122"/>
              </a:rPr>
              <a:t>Adopt a new generation of semiconductor technology. </a:t>
            </a:r>
          </a:p>
          <a:p>
            <a:pPr>
              <a:buFont typeface="Wingdings" panose="05000000000000000000" pitchFamily="2" charset="2"/>
              <a:buChar char="Ø"/>
            </a:pPr>
            <a:r>
              <a:rPr lang="en-US" altLang="zh-CN">
                <a:solidFill>
                  <a:srgbClr val="1E1C11"/>
                </a:solidFill>
                <a:ea typeface="宋体" panose="02010600030101010101" pitchFamily="2" charset="-122"/>
              </a:rPr>
              <a:t>Avoid wasting energy. (when it is idle, sleep mode)</a:t>
            </a:r>
          </a:p>
          <a:p>
            <a:pPr>
              <a:buFont typeface="Wingdings" panose="05000000000000000000" pitchFamily="2" charset="2"/>
              <a:buChar char="Ø"/>
            </a:pPr>
            <a:r>
              <a:rPr lang="en-US" altLang="zh-CN">
                <a:solidFill>
                  <a:srgbClr val="1E1C11"/>
                </a:solidFill>
                <a:ea typeface="宋体" panose="02010600030101010101" pitchFamily="2" charset="-122"/>
              </a:rPr>
              <a:t>Execute programs slowly. (When a processor’s clock speed doubles, the power consumption nearly octuples). </a:t>
            </a:r>
          </a:p>
          <a:p>
            <a:pPr>
              <a:buFont typeface="Wingdings" panose="05000000000000000000" pitchFamily="2" charset="2"/>
              <a:buChar char="Ø"/>
            </a:pPr>
            <a:r>
              <a:rPr lang="en-US" altLang="zh-CN">
                <a:solidFill>
                  <a:srgbClr val="1E1C11"/>
                </a:solidFill>
                <a:ea typeface="宋体" panose="02010600030101010101" pitchFamily="2" charset="-122"/>
              </a:rPr>
              <a:t>Eliminate computation all together. (offloading these applications to the cloud).</a:t>
            </a:r>
          </a:p>
          <a:p>
            <a:pPr>
              <a:buFont typeface="Wingdings" panose="05000000000000000000" pitchFamily="2" charset="2"/>
              <a:buChar char="Ø"/>
            </a:pPr>
            <a:endParaRPr lang="zh-CN" altLang="en-US">
              <a:solidFill>
                <a:srgbClr val="1E1C11"/>
              </a:solidFill>
              <a:ea typeface="宋体" panose="02010600030101010101" pitchFamily="2" charset="-122"/>
            </a:endParaRPr>
          </a:p>
        </p:txBody>
      </p:sp>
      <p:sp>
        <p:nvSpPr>
          <p:cNvPr id="2" name="Slide Number Placeholder 1">
            <a:extLst>
              <a:ext uri="{FF2B5EF4-FFF2-40B4-BE49-F238E27FC236}">
                <a16:creationId xmlns:a16="http://schemas.microsoft.com/office/drawing/2014/main" id="{231A4FA2-4CDF-4CEE-AEB1-98F51C69599B}"/>
              </a:ext>
            </a:extLst>
          </p:cNvPr>
          <p:cNvSpPr>
            <a:spLocks noGrp="1"/>
          </p:cNvSpPr>
          <p:nvPr>
            <p:ph type="sldNum" sz="quarter" idx="12"/>
          </p:nvPr>
        </p:nvSpPr>
        <p:spPr/>
        <p:txBody>
          <a:bodyPr/>
          <a:lstStyle/>
          <a:p>
            <a:fld id="{C3802F7D-CE2A-4257-9499-27268CCBAA3C}" type="slidenum">
              <a:rPr lang="en-US" altLang="en-US" smtClean="0"/>
              <a:pPr/>
              <a:t>99</a:t>
            </a:fld>
            <a:endParaRPr lang="en-US" alt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4214</TotalTime>
  <Words>14539</Words>
  <Application>Microsoft Office PowerPoint</Application>
  <PresentationFormat>On-screen Show (4:3)</PresentationFormat>
  <Paragraphs>1690</Paragraphs>
  <Slides>195</Slides>
  <Notes>35</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195</vt:i4>
      </vt:variant>
    </vt:vector>
  </HeadingPairs>
  <TitlesOfParts>
    <vt:vector size="209" baseType="lpstr">
      <vt:lpstr>Arial</vt:lpstr>
      <vt:lpstr>Calibri</vt:lpstr>
      <vt:lpstr>Calibri Light</vt:lpstr>
      <vt:lpstr>Comic Sans MS</vt:lpstr>
      <vt:lpstr>Constantia</vt:lpstr>
      <vt:lpstr>Courier New</vt:lpstr>
      <vt:lpstr>Gill Sans MT</vt:lpstr>
      <vt:lpstr>Lucida Sans Unicode</vt:lpstr>
      <vt:lpstr>Segoe UI</vt:lpstr>
      <vt:lpstr>Times New Roman</vt:lpstr>
      <vt:lpstr>Wingdings</vt:lpstr>
      <vt:lpstr>Wingdings 3</vt:lpstr>
      <vt:lpstr>Office Theme</vt:lpstr>
      <vt:lpstr>Equation</vt:lpstr>
      <vt:lpstr>Cloud Security and Privacy</vt:lpstr>
      <vt:lpstr>If cloud computing is so great,  why isn’t everyone doing it?</vt:lpstr>
      <vt:lpstr>Companies are still afraid to use clouds</vt:lpstr>
      <vt:lpstr>Causes of Problems Associated  with Cloud Computing</vt:lpstr>
      <vt:lpstr>Loss of Control in the Cloud</vt:lpstr>
      <vt:lpstr>Lack of Trust in the Cloud</vt:lpstr>
      <vt:lpstr>Multi-tenancy Issues in the Cloud</vt:lpstr>
      <vt:lpstr>Taxonomy of Fear</vt:lpstr>
      <vt:lpstr>Taxonomy of Fear (cont.)</vt:lpstr>
      <vt:lpstr>Taxonomy of Fear (cont.)</vt:lpstr>
      <vt:lpstr>Taxonomy of Fear (cont.)</vt:lpstr>
      <vt:lpstr>Taxonomy of Fear (cont.) </vt:lpstr>
      <vt:lpstr>Threat Model</vt:lpstr>
      <vt:lpstr>Threat Model</vt:lpstr>
      <vt:lpstr>What is the issue?</vt:lpstr>
      <vt:lpstr>Attacker Capability: Malicious Insiders</vt:lpstr>
      <vt:lpstr>Attacker Capability: Outside attacker</vt:lpstr>
      <vt:lpstr>Challenges for the attacker</vt:lpstr>
      <vt:lpstr>Part II: Security and Privacy Issues  in Cloud Computing - Big Picture</vt:lpstr>
      <vt:lpstr>Infrastructure Security</vt:lpstr>
      <vt:lpstr>The Network Level</vt:lpstr>
      <vt:lpstr>The Network Level - Mitigation</vt:lpstr>
      <vt:lpstr>The Host Level</vt:lpstr>
      <vt:lpstr>The Host Level (cont.)</vt:lpstr>
      <vt:lpstr> Case study: Amazon's EC2 infrastructure </vt:lpstr>
      <vt:lpstr>Local Host Security</vt:lpstr>
      <vt:lpstr>Local Host Security (Cont.)</vt:lpstr>
      <vt:lpstr>The Application Level</vt:lpstr>
      <vt:lpstr>Data Security and Storage</vt:lpstr>
      <vt:lpstr>Data Security and Storage (cont.)</vt:lpstr>
      <vt:lpstr>Data Security and Storage</vt:lpstr>
      <vt:lpstr>Why IAM?</vt:lpstr>
      <vt:lpstr>IAM considerations </vt:lpstr>
      <vt:lpstr>What is Privacy?</vt:lpstr>
      <vt:lpstr>What is the data life cycle?</vt:lpstr>
      <vt:lpstr>What Are the Key Privacy Concerns?</vt:lpstr>
      <vt:lpstr>Storage</vt:lpstr>
      <vt:lpstr>Retention</vt:lpstr>
      <vt:lpstr>Destruction</vt:lpstr>
      <vt:lpstr>Auditing, monitoring and risk management</vt:lpstr>
      <vt:lpstr>Privacy breaches</vt:lpstr>
      <vt:lpstr>Who is responsible for protecting privacy?</vt:lpstr>
      <vt:lpstr>Part III. Possible Solutions</vt:lpstr>
      <vt:lpstr>Security Issues in the Cloud</vt:lpstr>
      <vt:lpstr>Third Party Cloud Computing</vt:lpstr>
      <vt:lpstr>Known issues: Already exist</vt:lpstr>
      <vt:lpstr>New Vulnerabilities &amp; Attacks</vt:lpstr>
      <vt:lpstr>More on attacks…</vt:lpstr>
      <vt:lpstr>More on attacks…</vt:lpstr>
      <vt:lpstr>- POLICY LANGUAGE - CERTIFICATION  </vt:lpstr>
      <vt:lpstr>Minimize Lack of Trust:  Policy Language</vt:lpstr>
      <vt:lpstr>Minimize Lack of Trust:  Policy Language (Cont.)</vt:lpstr>
      <vt:lpstr>Minimize Lack of Trust: Certification</vt:lpstr>
      <vt:lpstr>- MONITORING - UTILIZING DIFFERENT CLOUDS - ACCESS CONTROL MANAGEMENT - IDENTITY MANAGEMENT (IDM)   </vt:lpstr>
      <vt:lpstr>Minimize Loss of Control:  Monitoring</vt:lpstr>
      <vt:lpstr>Minimize Loss of Control:  Monitoring (Cont.)</vt:lpstr>
      <vt:lpstr>Minimize Loss of Control:  Utilize Different Clouds</vt:lpstr>
      <vt:lpstr>Minimize Loss of Control:  Access Control</vt:lpstr>
      <vt:lpstr>Minimize Loss of Control:  Access Control (Cont.)</vt:lpstr>
      <vt:lpstr>Minimize Loss of Control:  Access Control</vt:lpstr>
      <vt:lpstr>Minimize Loss of Control: IDM  Motivation</vt:lpstr>
      <vt:lpstr>Minimize Loss of Control: IDM  Identity in the Cloud</vt:lpstr>
      <vt:lpstr>Minimize Loss of Control: IDM  Present IDMs</vt:lpstr>
      <vt:lpstr>Minimize Loss of Control: IDM  Issues in Cloud Computing</vt:lpstr>
      <vt:lpstr>Minimize Loss of Control: IDM  Goals of Proposed User-Centric IDM for the Cloud</vt:lpstr>
      <vt:lpstr>Minimize Loss of Control: IDM  Approach - 1</vt:lpstr>
      <vt:lpstr>Minimize Loss of Control: IDM  Components of Active Bundle (Approach – 1)</vt:lpstr>
      <vt:lpstr>Minimize Loss of Control: IDM  Anonymous Identification (Approach – 1)</vt:lpstr>
      <vt:lpstr>Minimize Loss of Control: IDM  Usage Scenario (Approach – 1)</vt:lpstr>
      <vt:lpstr>Minimize Loss of Control: IDM  Approach - 2</vt:lpstr>
      <vt:lpstr>Minimize Loss of Control: IDM  Usage Scenario (Approach – 2)</vt:lpstr>
      <vt:lpstr>Minimize Loss of Control: IDM  Representation of identity information  for negotiation </vt:lpstr>
      <vt:lpstr>Minimize Loss of Control: IDM  Motivation-Authentication Process using PII</vt:lpstr>
      <vt:lpstr>Proposed IDM: Mechanisms </vt:lpstr>
      <vt:lpstr>Proposed IDM: Active Bundle</vt:lpstr>
      <vt:lpstr>Proposed IDM: Active Bundle (Cont.)</vt:lpstr>
      <vt:lpstr>Proposed IDM: Active Bundle Scheme</vt:lpstr>
      <vt:lpstr>Proposed IDM: Anonymous Identification</vt:lpstr>
      <vt:lpstr>Proposed IDM: Interaction using Active Bundle </vt:lpstr>
      <vt:lpstr>Proposed IDM: Predicate over Encrypted Data</vt:lpstr>
      <vt:lpstr>Proposed IDM: Multi-Party Computing</vt:lpstr>
      <vt:lpstr>Proposed IDM: Multi-Party Computing</vt:lpstr>
      <vt:lpstr>Proposed IDM: Selective Disclosure</vt:lpstr>
      <vt:lpstr>Proposed IDM: Selective Disclosure</vt:lpstr>
      <vt:lpstr>Proposed IDM: Selective Disclosure</vt:lpstr>
      <vt:lpstr>Proposed IDM: Selective Disclosure</vt:lpstr>
      <vt:lpstr>Proposed IDM: Selective Disclosure</vt:lpstr>
      <vt:lpstr>Proposed IDM: Identity in the Cloud</vt:lpstr>
      <vt:lpstr>Proposed IDM: Characteristics and Advantages</vt:lpstr>
      <vt:lpstr>Proposed IDM: Conclusion &amp; Future Work </vt:lpstr>
      <vt:lpstr>PowerPoint Presentation</vt:lpstr>
      <vt:lpstr>Minimize Multi-tenancy</vt:lpstr>
      <vt:lpstr>Conclusion</vt:lpstr>
      <vt:lpstr>CLOUD COMPUTING FOR MOBILE USERS: CAN OFFLOADING COMPUTATION SAVE ENERGY? </vt:lpstr>
      <vt:lpstr>What cloud gives us, generally</vt:lpstr>
      <vt:lpstr>What cloud gives us, generally</vt:lpstr>
      <vt:lpstr>What about cloud computing for mobile users?  Specifically </vt:lpstr>
      <vt:lpstr>The importance of battery lifetime of    mobile phones</vt:lpstr>
      <vt:lpstr> Four basic approaches to saving energy and extending battery lifetime in mobile devices:</vt:lpstr>
      <vt:lpstr>Can offloading these applications to the cloud save energy and extend battery lifetimes for mobile users?</vt:lpstr>
      <vt:lpstr>Can offloading these applications to the cloud save energy and extend battery lifetimes for mobile users?</vt:lpstr>
      <vt:lpstr>Can offloading these applications to the cloud save energy and extend battery lifetimes for mobile users?</vt:lpstr>
      <vt:lpstr>sample applications benefiting from offloading</vt:lpstr>
      <vt:lpstr>sample applications benefiting from offloading</vt:lpstr>
      <vt:lpstr>sample applications not benefiting from offloading</vt:lpstr>
      <vt:lpstr>Making computation offloading more attractive</vt:lpstr>
      <vt:lpstr>When considering Privacy and security</vt:lpstr>
      <vt:lpstr>When considering Privacy and security</vt:lpstr>
      <vt:lpstr>When considering Privacy and security</vt:lpstr>
      <vt:lpstr>When considering Privacy and security</vt:lpstr>
      <vt:lpstr>Conclusion</vt:lpstr>
      <vt:lpstr>Conclusion</vt:lpstr>
      <vt:lpstr>Bandwidth Measurements for VMs in Cloud</vt:lpstr>
      <vt:lpstr>MOTIVATION</vt:lpstr>
      <vt:lpstr>Experimental Evaluation</vt:lpstr>
      <vt:lpstr>Experimental Evaluation</vt:lpstr>
      <vt:lpstr>Bandwidth Estimation</vt:lpstr>
      <vt:lpstr>Bandwidth Variation Estimation</vt:lpstr>
      <vt:lpstr>Virtual Machine Performance</vt:lpstr>
      <vt:lpstr>Virtual Machine Performance</vt:lpstr>
      <vt:lpstr>CONCLUSIONS</vt:lpstr>
      <vt:lpstr>Future Work</vt:lpstr>
      <vt:lpstr>A Mobile-Cloud Collaborative Approach for Context-Aware Blind Navigation</vt:lpstr>
      <vt:lpstr>Outline</vt:lpstr>
      <vt:lpstr>Problem Statement</vt:lpstr>
      <vt:lpstr>Demographics</vt:lpstr>
      <vt:lpstr>Goals</vt:lpstr>
      <vt:lpstr>Challenges</vt:lpstr>
      <vt:lpstr>Discussions</vt:lpstr>
      <vt:lpstr>   Mobility Requirements  </vt:lpstr>
      <vt:lpstr>Context-Aware Navigation Components</vt:lpstr>
      <vt:lpstr>Existing Blind Navigation Aids –  Outdoor Navigation</vt:lpstr>
      <vt:lpstr>Existing Blind Navigation Aids –  Indoor Navigation</vt:lpstr>
      <vt:lpstr>Existing Blind Navigation Aids –  Obstacle Avoidance</vt:lpstr>
      <vt:lpstr>Putting all together…</vt:lpstr>
      <vt:lpstr>Proposed System Architecture</vt:lpstr>
      <vt:lpstr>Proposed System Architecture</vt:lpstr>
      <vt:lpstr>Use of the Android Platform</vt:lpstr>
      <vt:lpstr>Advantages of a Mobile-Cloud Collaborative Approach</vt:lpstr>
      <vt:lpstr>Traffic Lights Status Detection Problem</vt:lpstr>
      <vt:lpstr>Attempts to Solve the Traffic Lights Detection Problem</vt:lpstr>
      <vt:lpstr>Mobile-Cloud Collaborative Traffic Lights Detector</vt:lpstr>
      <vt:lpstr>Adaboost Object Detector</vt:lpstr>
      <vt:lpstr>Experiments: Detector Output</vt:lpstr>
      <vt:lpstr>Experiments: Response time</vt:lpstr>
      <vt:lpstr>Enhanced Detection Schema</vt:lpstr>
      <vt:lpstr>Work In Progress</vt:lpstr>
      <vt:lpstr>Collective Object Classification in Complex Scenes</vt:lpstr>
      <vt:lpstr>Relational Learning with Multiple Boosted Detectors for Object Categorization</vt:lpstr>
      <vt:lpstr>Object Classification Experiments</vt:lpstr>
      <vt:lpstr>Identity-Based Authentication for Cloud Computing</vt:lpstr>
      <vt:lpstr>What did they do?</vt:lpstr>
      <vt:lpstr>Identity-Based Hierarchical Model for Cloud Computing (IBHMCC)</vt:lpstr>
      <vt:lpstr>Deployment of IBHMCC </vt:lpstr>
      <vt:lpstr>Deployment of IBHMCC (cont.)</vt:lpstr>
      <vt:lpstr>Identity-Based Encryption</vt:lpstr>
      <vt:lpstr>Identity-Based Encryption (cont.)</vt:lpstr>
      <vt:lpstr>Identity-Based Signature</vt:lpstr>
      <vt:lpstr>Identity-Based Authentication for Cloud Computing</vt:lpstr>
      <vt:lpstr>A Simple Technique for Securing Data  at Rest Stored in a Computing Cloud</vt:lpstr>
      <vt:lpstr>What did they do?</vt:lpstr>
      <vt:lpstr>Problem Scope</vt:lpstr>
      <vt:lpstr>Problem Scope (cont.)</vt:lpstr>
      <vt:lpstr>Problem Scope (cont.)</vt:lpstr>
      <vt:lpstr>Solution Design</vt:lpstr>
      <vt:lpstr>Solution Design (cont.)</vt:lpstr>
      <vt:lpstr>Implementation Experiences</vt:lpstr>
      <vt:lpstr>Implementation Experiences (cont.)</vt:lpstr>
      <vt:lpstr>Privacy in a Semantic Cloud:  What’s Trust Got to Do with It?</vt:lpstr>
      <vt:lpstr>What did they do?</vt:lpstr>
      <vt:lpstr>Trust Management</vt:lpstr>
      <vt:lpstr>Trust Management (cont.)</vt:lpstr>
      <vt:lpstr>Trust Management (cont.)</vt:lpstr>
      <vt:lpstr>Trust Management (cont.)</vt:lpstr>
      <vt:lpstr>Trust Management (cont.)</vt:lpstr>
      <vt:lpstr>Trust Management (cont.)</vt:lpstr>
      <vt:lpstr>Trust Management (cont.)</vt:lpstr>
      <vt:lpstr>Probabilistic Privacy Policy Enforcement</vt:lpstr>
      <vt:lpstr>Probabilistic Privacy Policy Enforcement (cont.)</vt:lpstr>
      <vt:lpstr>Probabilistic Privacy Policy Enforcement (cont.)</vt:lpstr>
      <vt:lpstr>Probabilistic Privacy Policy Enforcement (cont.)</vt:lpstr>
      <vt:lpstr>Probabilistic Privacy Policy Enforcement (cont.)</vt:lpstr>
      <vt:lpstr>Probabilistic Privacy Policy Enforcement (cont.)</vt:lpstr>
      <vt:lpstr>Probabilistic Privacy Policy Enforcement (cont.)</vt:lpstr>
      <vt:lpstr>Towards an Approach of Semantic Access Control for Cloud Computing </vt:lpstr>
      <vt:lpstr>What did they do?</vt:lpstr>
      <vt:lpstr>Access Control Oriented Ontology System (ACOOS)</vt:lpstr>
      <vt:lpstr>Access Control Oriented Ontology System (ACOOS)</vt:lpstr>
      <vt:lpstr>Access Control Oriented Ontology System (ACOOS)</vt:lpstr>
      <vt:lpstr>Access Control Oriented Ontology System (ACOOS)</vt:lpstr>
      <vt:lpstr>Access Control Oriented Ontology System (ACOOS)</vt:lpstr>
      <vt:lpstr>Semantic Access Control Policy Language (SACPL)</vt:lpstr>
      <vt:lpstr>References</vt:lpstr>
      <vt:lpstr>Other References for Cloud Security</vt:lpstr>
      <vt:lpstr>Cloud Blind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and Privacy in Cloud Computing</dc:title>
  <dc:creator>Ragib Hasan</dc:creator>
  <cp:lastModifiedBy>N.I.Md. Ashafuddula</cp:lastModifiedBy>
  <cp:revision>884</cp:revision>
  <dcterms:created xsi:type="dcterms:W3CDTF">2011-05-16T20:04:15Z</dcterms:created>
  <dcterms:modified xsi:type="dcterms:W3CDTF">2022-01-13T20:16:44Z</dcterms:modified>
</cp:coreProperties>
</file>